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8.xml" ContentType="application/vnd.openxmlformats-officedocument.presentationml.tags+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328" r:id="rId2"/>
    <p:sldId id="263" r:id="rId3"/>
    <p:sldId id="323" r:id="rId4"/>
    <p:sldId id="269" r:id="rId5"/>
    <p:sldId id="339" r:id="rId6"/>
    <p:sldId id="271" r:id="rId7"/>
    <p:sldId id="272" r:id="rId8"/>
    <p:sldId id="273" r:id="rId9"/>
    <p:sldId id="274" r:id="rId10"/>
    <p:sldId id="275" r:id="rId11"/>
    <p:sldId id="276" r:id="rId12"/>
    <p:sldId id="324" r:id="rId13"/>
    <p:sldId id="340" r:id="rId14"/>
    <p:sldId id="341" r:id="rId15"/>
    <p:sldId id="342" r:id="rId16"/>
    <p:sldId id="343" r:id="rId17"/>
    <p:sldId id="344" r:id="rId18"/>
    <p:sldId id="345" r:id="rId19"/>
    <p:sldId id="346" r:id="rId20"/>
    <p:sldId id="347" r:id="rId21"/>
    <p:sldId id="348" r:id="rId22"/>
    <p:sldId id="349" r:id="rId23"/>
    <p:sldId id="325"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26"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85" r:id="rId52"/>
    <p:sldId id="386" r:id="rId53"/>
    <p:sldId id="378" r:id="rId54"/>
    <p:sldId id="379" r:id="rId55"/>
    <p:sldId id="327" r:id="rId56"/>
    <p:sldId id="380" r:id="rId57"/>
    <p:sldId id="381" r:id="rId58"/>
    <p:sldId id="382" r:id="rId59"/>
    <p:sldId id="383" r:id="rId60"/>
    <p:sldId id="384" r:id="rId6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D7D31"/>
    <a:srgbClr val="FF99CC"/>
    <a:srgbClr val="FF99FF"/>
    <a:srgbClr val="0000FF"/>
    <a:srgbClr val="FFFFCC"/>
    <a:srgbClr val="FF9933"/>
    <a:srgbClr val="ED9631"/>
    <a:srgbClr val="FF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8" autoAdjust="0"/>
    <p:restoredTop sz="63309" autoAdjust="0"/>
  </p:normalViewPr>
  <p:slideViewPr>
    <p:cSldViewPr snapToGrid="0">
      <p:cViewPr varScale="1">
        <p:scale>
          <a:sx n="47" d="100"/>
          <a:sy n="47" d="100"/>
        </p:scale>
        <p:origin x="148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グラフ②!$B$1</c:f>
              <c:strCache>
                <c:ptCount val="1"/>
                <c:pt idx="0">
                  <c:v>国税合計</c:v>
                </c:pt>
              </c:strCache>
            </c:strRef>
          </c:tx>
          <c:spPr>
            <a:ln w="28575" cap="rnd">
              <a:solidFill>
                <a:schemeClr val="accent2"/>
              </a:solidFill>
              <a:round/>
            </a:ln>
            <a:effectLst/>
          </c:spPr>
          <c:marker>
            <c:symbol val="none"/>
          </c:marker>
          <c:cat>
            <c:numRef>
              <c:f>グラフ②!$A$2:$A$42</c:f>
              <c:numCache>
                <c:formatCode>#,##0;"▲ "#,##0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グラフ②!$B$2:$B$42</c:f>
              <c:numCache>
                <c:formatCode>#,##0;"▲ "#,##0</c:formatCode>
                <c:ptCount val="41"/>
                <c:pt idx="0">
                  <c:v>9237312</c:v>
                </c:pt>
                <c:pt idx="1">
                  <c:v>8946347.4001439996</c:v>
                </c:pt>
                <c:pt idx="2">
                  <c:v>8690349.7219679989</c:v>
                </c:pt>
                <c:pt idx="3">
                  <c:v>8428217.8663519993</c:v>
                </c:pt>
                <c:pt idx="4">
                  <c:v>8173380.2555519994</c:v>
                </c:pt>
                <c:pt idx="5">
                  <c:v>7947125.0953759998</c:v>
                </c:pt>
                <c:pt idx="6">
                  <c:v>7722044.4397600004</c:v>
                </c:pt>
                <c:pt idx="7">
                  <c:v>7538762.9725280004</c:v>
                </c:pt>
                <c:pt idx="8">
                  <c:v>7426638.2499199994</c:v>
                </c:pt>
                <c:pt idx="9">
                  <c:v>7335205.6478239987</c:v>
                </c:pt>
                <c:pt idx="10">
                  <c:v>7240639.020175999</c:v>
                </c:pt>
                <c:pt idx="11">
                  <c:v>7153079.0156159997</c:v>
                </c:pt>
                <c:pt idx="12">
                  <c:v>7105358.5962399999</c:v>
                </c:pt>
                <c:pt idx="13">
                  <c:v>7037602.0803200016</c:v>
                </c:pt>
                <c:pt idx="14">
                  <c:v>7062116.6295839986</c:v>
                </c:pt>
                <c:pt idx="15">
                  <c:v>7101879.1788479993</c:v>
                </c:pt>
                <c:pt idx="16">
                  <c:v>7182363.1788479993</c:v>
                </c:pt>
                <c:pt idx="17">
                  <c:v>7262847.1788479993</c:v>
                </c:pt>
                <c:pt idx="18">
                  <c:v>7343331.1788480002</c:v>
                </c:pt>
                <c:pt idx="19">
                  <c:v>7423815.1788480002</c:v>
                </c:pt>
                <c:pt idx="20">
                  <c:v>7504299.1788480002</c:v>
                </c:pt>
                <c:pt idx="21">
                  <c:v>7584783.1788480002</c:v>
                </c:pt>
                <c:pt idx="22">
                  <c:v>7665267.1788480002</c:v>
                </c:pt>
                <c:pt idx="23">
                  <c:v>7792226.1388480002</c:v>
                </c:pt>
                <c:pt idx="24">
                  <c:v>7942710.1388480002</c:v>
                </c:pt>
                <c:pt idx="25">
                  <c:v>8093194.1388480002</c:v>
                </c:pt>
                <c:pt idx="26">
                  <c:v>8243678.1388480011</c:v>
                </c:pt>
                <c:pt idx="27">
                  <c:v>8394162.1388480011</c:v>
                </c:pt>
                <c:pt idx="28">
                  <c:v>8544646.1388480011</c:v>
                </c:pt>
                <c:pt idx="29">
                  <c:v>8695130.1388480011</c:v>
                </c:pt>
                <c:pt idx="30">
                  <c:v>8845614.1388480011</c:v>
                </c:pt>
                <c:pt idx="31">
                  <c:v>9043120.3248000033</c:v>
                </c:pt>
                <c:pt idx="32">
                  <c:v>9286520.3248000033</c:v>
                </c:pt>
                <c:pt idx="33">
                  <c:v>9529920.3248000033</c:v>
                </c:pt>
                <c:pt idx="34">
                  <c:v>9773320.3248000033</c:v>
                </c:pt>
                <c:pt idx="35">
                  <c:v>10016720.324800003</c:v>
                </c:pt>
                <c:pt idx="36">
                  <c:v>10260120.324800003</c:v>
                </c:pt>
                <c:pt idx="37">
                  <c:v>10503520.324800003</c:v>
                </c:pt>
                <c:pt idx="38">
                  <c:v>10746920.324800003</c:v>
                </c:pt>
                <c:pt idx="39">
                  <c:v>11069571.200000001</c:v>
                </c:pt>
                <c:pt idx="40">
                  <c:v>11469571.200000001</c:v>
                </c:pt>
              </c:numCache>
            </c:numRef>
          </c:val>
          <c:smooth val="0"/>
          <c:extLst xmlns:c16r2="http://schemas.microsoft.com/office/drawing/2015/06/chart">
            <c:ext xmlns:c16="http://schemas.microsoft.com/office/drawing/2014/chart" uri="{C3380CC4-5D6E-409C-BE32-E72D297353CC}">
              <c16:uniqueId val="{00000000-C5DA-48A5-A242-FAEABCD7A40D}"/>
            </c:ext>
          </c:extLst>
        </c:ser>
        <c:ser>
          <c:idx val="2"/>
          <c:order val="2"/>
          <c:tx>
            <c:strRef>
              <c:f>グラフ②!$C$1</c:f>
              <c:strCache>
                <c:ptCount val="1"/>
                <c:pt idx="0">
                  <c:v>租税合計</c:v>
                </c:pt>
              </c:strCache>
            </c:strRef>
          </c:tx>
          <c:spPr>
            <a:ln w="28575" cap="rnd">
              <a:solidFill>
                <a:schemeClr val="accent3"/>
              </a:solidFill>
              <a:round/>
            </a:ln>
            <a:effectLst/>
          </c:spPr>
          <c:marker>
            <c:symbol val="none"/>
          </c:marker>
          <c:cat>
            <c:numRef>
              <c:f>グラフ②!$A$2:$A$42</c:f>
              <c:numCache>
                <c:formatCode>#,##0;"▲ "#,##0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グラフ②!$C$2:$C$42</c:f>
              <c:numCache>
                <c:formatCode>#,##0;"▲ "#,##0</c:formatCode>
                <c:ptCount val="41"/>
                <c:pt idx="0">
                  <c:v>14224644</c:v>
                </c:pt>
                <c:pt idx="1">
                  <c:v>13779156.202868002</c:v>
                </c:pt>
                <c:pt idx="2">
                  <c:v>13426847.829195999</c:v>
                </c:pt>
                <c:pt idx="3">
                  <c:v>13065241.304844003</c:v>
                </c:pt>
                <c:pt idx="4">
                  <c:v>12719038.889744002</c:v>
                </c:pt>
                <c:pt idx="5">
                  <c:v>12411525.999572</c:v>
                </c:pt>
                <c:pt idx="6">
                  <c:v>12096970.67522</c:v>
                </c:pt>
                <c:pt idx="7">
                  <c:v>11828220.119515995</c:v>
                </c:pt>
                <c:pt idx="8">
                  <c:v>11651545.144239996</c:v>
                </c:pt>
                <c:pt idx="9">
                  <c:v>11506265.235827995</c:v>
                </c:pt>
                <c:pt idx="10">
                  <c:v>11356230.235172</c:v>
                </c:pt>
                <c:pt idx="11">
                  <c:v>11214962.514351999</c:v>
                </c:pt>
                <c:pt idx="12">
                  <c:v>11121631.341779999</c:v>
                </c:pt>
                <c:pt idx="13">
                  <c:v>10998548.833040003</c:v>
                </c:pt>
                <c:pt idx="14">
                  <c:v>10975834.352548003</c:v>
                </c:pt>
                <c:pt idx="15">
                  <c:v>10968367.872056002</c:v>
                </c:pt>
                <c:pt idx="16">
                  <c:v>11016340.872056002</c:v>
                </c:pt>
                <c:pt idx="17">
                  <c:v>11064313.872056002</c:v>
                </c:pt>
                <c:pt idx="18">
                  <c:v>11112286.872056002</c:v>
                </c:pt>
                <c:pt idx="19">
                  <c:v>11160259.872056002</c:v>
                </c:pt>
                <c:pt idx="20">
                  <c:v>11208232.872056002</c:v>
                </c:pt>
                <c:pt idx="21">
                  <c:v>11256205.872056002</c:v>
                </c:pt>
                <c:pt idx="22">
                  <c:v>11304178.872056002</c:v>
                </c:pt>
                <c:pt idx="23">
                  <c:v>11398626.832055999</c:v>
                </c:pt>
                <c:pt idx="24">
                  <c:v>11516599.832056003</c:v>
                </c:pt>
                <c:pt idx="25">
                  <c:v>11634572.832056003</c:v>
                </c:pt>
                <c:pt idx="26">
                  <c:v>11752545.832056003</c:v>
                </c:pt>
                <c:pt idx="27">
                  <c:v>11870518.832056003</c:v>
                </c:pt>
                <c:pt idx="28">
                  <c:v>11988491.832056003</c:v>
                </c:pt>
                <c:pt idx="29">
                  <c:v>12106464.832056003</c:v>
                </c:pt>
                <c:pt idx="30">
                  <c:v>12213120.953720003</c:v>
                </c:pt>
                <c:pt idx="31">
                  <c:v>12407919.322096001</c:v>
                </c:pt>
                <c:pt idx="32">
                  <c:v>12655337.322096001</c:v>
                </c:pt>
                <c:pt idx="33">
                  <c:v>12902755.322096001</c:v>
                </c:pt>
                <c:pt idx="34">
                  <c:v>13150173.322096001</c:v>
                </c:pt>
                <c:pt idx="35">
                  <c:v>13409911.138863999</c:v>
                </c:pt>
                <c:pt idx="36">
                  <c:v>13681673.138863999</c:v>
                </c:pt>
                <c:pt idx="37">
                  <c:v>13953435.138863999</c:v>
                </c:pt>
                <c:pt idx="38">
                  <c:v>14225197.138863999</c:v>
                </c:pt>
                <c:pt idx="39">
                  <c:v>14612464.000000002</c:v>
                </c:pt>
                <c:pt idx="40">
                  <c:v>15112464.000000002</c:v>
                </c:pt>
              </c:numCache>
            </c:numRef>
          </c:val>
          <c:smooth val="0"/>
          <c:extLst xmlns:c16r2="http://schemas.microsoft.com/office/drawing/2015/06/chart">
            <c:ext xmlns:c16="http://schemas.microsoft.com/office/drawing/2014/chart" uri="{C3380CC4-5D6E-409C-BE32-E72D297353CC}">
              <c16:uniqueId val="{00000001-C5DA-48A5-A242-FAEABCD7A40D}"/>
            </c:ext>
          </c:extLst>
        </c:ser>
        <c:ser>
          <c:idx val="3"/>
          <c:order val="3"/>
          <c:tx>
            <c:strRef>
              <c:f>グラフ②!$D$1</c:f>
              <c:strCache>
                <c:ptCount val="1"/>
                <c:pt idx="0">
                  <c:v>社保含む</c:v>
                </c:pt>
              </c:strCache>
            </c:strRef>
          </c:tx>
          <c:spPr>
            <a:ln w="28575" cap="rnd">
              <a:solidFill>
                <a:schemeClr val="accent4"/>
              </a:solidFill>
              <a:round/>
            </a:ln>
            <a:effectLst/>
          </c:spPr>
          <c:marker>
            <c:symbol val="none"/>
          </c:marker>
          <c:cat>
            <c:numRef>
              <c:f>グラフ②!$A$2:$A$42</c:f>
              <c:numCache>
                <c:formatCode>#,##0;"▲ "#,##0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グラフ②!$D$2:$D$42</c:f>
              <c:numCache>
                <c:formatCode>#,##0;"▲ "#,##0</c:formatCode>
                <c:ptCount val="41"/>
                <c:pt idx="0">
                  <c:v>14224644</c:v>
                </c:pt>
                <c:pt idx="1">
                  <c:v>14111388.202868002</c:v>
                </c:pt>
                <c:pt idx="2">
                  <c:v>14027351.829195999</c:v>
                </c:pt>
                <c:pt idx="3">
                  <c:v>13983697.304844003</c:v>
                </c:pt>
                <c:pt idx="4">
                  <c:v>13920094.889744002</c:v>
                </c:pt>
                <c:pt idx="5">
                  <c:v>13859853.999572</c:v>
                </c:pt>
                <c:pt idx="6">
                  <c:v>13863250.67522</c:v>
                </c:pt>
                <c:pt idx="7">
                  <c:v>13912404.119515995</c:v>
                </c:pt>
                <c:pt idx="8">
                  <c:v>13925305.144239996</c:v>
                </c:pt>
                <c:pt idx="9">
                  <c:v>13877537.235827995</c:v>
                </c:pt>
                <c:pt idx="10">
                  <c:v>13838958.235172</c:v>
                </c:pt>
                <c:pt idx="11">
                  <c:v>13837010.514351999</c:v>
                </c:pt>
                <c:pt idx="12">
                  <c:v>13813351.341779999</c:v>
                </c:pt>
                <c:pt idx="13">
                  <c:v>13843508.833040003</c:v>
                </c:pt>
                <c:pt idx="14">
                  <c:v>13904386.352548003</c:v>
                </c:pt>
                <c:pt idx="15">
                  <c:v>13980511.872056002</c:v>
                </c:pt>
                <c:pt idx="16">
                  <c:v>14028484.872056002</c:v>
                </c:pt>
                <c:pt idx="17">
                  <c:v>14076457.872056002</c:v>
                </c:pt>
                <c:pt idx="18">
                  <c:v>14124430.872056002</c:v>
                </c:pt>
                <c:pt idx="19">
                  <c:v>14172403.872056002</c:v>
                </c:pt>
                <c:pt idx="20">
                  <c:v>14220376.872056002</c:v>
                </c:pt>
                <c:pt idx="21">
                  <c:v>14268349.872056002</c:v>
                </c:pt>
                <c:pt idx="22">
                  <c:v>14316322.872056002</c:v>
                </c:pt>
                <c:pt idx="23">
                  <c:v>14410770.832055999</c:v>
                </c:pt>
                <c:pt idx="24">
                  <c:v>14528743.832056003</c:v>
                </c:pt>
                <c:pt idx="25">
                  <c:v>14646716.832056003</c:v>
                </c:pt>
                <c:pt idx="26">
                  <c:v>14764689.832056003</c:v>
                </c:pt>
                <c:pt idx="27">
                  <c:v>14882662.832056003</c:v>
                </c:pt>
                <c:pt idx="28">
                  <c:v>15000635.832056003</c:v>
                </c:pt>
                <c:pt idx="29">
                  <c:v>15118608.832056003</c:v>
                </c:pt>
                <c:pt idx="30">
                  <c:v>15225264.953720003</c:v>
                </c:pt>
                <c:pt idx="31">
                  <c:v>15420063.322096001</c:v>
                </c:pt>
                <c:pt idx="32">
                  <c:v>15667481.322096001</c:v>
                </c:pt>
                <c:pt idx="33">
                  <c:v>15914899.322096001</c:v>
                </c:pt>
                <c:pt idx="34">
                  <c:v>16162317.322096001</c:v>
                </c:pt>
                <c:pt idx="35">
                  <c:v>16422055.138863999</c:v>
                </c:pt>
                <c:pt idx="36">
                  <c:v>16693817.138863999</c:v>
                </c:pt>
                <c:pt idx="37">
                  <c:v>16965579.138864007</c:v>
                </c:pt>
                <c:pt idx="38">
                  <c:v>17237341.138864007</c:v>
                </c:pt>
                <c:pt idx="39">
                  <c:v>17624608</c:v>
                </c:pt>
                <c:pt idx="40">
                  <c:v>18124608</c:v>
                </c:pt>
              </c:numCache>
            </c:numRef>
          </c:val>
          <c:smooth val="0"/>
          <c:extLst xmlns:c16r2="http://schemas.microsoft.com/office/drawing/2015/06/chart">
            <c:ext xmlns:c16="http://schemas.microsoft.com/office/drawing/2014/chart" uri="{C3380CC4-5D6E-409C-BE32-E72D297353CC}">
              <c16:uniqueId val="{00000002-C5DA-48A5-A242-FAEABCD7A40D}"/>
            </c:ext>
          </c:extLst>
        </c:ser>
        <c:dLbls>
          <c:showLegendKey val="0"/>
          <c:showVal val="0"/>
          <c:showCatName val="0"/>
          <c:showSerName val="0"/>
          <c:showPercent val="0"/>
          <c:showBubbleSize val="0"/>
        </c:dLbls>
        <c:smooth val="0"/>
        <c:axId val="253304272"/>
        <c:axId val="253304664"/>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グラフ②!$A$1</c15:sqref>
                        </c15:formulaRef>
                      </c:ext>
                    </c:extLst>
                    <c:strCache>
                      <c:ptCount val="1"/>
                      <c:pt idx="0">
                        <c:v>役員報酬（単位：百万円）</c:v>
                      </c:pt>
                    </c:strCache>
                  </c:strRef>
                </c:tx>
                <c:spPr>
                  <a:ln w="28575" cap="rnd">
                    <a:solidFill>
                      <a:schemeClr val="accent1"/>
                    </a:solidFill>
                    <a:round/>
                  </a:ln>
                  <a:effectLst/>
                </c:spPr>
                <c:marker>
                  <c:symbol val="none"/>
                </c:marker>
                <c:cat>
                  <c:numRef>
                    <c:extLst xmlns:c16r2="http://schemas.microsoft.com/office/drawing/2015/06/chart">
                      <c:ext uri="{02D57815-91ED-43cb-92C2-25804820EDAC}">
                        <c15:formulaRef>
                          <c15:sqref>グラフ②!$A$2:$A$42</c15:sqref>
                        </c15:formulaRef>
                      </c:ext>
                    </c:extLst>
                    <c:numCache>
                      <c:formatCode>#,##0;"▲ "#,##0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extLst xmlns:c16r2="http://schemas.microsoft.com/office/drawing/2015/06/chart">
                      <c:ext uri="{02D57815-91ED-43cb-92C2-25804820EDAC}">
                        <c15:formulaRef>
                          <c15:sqref>グラフ②!$A$2:$A$42</c15:sqref>
                        </c15:formulaRef>
                      </c:ext>
                    </c:extLst>
                    <c:numCache>
                      <c:formatCode>#,##0;"▲ "#,##0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val>
                <c:smooth val="0"/>
                <c:extLst xmlns:c16r2="http://schemas.microsoft.com/office/drawing/2015/06/chart">
                  <c:ext xmlns:c16="http://schemas.microsoft.com/office/drawing/2014/chart" uri="{C3380CC4-5D6E-409C-BE32-E72D297353CC}">
                    <c16:uniqueId val="{00000003-C5DA-48A5-A242-FAEABCD7A40D}"/>
                  </c:ext>
                </c:extLst>
              </c15:ser>
            </c15:filteredLineSeries>
          </c:ext>
        </c:extLst>
      </c:lineChart>
      <c:catAx>
        <c:axId val="2533042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役員報酬（単位：百万円）</a:t>
                </a:r>
                <a:endParaRPr lang="en-US" altLang="ja-JP"/>
              </a:p>
            </c:rich>
          </c:tx>
          <c:overlay val="0"/>
          <c:spPr>
            <a:noFill/>
            <a:ln>
              <a:noFill/>
            </a:ln>
            <a:effectLst/>
          </c:spPr>
        </c:title>
        <c:numFmt formatCode="#,##0;&quot;▲ &quot;#,##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304664"/>
        <c:crosses val="autoZero"/>
        <c:auto val="1"/>
        <c:lblAlgn val="ctr"/>
        <c:lblOffset val="100"/>
        <c:noMultiLvlLbl val="0"/>
      </c:catAx>
      <c:valAx>
        <c:axId val="253304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金額（単位：千円）</a:t>
                </a:r>
              </a:p>
            </c:rich>
          </c:tx>
          <c:overlay val="0"/>
          <c:spPr>
            <a:noFill/>
            <a:ln>
              <a:noFill/>
            </a:ln>
            <a:effectLst/>
          </c:sp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304272"/>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FCB38-F769-4590-A038-FF70EF4BD796}" type="doc">
      <dgm:prSet loTypeId="urn:microsoft.com/office/officeart/2005/8/layout/hChevron3" loCatId="process" qsTypeId="urn:microsoft.com/office/officeart/2005/8/quickstyle/simple2" qsCatId="simple" csTypeId="urn:microsoft.com/office/officeart/2005/8/colors/accent1_2" csCatId="accent1" phldr="1"/>
      <dgm:spPr/>
    </dgm:pt>
    <dgm:pt modelId="{84AC7A24-BD78-4AD2-ADCF-EEE5E6A846B4}">
      <dgm:prSet phldrT="[テキスト]"/>
      <dgm:spPr/>
      <dgm:t>
        <a:bodyPr/>
        <a:lstStyle/>
        <a:p>
          <a:pPr algn="l"/>
          <a:r>
            <a:rPr kumimoji="1" lang="ja-JP" altLang="en-US" b="1" dirty="0"/>
            <a:t>戦後復興期</a:t>
          </a:r>
          <a:r>
            <a:rPr kumimoji="1" lang="en-US" altLang="ja-JP" b="1" dirty="0"/>
            <a:t/>
          </a:r>
          <a:br>
            <a:rPr kumimoji="1" lang="en-US" altLang="ja-JP" b="1" dirty="0"/>
          </a:br>
          <a:r>
            <a:rPr kumimoji="1" lang="ja-JP" altLang="en-US" b="1" dirty="0"/>
            <a:t>１９４５～</a:t>
          </a:r>
        </a:p>
      </dgm:t>
    </dgm:pt>
    <dgm:pt modelId="{EBE25BD2-70EE-4174-B754-E7FF3C047B7E}" type="parTrans" cxnId="{F9356169-B357-4070-924C-2E0913666A83}">
      <dgm:prSet/>
      <dgm:spPr/>
      <dgm:t>
        <a:bodyPr/>
        <a:lstStyle/>
        <a:p>
          <a:endParaRPr kumimoji="1" lang="ja-JP" altLang="en-US"/>
        </a:p>
      </dgm:t>
    </dgm:pt>
    <dgm:pt modelId="{71A8D953-0BF4-41A4-B484-0FE4393E7C56}" type="sibTrans" cxnId="{F9356169-B357-4070-924C-2E0913666A83}">
      <dgm:prSet/>
      <dgm:spPr/>
      <dgm:t>
        <a:bodyPr/>
        <a:lstStyle/>
        <a:p>
          <a:endParaRPr kumimoji="1" lang="ja-JP" altLang="en-US"/>
        </a:p>
      </dgm:t>
    </dgm:pt>
    <dgm:pt modelId="{D470F30C-C5FC-43F0-916E-9911B036CB87}">
      <dgm:prSet phldrT="[テキスト]"/>
      <dgm:spPr/>
      <dgm:t>
        <a:bodyPr/>
        <a:lstStyle/>
        <a:p>
          <a:pPr algn="l"/>
          <a:r>
            <a:rPr kumimoji="1" lang="ja-JP" altLang="en-US" b="1" dirty="0"/>
            <a:t>高度成長期</a:t>
          </a:r>
          <a:r>
            <a:rPr kumimoji="1" lang="en-US" altLang="ja-JP" b="1" dirty="0"/>
            <a:t/>
          </a:r>
          <a:br>
            <a:rPr kumimoji="1" lang="en-US" altLang="ja-JP" b="1" dirty="0"/>
          </a:br>
          <a:r>
            <a:rPr kumimoji="1" lang="ja-JP" altLang="en-US" b="1" dirty="0"/>
            <a:t>１９５５～</a:t>
          </a:r>
        </a:p>
      </dgm:t>
    </dgm:pt>
    <dgm:pt modelId="{A935D75D-633F-4DDF-93EA-49457B5E4828}" type="parTrans" cxnId="{B149728E-28D6-4DA9-958F-B5DA5A467CD0}">
      <dgm:prSet/>
      <dgm:spPr/>
      <dgm:t>
        <a:bodyPr/>
        <a:lstStyle/>
        <a:p>
          <a:endParaRPr kumimoji="1" lang="ja-JP" altLang="en-US"/>
        </a:p>
      </dgm:t>
    </dgm:pt>
    <dgm:pt modelId="{8E042E13-CCBB-4937-8611-F45580843DE8}" type="sibTrans" cxnId="{B149728E-28D6-4DA9-958F-B5DA5A467CD0}">
      <dgm:prSet/>
      <dgm:spPr/>
      <dgm:t>
        <a:bodyPr/>
        <a:lstStyle/>
        <a:p>
          <a:endParaRPr kumimoji="1" lang="ja-JP" altLang="en-US"/>
        </a:p>
      </dgm:t>
    </dgm:pt>
    <dgm:pt modelId="{C59DA2A0-BD8D-469D-9037-F4776E55B441}">
      <dgm:prSet phldrT="[テキスト]"/>
      <dgm:spPr/>
      <dgm:t>
        <a:bodyPr/>
        <a:lstStyle/>
        <a:p>
          <a:pPr algn="l"/>
          <a:r>
            <a:rPr kumimoji="1" lang="ja-JP" altLang="en-US" b="1" dirty="0"/>
            <a:t>安定成長期</a:t>
          </a:r>
          <a:r>
            <a:rPr kumimoji="1" lang="en-US" altLang="ja-JP" b="1" dirty="0"/>
            <a:t/>
          </a:r>
          <a:br>
            <a:rPr kumimoji="1" lang="en-US" altLang="ja-JP" b="1" dirty="0"/>
          </a:br>
          <a:r>
            <a:rPr kumimoji="1" lang="ja-JP" altLang="en-US" b="1" dirty="0"/>
            <a:t>１９７０～</a:t>
          </a:r>
          <a:endParaRPr kumimoji="1" lang="en-US" altLang="ja-JP" b="1" dirty="0"/>
        </a:p>
      </dgm:t>
    </dgm:pt>
    <dgm:pt modelId="{B5F88367-67AC-455F-AF43-4ED7C335F556}" type="parTrans" cxnId="{483E8483-B5E0-4506-BEA2-2CB6CC3CB1A5}">
      <dgm:prSet/>
      <dgm:spPr/>
      <dgm:t>
        <a:bodyPr/>
        <a:lstStyle/>
        <a:p>
          <a:endParaRPr kumimoji="1" lang="ja-JP" altLang="en-US"/>
        </a:p>
      </dgm:t>
    </dgm:pt>
    <dgm:pt modelId="{1F7ACEFB-EC02-4C79-952C-E44A7EA11B50}" type="sibTrans" cxnId="{483E8483-B5E0-4506-BEA2-2CB6CC3CB1A5}">
      <dgm:prSet/>
      <dgm:spPr/>
      <dgm:t>
        <a:bodyPr/>
        <a:lstStyle/>
        <a:p>
          <a:endParaRPr kumimoji="1" lang="ja-JP" altLang="en-US"/>
        </a:p>
      </dgm:t>
    </dgm:pt>
    <dgm:pt modelId="{5F1C586C-C458-4077-9F3C-6663764AEF7D}">
      <dgm:prSet phldrT="[テキスト]"/>
      <dgm:spPr/>
      <dgm:t>
        <a:bodyPr/>
        <a:lstStyle/>
        <a:p>
          <a:pPr algn="l"/>
          <a:r>
            <a:rPr kumimoji="1" lang="ja-JP" altLang="en-US" b="1" dirty="0"/>
            <a:t>転換期</a:t>
          </a:r>
          <a:r>
            <a:rPr kumimoji="1" lang="en-US" altLang="ja-JP" b="1" dirty="0"/>
            <a:t/>
          </a:r>
          <a:br>
            <a:rPr kumimoji="1" lang="en-US" altLang="ja-JP" b="1" dirty="0"/>
          </a:br>
          <a:r>
            <a:rPr kumimoji="1" lang="ja-JP" altLang="en-US" b="1" dirty="0"/>
            <a:t>１９８９～</a:t>
          </a:r>
          <a:endParaRPr kumimoji="1" lang="en-US" altLang="ja-JP" b="1" dirty="0"/>
        </a:p>
      </dgm:t>
    </dgm:pt>
    <dgm:pt modelId="{E547D6E5-5FED-464E-8A63-4D2264B80B79}" type="parTrans" cxnId="{689292FA-A610-4D8E-9432-C3BCB5315982}">
      <dgm:prSet/>
      <dgm:spPr/>
      <dgm:t>
        <a:bodyPr/>
        <a:lstStyle/>
        <a:p>
          <a:endParaRPr kumimoji="1" lang="ja-JP" altLang="en-US"/>
        </a:p>
      </dgm:t>
    </dgm:pt>
    <dgm:pt modelId="{430A352A-1692-4A46-A207-C83FA93CD2B5}" type="sibTrans" cxnId="{689292FA-A610-4D8E-9432-C3BCB5315982}">
      <dgm:prSet/>
      <dgm:spPr/>
      <dgm:t>
        <a:bodyPr/>
        <a:lstStyle/>
        <a:p>
          <a:endParaRPr kumimoji="1" lang="ja-JP" altLang="en-US"/>
        </a:p>
      </dgm:t>
    </dgm:pt>
    <dgm:pt modelId="{FBBA0A6E-CEA7-48C5-BE39-CD6FF8684004}">
      <dgm:prSet phldrT="[テキスト]"/>
      <dgm:spPr/>
      <dgm:t>
        <a:bodyPr/>
        <a:lstStyle/>
        <a:p>
          <a:pPr algn="l"/>
          <a:r>
            <a:rPr kumimoji="1" lang="ja-JP" altLang="en-US" b="1" dirty="0"/>
            <a:t>現在</a:t>
          </a:r>
          <a:endParaRPr kumimoji="1" lang="en-US" altLang="ja-JP" b="1" dirty="0"/>
        </a:p>
      </dgm:t>
    </dgm:pt>
    <dgm:pt modelId="{EF9F74DE-5A33-4E0D-86C6-D55BA62875D5}" type="parTrans" cxnId="{7124B8B1-6557-433B-9CFB-5E7658DE196B}">
      <dgm:prSet/>
      <dgm:spPr/>
      <dgm:t>
        <a:bodyPr/>
        <a:lstStyle/>
        <a:p>
          <a:endParaRPr kumimoji="1" lang="ja-JP" altLang="en-US"/>
        </a:p>
      </dgm:t>
    </dgm:pt>
    <dgm:pt modelId="{283E06DC-2CED-4D01-936A-C533163EFEE8}" type="sibTrans" cxnId="{7124B8B1-6557-433B-9CFB-5E7658DE196B}">
      <dgm:prSet/>
      <dgm:spPr/>
      <dgm:t>
        <a:bodyPr/>
        <a:lstStyle/>
        <a:p>
          <a:endParaRPr kumimoji="1" lang="ja-JP" altLang="en-US"/>
        </a:p>
      </dgm:t>
    </dgm:pt>
    <dgm:pt modelId="{6930EF5F-FE0F-4657-9B0E-52146BE80B4B}" type="pres">
      <dgm:prSet presAssocID="{729FCB38-F769-4590-A038-FF70EF4BD796}" presName="Name0" presStyleCnt="0">
        <dgm:presLayoutVars>
          <dgm:dir/>
          <dgm:resizeHandles val="exact"/>
        </dgm:presLayoutVars>
      </dgm:prSet>
      <dgm:spPr/>
    </dgm:pt>
    <dgm:pt modelId="{16027B16-7731-4228-8823-843EFC5CEA5A}" type="pres">
      <dgm:prSet presAssocID="{84AC7A24-BD78-4AD2-ADCF-EEE5E6A846B4}" presName="parTxOnly" presStyleLbl="node1" presStyleIdx="0" presStyleCnt="5">
        <dgm:presLayoutVars>
          <dgm:bulletEnabled val="1"/>
        </dgm:presLayoutVars>
      </dgm:prSet>
      <dgm:spPr/>
      <dgm:t>
        <a:bodyPr/>
        <a:lstStyle/>
        <a:p>
          <a:endParaRPr kumimoji="1" lang="ja-JP" altLang="en-US"/>
        </a:p>
      </dgm:t>
    </dgm:pt>
    <dgm:pt modelId="{49471F62-1337-4E4D-9164-7D47B71E492F}" type="pres">
      <dgm:prSet presAssocID="{71A8D953-0BF4-41A4-B484-0FE4393E7C56}" presName="parSpace" presStyleCnt="0"/>
      <dgm:spPr/>
    </dgm:pt>
    <dgm:pt modelId="{D4FB9A94-BA99-4149-9A3B-760DE206CEA4}" type="pres">
      <dgm:prSet presAssocID="{D470F30C-C5FC-43F0-916E-9911B036CB87}" presName="parTxOnly" presStyleLbl="node1" presStyleIdx="1" presStyleCnt="5">
        <dgm:presLayoutVars>
          <dgm:bulletEnabled val="1"/>
        </dgm:presLayoutVars>
      </dgm:prSet>
      <dgm:spPr/>
      <dgm:t>
        <a:bodyPr/>
        <a:lstStyle/>
        <a:p>
          <a:endParaRPr kumimoji="1" lang="ja-JP" altLang="en-US"/>
        </a:p>
      </dgm:t>
    </dgm:pt>
    <dgm:pt modelId="{E3AF0523-A856-49EC-9943-05E42D21C479}" type="pres">
      <dgm:prSet presAssocID="{8E042E13-CCBB-4937-8611-F45580843DE8}" presName="parSpace" presStyleCnt="0"/>
      <dgm:spPr/>
    </dgm:pt>
    <dgm:pt modelId="{C0096B64-4768-471C-9A86-29BA206AE7C7}" type="pres">
      <dgm:prSet presAssocID="{C59DA2A0-BD8D-469D-9037-F4776E55B441}" presName="parTxOnly" presStyleLbl="node1" presStyleIdx="2" presStyleCnt="5">
        <dgm:presLayoutVars>
          <dgm:bulletEnabled val="1"/>
        </dgm:presLayoutVars>
      </dgm:prSet>
      <dgm:spPr/>
      <dgm:t>
        <a:bodyPr/>
        <a:lstStyle/>
        <a:p>
          <a:endParaRPr kumimoji="1" lang="ja-JP" altLang="en-US"/>
        </a:p>
      </dgm:t>
    </dgm:pt>
    <dgm:pt modelId="{BD705471-CA15-46F3-9534-0B8ADEBDF63A}" type="pres">
      <dgm:prSet presAssocID="{1F7ACEFB-EC02-4C79-952C-E44A7EA11B50}" presName="parSpace" presStyleCnt="0"/>
      <dgm:spPr/>
    </dgm:pt>
    <dgm:pt modelId="{3AC19813-605D-4850-BEEC-24787373560A}" type="pres">
      <dgm:prSet presAssocID="{5F1C586C-C458-4077-9F3C-6663764AEF7D}" presName="parTxOnly" presStyleLbl="node1" presStyleIdx="3" presStyleCnt="5" custLinFactNeighborY="1">
        <dgm:presLayoutVars>
          <dgm:bulletEnabled val="1"/>
        </dgm:presLayoutVars>
      </dgm:prSet>
      <dgm:spPr/>
      <dgm:t>
        <a:bodyPr/>
        <a:lstStyle/>
        <a:p>
          <a:endParaRPr kumimoji="1" lang="ja-JP" altLang="en-US"/>
        </a:p>
      </dgm:t>
    </dgm:pt>
    <dgm:pt modelId="{6DE3DEDF-8686-4360-AD6A-F1578D38530D}" type="pres">
      <dgm:prSet presAssocID="{430A352A-1692-4A46-A207-C83FA93CD2B5}" presName="parSpace" presStyleCnt="0"/>
      <dgm:spPr/>
    </dgm:pt>
    <dgm:pt modelId="{6DF97D2A-FC1E-4C82-B45A-2849A2D28359}" type="pres">
      <dgm:prSet presAssocID="{FBBA0A6E-CEA7-48C5-BE39-CD6FF8684004}" presName="parTxOnly" presStyleLbl="node1" presStyleIdx="4" presStyleCnt="5" custScaleY="90909" custLinFactNeighborY="-1508">
        <dgm:presLayoutVars>
          <dgm:bulletEnabled val="1"/>
        </dgm:presLayoutVars>
      </dgm:prSet>
      <dgm:spPr/>
      <dgm:t>
        <a:bodyPr/>
        <a:lstStyle/>
        <a:p>
          <a:endParaRPr kumimoji="1" lang="ja-JP" altLang="en-US"/>
        </a:p>
      </dgm:t>
    </dgm:pt>
  </dgm:ptLst>
  <dgm:cxnLst>
    <dgm:cxn modelId="{A97C671E-5010-4430-A363-E840C1B6C64F}" type="presOf" srcId="{FBBA0A6E-CEA7-48C5-BE39-CD6FF8684004}" destId="{6DF97D2A-FC1E-4C82-B45A-2849A2D28359}" srcOrd="0" destOrd="0" presId="urn:microsoft.com/office/officeart/2005/8/layout/hChevron3"/>
    <dgm:cxn modelId="{0CD53C8C-131A-4457-B707-136E97538134}" type="presOf" srcId="{D470F30C-C5FC-43F0-916E-9911B036CB87}" destId="{D4FB9A94-BA99-4149-9A3B-760DE206CEA4}" srcOrd="0" destOrd="0" presId="urn:microsoft.com/office/officeart/2005/8/layout/hChevron3"/>
    <dgm:cxn modelId="{2A8C9EB5-02D7-44DE-B69B-8DF20C463A4B}" type="presOf" srcId="{C59DA2A0-BD8D-469D-9037-F4776E55B441}" destId="{C0096B64-4768-471C-9A86-29BA206AE7C7}" srcOrd="0" destOrd="0" presId="urn:microsoft.com/office/officeart/2005/8/layout/hChevron3"/>
    <dgm:cxn modelId="{689292FA-A610-4D8E-9432-C3BCB5315982}" srcId="{729FCB38-F769-4590-A038-FF70EF4BD796}" destId="{5F1C586C-C458-4077-9F3C-6663764AEF7D}" srcOrd="3" destOrd="0" parTransId="{E547D6E5-5FED-464E-8A63-4D2264B80B79}" sibTransId="{430A352A-1692-4A46-A207-C83FA93CD2B5}"/>
    <dgm:cxn modelId="{483E8483-B5E0-4506-BEA2-2CB6CC3CB1A5}" srcId="{729FCB38-F769-4590-A038-FF70EF4BD796}" destId="{C59DA2A0-BD8D-469D-9037-F4776E55B441}" srcOrd="2" destOrd="0" parTransId="{B5F88367-67AC-455F-AF43-4ED7C335F556}" sibTransId="{1F7ACEFB-EC02-4C79-952C-E44A7EA11B50}"/>
    <dgm:cxn modelId="{6B227367-33E0-405B-A189-096B30F26198}" type="presOf" srcId="{5F1C586C-C458-4077-9F3C-6663764AEF7D}" destId="{3AC19813-605D-4850-BEEC-24787373560A}" srcOrd="0" destOrd="0" presId="urn:microsoft.com/office/officeart/2005/8/layout/hChevron3"/>
    <dgm:cxn modelId="{F9356169-B357-4070-924C-2E0913666A83}" srcId="{729FCB38-F769-4590-A038-FF70EF4BD796}" destId="{84AC7A24-BD78-4AD2-ADCF-EEE5E6A846B4}" srcOrd="0" destOrd="0" parTransId="{EBE25BD2-70EE-4174-B754-E7FF3C047B7E}" sibTransId="{71A8D953-0BF4-41A4-B484-0FE4393E7C56}"/>
    <dgm:cxn modelId="{B149728E-28D6-4DA9-958F-B5DA5A467CD0}" srcId="{729FCB38-F769-4590-A038-FF70EF4BD796}" destId="{D470F30C-C5FC-43F0-916E-9911B036CB87}" srcOrd="1" destOrd="0" parTransId="{A935D75D-633F-4DDF-93EA-49457B5E4828}" sibTransId="{8E042E13-CCBB-4937-8611-F45580843DE8}"/>
    <dgm:cxn modelId="{359AEDBF-08F8-49AF-A463-A884A604ACA0}" type="presOf" srcId="{84AC7A24-BD78-4AD2-ADCF-EEE5E6A846B4}" destId="{16027B16-7731-4228-8823-843EFC5CEA5A}" srcOrd="0" destOrd="0" presId="urn:microsoft.com/office/officeart/2005/8/layout/hChevron3"/>
    <dgm:cxn modelId="{7124B8B1-6557-433B-9CFB-5E7658DE196B}" srcId="{729FCB38-F769-4590-A038-FF70EF4BD796}" destId="{FBBA0A6E-CEA7-48C5-BE39-CD6FF8684004}" srcOrd="4" destOrd="0" parTransId="{EF9F74DE-5A33-4E0D-86C6-D55BA62875D5}" sibTransId="{283E06DC-2CED-4D01-936A-C533163EFEE8}"/>
    <dgm:cxn modelId="{1495AF28-12C3-465D-8346-BF4AD9AD9DC4}" type="presOf" srcId="{729FCB38-F769-4590-A038-FF70EF4BD796}" destId="{6930EF5F-FE0F-4657-9B0E-52146BE80B4B}" srcOrd="0" destOrd="0" presId="urn:microsoft.com/office/officeart/2005/8/layout/hChevron3"/>
    <dgm:cxn modelId="{1AF4E8D5-AFE8-43D7-B9CA-823F621A8A6E}" type="presParOf" srcId="{6930EF5F-FE0F-4657-9B0E-52146BE80B4B}" destId="{16027B16-7731-4228-8823-843EFC5CEA5A}" srcOrd="0" destOrd="0" presId="urn:microsoft.com/office/officeart/2005/8/layout/hChevron3"/>
    <dgm:cxn modelId="{55DFF750-1474-47E2-8D2C-6B40FE2E7F57}" type="presParOf" srcId="{6930EF5F-FE0F-4657-9B0E-52146BE80B4B}" destId="{49471F62-1337-4E4D-9164-7D47B71E492F}" srcOrd="1" destOrd="0" presId="urn:microsoft.com/office/officeart/2005/8/layout/hChevron3"/>
    <dgm:cxn modelId="{F90019F2-5C33-4921-860B-FB6A9E9FB34A}" type="presParOf" srcId="{6930EF5F-FE0F-4657-9B0E-52146BE80B4B}" destId="{D4FB9A94-BA99-4149-9A3B-760DE206CEA4}" srcOrd="2" destOrd="0" presId="urn:microsoft.com/office/officeart/2005/8/layout/hChevron3"/>
    <dgm:cxn modelId="{91C2BD36-4EBA-4C2C-8FEB-CF887DD21498}" type="presParOf" srcId="{6930EF5F-FE0F-4657-9B0E-52146BE80B4B}" destId="{E3AF0523-A856-49EC-9943-05E42D21C479}" srcOrd="3" destOrd="0" presId="urn:microsoft.com/office/officeart/2005/8/layout/hChevron3"/>
    <dgm:cxn modelId="{B1420A8A-3D80-48BE-A6E2-1890EA286EF0}" type="presParOf" srcId="{6930EF5F-FE0F-4657-9B0E-52146BE80B4B}" destId="{C0096B64-4768-471C-9A86-29BA206AE7C7}" srcOrd="4" destOrd="0" presId="urn:microsoft.com/office/officeart/2005/8/layout/hChevron3"/>
    <dgm:cxn modelId="{9B1BB04D-8EA5-4E1A-89AF-52CD27184A78}" type="presParOf" srcId="{6930EF5F-FE0F-4657-9B0E-52146BE80B4B}" destId="{BD705471-CA15-46F3-9534-0B8ADEBDF63A}" srcOrd="5" destOrd="0" presId="urn:microsoft.com/office/officeart/2005/8/layout/hChevron3"/>
    <dgm:cxn modelId="{FD9429E6-931A-4A4D-8DE2-90A760D28F31}" type="presParOf" srcId="{6930EF5F-FE0F-4657-9B0E-52146BE80B4B}" destId="{3AC19813-605D-4850-BEEC-24787373560A}" srcOrd="6" destOrd="0" presId="urn:microsoft.com/office/officeart/2005/8/layout/hChevron3"/>
    <dgm:cxn modelId="{CF9A4B17-4C07-404B-BD4E-B02DB782EA29}" type="presParOf" srcId="{6930EF5F-FE0F-4657-9B0E-52146BE80B4B}" destId="{6DE3DEDF-8686-4360-AD6A-F1578D38530D}" srcOrd="7" destOrd="0" presId="urn:microsoft.com/office/officeart/2005/8/layout/hChevron3"/>
    <dgm:cxn modelId="{41A5B5C8-FD30-4123-8926-F7DC5D5D4656}" type="presParOf" srcId="{6930EF5F-FE0F-4657-9B0E-52146BE80B4B}" destId="{6DF97D2A-FC1E-4C82-B45A-2849A2D28359}"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E90C95-726C-4643-9A6F-D1029CEE4C54}" type="doc">
      <dgm:prSet loTypeId="urn:microsoft.com/office/officeart/2005/8/layout/process2" loCatId="process" qsTypeId="urn:microsoft.com/office/officeart/2005/8/quickstyle/3d1" qsCatId="3D" csTypeId="urn:microsoft.com/office/officeart/2005/8/colors/accent6_2" csCatId="accent6" phldr="1"/>
      <dgm:spPr/>
      <dgm:t>
        <a:bodyPr/>
        <a:lstStyle/>
        <a:p>
          <a:endParaRPr kumimoji="1" lang="ja-JP" altLang="en-US"/>
        </a:p>
      </dgm:t>
    </dgm:pt>
    <dgm:pt modelId="{C2EF641F-8415-45F1-A651-4AB265A67A51}">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意図的な純資産額の減額</a:t>
          </a:r>
        </a:p>
      </dgm:t>
    </dgm:pt>
    <dgm:pt modelId="{7C84E3BC-B2DE-4124-8F05-046C5A46481F}" type="parTrans" cxnId="{8EA2D076-3F8C-4B82-9215-6F804A5F7D8E}">
      <dgm:prSet/>
      <dgm:spPr/>
      <dgm:t>
        <a:bodyPr/>
        <a:lstStyle/>
        <a:p>
          <a:endParaRPr kumimoji="1" lang="ja-JP" altLang="en-US"/>
        </a:p>
      </dgm:t>
    </dgm:pt>
    <dgm:pt modelId="{7D1332C3-D779-4B0A-9F6D-194E895B6080}" type="sibTrans" cxnId="{8EA2D076-3F8C-4B82-9215-6F804A5F7D8E}">
      <dgm:prSet/>
      <dgm:spPr/>
      <dgm:t>
        <a:bodyPr/>
        <a:lstStyle/>
        <a:p>
          <a:endParaRPr kumimoji="1" lang="ja-JP" altLang="en-US"/>
        </a:p>
      </dgm:t>
    </dgm:pt>
    <dgm:pt modelId="{416FA601-AB03-4AA8-8B59-6B816FBD7A74}" type="pres">
      <dgm:prSet presAssocID="{BDE90C95-726C-4643-9A6F-D1029CEE4C54}" presName="linearFlow" presStyleCnt="0">
        <dgm:presLayoutVars>
          <dgm:resizeHandles val="exact"/>
        </dgm:presLayoutVars>
      </dgm:prSet>
      <dgm:spPr/>
      <dgm:t>
        <a:bodyPr/>
        <a:lstStyle/>
        <a:p>
          <a:endParaRPr kumimoji="1" lang="ja-JP" altLang="en-US"/>
        </a:p>
      </dgm:t>
    </dgm:pt>
    <dgm:pt modelId="{BF50B2DC-8FA8-4A50-A186-91CD6B9E55B3}" type="pres">
      <dgm:prSet presAssocID="{C2EF641F-8415-45F1-A651-4AB265A67A51}" presName="node" presStyleLbl="node1" presStyleIdx="0" presStyleCnt="1" custScaleX="266212" custLinFactX="-74348" custLinFactNeighborX="-100000" custLinFactNeighborY="3202">
        <dgm:presLayoutVars>
          <dgm:bulletEnabled val="1"/>
        </dgm:presLayoutVars>
      </dgm:prSet>
      <dgm:spPr/>
      <dgm:t>
        <a:bodyPr/>
        <a:lstStyle/>
        <a:p>
          <a:endParaRPr kumimoji="1" lang="ja-JP" altLang="en-US"/>
        </a:p>
      </dgm:t>
    </dgm:pt>
  </dgm:ptLst>
  <dgm:cxnLst>
    <dgm:cxn modelId="{8EA2D076-3F8C-4B82-9215-6F804A5F7D8E}" srcId="{BDE90C95-726C-4643-9A6F-D1029CEE4C54}" destId="{C2EF641F-8415-45F1-A651-4AB265A67A51}" srcOrd="0" destOrd="0" parTransId="{7C84E3BC-B2DE-4124-8F05-046C5A46481F}" sibTransId="{7D1332C3-D779-4B0A-9F6D-194E895B6080}"/>
    <dgm:cxn modelId="{1B1907BF-7D00-4DB3-B0A3-29DF1C7A5E36}" type="presOf" srcId="{BDE90C95-726C-4643-9A6F-D1029CEE4C54}" destId="{416FA601-AB03-4AA8-8B59-6B816FBD7A74}" srcOrd="0" destOrd="0" presId="urn:microsoft.com/office/officeart/2005/8/layout/process2"/>
    <dgm:cxn modelId="{4FE6EC18-2499-4126-B4E2-0CC8AD2D9AA8}" type="presOf" srcId="{C2EF641F-8415-45F1-A651-4AB265A67A51}" destId="{BF50B2DC-8FA8-4A50-A186-91CD6B9E55B3}" srcOrd="0" destOrd="0" presId="urn:microsoft.com/office/officeart/2005/8/layout/process2"/>
    <dgm:cxn modelId="{7818D335-DD9D-48DA-A12F-119D193FF427}" type="presParOf" srcId="{416FA601-AB03-4AA8-8B59-6B816FBD7A74}" destId="{BF50B2DC-8FA8-4A50-A186-91CD6B9E55B3}"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2E1BD9-C20E-45B7-BA4C-12F515D6A988}" type="doc">
      <dgm:prSet loTypeId="urn:microsoft.com/office/officeart/2005/8/layout/balance1" loCatId="relationship" qsTypeId="urn:microsoft.com/office/officeart/2005/8/quickstyle/3d3" qsCatId="3D" csTypeId="urn:microsoft.com/office/officeart/2005/8/colors/accent1_2" csCatId="accent1" phldr="1"/>
      <dgm:spPr/>
      <dgm:t>
        <a:bodyPr/>
        <a:lstStyle/>
        <a:p>
          <a:endParaRPr kumimoji="1" lang="ja-JP" altLang="en-US"/>
        </a:p>
      </dgm:t>
    </dgm:pt>
    <dgm:pt modelId="{4CBC2543-7555-4D98-B9E8-414AA19C2B51}">
      <dgm:prSet phldrT="[テキスト]" custT="1"/>
      <dgm:spPr>
        <a:solidFill>
          <a:srgbClr val="CCFF99">
            <a:alpha val="89804"/>
          </a:srgbClr>
        </a:solidFill>
      </dgm:spPr>
      <dgm:t>
        <a:bodyPr/>
        <a:lstStyle/>
        <a:p>
          <a:r>
            <a:rPr kumimoji="1" lang="ja-JP" altLang="en-US" sz="2800" dirty="0">
              <a:solidFill>
                <a:schemeClr val="tx1"/>
              </a:solidFill>
              <a:latin typeface="ＭＳ Ｐゴシック" panose="020B0600070205080204" pitchFamily="50" charset="-128"/>
              <a:ea typeface="ＭＳ Ｐゴシック" panose="020B0600070205080204" pitchFamily="50" charset="-128"/>
            </a:rPr>
            <a:t>機械化</a:t>
          </a:r>
          <a:r>
            <a:rPr kumimoji="1" lang="ja-JP" altLang="en-US" sz="2800" dirty="0" smtClean="0">
              <a:solidFill>
                <a:schemeClr val="tx1"/>
              </a:solidFill>
              <a:latin typeface="ＭＳ Ｐゴシック" panose="020B0600070205080204" pitchFamily="50" charset="-128"/>
              <a:ea typeface="ＭＳ Ｐゴシック" panose="020B0600070205080204" pitchFamily="50" charset="-128"/>
            </a:rPr>
            <a:t>が　　　　進んで</a:t>
          </a:r>
          <a:r>
            <a:rPr kumimoji="1" lang="ja-JP" altLang="en-US" sz="2800" dirty="0">
              <a:solidFill>
                <a:schemeClr val="tx1"/>
              </a:solidFill>
              <a:latin typeface="ＭＳ Ｐゴシック" panose="020B0600070205080204" pitchFamily="50" charset="-128"/>
              <a:ea typeface="ＭＳ Ｐゴシック" panose="020B0600070205080204" pitchFamily="50" charset="-128"/>
            </a:rPr>
            <a:t>いる企業</a:t>
          </a:r>
        </a:p>
      </dgm:t>
    </dgm:pt>
    <dgm:pt modelId="{7F25D77F-672B-4717-9C10-ABB2872BBAFD}" type="parTrans" cxnId="{A6EEB3DE-FADF-4E83-97C1-E9E65E65EC9D}">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B3D7F59C-4E25-453C-8B8A-F9B20A035055}" type="sibTrans" cxnId="{A6EEB3DE-FADF-4E83-97C1-E9E65E65EC9D}">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C2728B0F-235C-49EE-85CE-8BADB1C1BBD5}">
      <dgm:prSet phldrT="[テキスト]"/>
      <dgm:spPr>
        <a:solidFill>
          <a:schemeClr val="bg1">
            <a:lumMod val="95000"/>
          </a:schemeClr>
        </a:solidFill>
      </dgm:spPr>
      <dgm: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機械</a:t>
          </a:r>
        </a:p>
      </dgm:t>
    </dgm:pt>
    <dgm:pt modelId="{44B139DE-7015-41C5-A0A1-73335C279432}" type="parTrans" cxnId="{4C3DEBC5-B459-4BBE-A04D-62A80C3BCF72}">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7FEA5B1E-2F46-488B-A07E-309C2F380E1A}" type="sibTrans" cxnId="{4C3DEBC5-B459-4BBE-A04D-62A80C3BCF72}">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CBF2CB08-10AA-4635-8858-3CDEF0810132}">
      <dgm:prSet phldrT="[テキスト]"/>
      <dgm:spPr>
        <a:solidFill>
          <a:schemeClr val="accent2"/>
        </a:solidFill>
      </dgm:spPr>
      <dgm:t>
        <a:bodyPr/>
        <a:lstStyle/>
        <a:p>
          <a:r>
            <a:rPr kumimoji="1" lang="ja-JP" altLang="en-US" dirty="0">
              <a:latin typeface="ＭＳ Ｐゴシック" panose="020B0600070205080204" pitchFamily="50" charset="-128"/>
              <a:ea typeface="ＭＳ Ｐゴシック" panose="020B0600070205080204" pitchFamily="50" charset="-128"/>
            </a:rPr>
            <a:t>人</a:t>
          </a:r>
        </a:p>
      </dgm:t>
    </dgm:pt>
    <dgm:pt modelId="{A090DAF3-1E2F-491A-A9C0-BB2B2E33CBB4}" type="parTrans" cxnId="{B7D02798-2948-468E-BCEE-8DAF2152F959}">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1098B3F8-D56F-4361-8377-55154D36D0AF}" type="sibTrans" cxnId="{B7D02798-2948-468E-BCEE-8DAF2152F959}">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80523279-FE98-4E72-BB0E-6856D84DE582}">
      <dgm:prSet phldrT="[テキスト]" custT="1"/>
      <dgm:spPr>
        <a:solidFill>
          <a:srgbClr val="CCFF99">
            <a:alpha val="89804"/>
          </a:srgbClr>
        </a:solidFill>
      </dgm:spPr>
      <dgm:t>
        <a:bodyPr/>
        <a:lstStyle/>
        <a:p>
          <a:r>
            <a:rPr kumimoji="1" lang="ja-JP" altLang="en-US" sz="2800" dirty="0" smtClean="0">
              <a:solidFill>
                <a:schemeClr val="tx1"/>
              </a:solidFill>
              <a:latin typeface="ＭＳ Ｐゴシック" panose="020B0600070205080204" pitchFamily="50" charset="-128"/>
              <a:ea typeface="ＭＳ Ｐゴシック" panose="020B0600070205080204" pitchFamily="50" charset="-128"/>
            </a:rPr>
            <a:t>マンパワー　　中心</a:t>
          </a:r>
          <a:r>
            <a:rPr kumimoji="1" lang="ja-JP" altLang="en-US" sz="2800" dirty="0">
              <a:solidFill>
                <a:schemeClr val="tx1"/>
              </a:solidFill>
              <a:latin typeface="ＭＳ Ｐゴシック" panose="020B0600070205080204" pitchFamily="50" charset="-128"/>
              <a:ea typeface="ＭＳ Ｐゴシック" panose="020B0600070205080204" pitchFamily="50" charset="-128"/>
            </a:rPr>
            <a:t>の企業</a:t>
          </a:r>
        </a:p>
      </dgm:t>
    </dgm:pt>
    <dgm:pt modelId="{A663646F-6B41-4758-8805-7383BF3C0489}" type="parTrans" cxnId="{4106F5F5-1027-481E-9D27-940F5025CD38}">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C23585EA-4CD1-4F5B-9B3C-5F054384B1A7}" type="sibTrans" cxnId="{4106F5F5-1027-481E-9D27-940F5025CD38}">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E74A975C-F8FD-479A-B405-3EC46C9E589A}">
      <dgm:prSet phldrT="[テキスト]"/>
      <dgm:spPr>
        <a:solidFill>
          <a:schemeClr val="accent2"/>
        </a:solidFill>
      </dgm:spPr>
      <dgm:t>
        <a:bodyPr/>
        <a:lstStyle/>
        <a:p>
          <a:r>
            <a:rPr kumimoji="1" lang="ja-JP" altLang="en-US" dirty="0">
              <a:latin typeface="ＭＳ Ｐゴシック" panose="020B0600070205080204" pitchFamily="50" charset="-128"/>
              <a:ea typeface="ＭＳ Ｐゴシック" panose="020B0600070205080204" pitchFamily="50" charset="-128"/>
            </a:rPr>
            <a:t>人</a:t>
          </a:r>
        </a:p>
      </dgm:t>
    </dgm:pt>
    <dgm:pt modelId="{7723238C-D8F5-4ECB-9DC0-9603C8FE21C8}" type="parTrans" cxnId="{218057E3-CB05-4058-AB45-464B894EBDA5}">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08A0D7BE-5C77-441F-9C07-6096141E71D4}" type="sibTrans" cxnId="{218057E3-CB05-4058-AB45-464B894EBDA5}">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9FE3BA71-5190-4B9C-9593-21084ECB1F68}">
      <dgm:prSet phldrT="[テキスト]"/>
      <dgm:spPr>
        <a:solidFill>
          <a:schemeClr val="accent2"/>
        </a:solidFill>
      </dgm:spPr>
      <dgm:t>
        <a:bodyPr/>
        <a:lstStyle/>
        <a:p>
          <a:r>
            <a:rPr kumimoji="1" lang="ja-JP" altLang="en-US" dirty="0">
              <a:latin typeface="ＭＳ Ｐゴシック" panose="020B0600070205080204" pitchFamily="50" charset="-128"/>
              <a:ea typeface="ＭＳ Ｐゴシック" panose="020B0600070205080204" pitchFamily="50" charset="-128"/>
            </a:rPr>
            <a:t>人</a:t>
          </a:r>
        </a:p>
      </dgm:t>
    </dgm:pt>
    <dgm:pt modelId="{9E8E6EE7-0B56-4746-96FA-37A73B9BE11E}" type="parTrans" cxnId="{1896CEEC-3236-43B6-9DD3-89411ADDE5B9}">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D0E2EB65-7A97-47AA-A6F9-30A34FA1B0BF}" type="sibTrans" cxnId="{1896CEEC-3236-43B6-9DD3-89411ADDE5B9}">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2A49B061-33C1-475E-BA0B-09D3AD265474}">
      <dgm:prSet phldrT="[テキスト]"/>
      <dgm:spPr>
        <a:solidFill>
          <a:schemeClr val="accent2"/>
        </a:solidFill>
      </dgm:spPr>
      <dgm:t>
        <a:bodyPr/>
        <a:lstStyle/>
        <a:p>
          <a:r>
            <a:rPr kumimoji="1" lang="ja-JP" altLang="en-US" dirty="0">
              <a:latin typeface="ＭＳ Ｐゴシック" panose="020B0600070205080204" pitchFamily="50" charset="-128"/>
              <a:ea typeface="ＭＳ Ｐゴシック" panose="020B0600070205080204" pitchFamily="50" charset="-128"/>
            </a:rPr>
            <a:t>人</a:t>
          </a:r>
        </a:p>
      </dgm:t>
    </dgm:pt>
    <dgm:pt modelId="{0EF6D983-342F-43D5-A1DD-D6229E6A02D9}" type="parTrans" cxnId="{409655A4-2CDA-4BD1-BDEE-A7206F8095E8}">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578F0C85-A9B7-4C54-915C-F1475A8A195B}" type="sibTrans" cxnId="{409655A4-2CDA-4BD1-BDEE-A7206F8095E8}">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D5C73798-81D7-48D6-B93F-05FACE808693}" type="pres">
      <dgm:prSet presAssocID="{092E1BD9-C20E-45B7-BA4C-12F515D6A988}" presName="outerComposite" presStyleCnt="0">
        <dgm:presLayoutVars>
          <dgm:chMax val="2"/>
          <dgm:animLvl val="lvl"/>
          <dgm:resizeHandles val="exact"/>
        </dgm:presLayoutVars>
      </dgm:prSet>
      <dgm:spPr/>
      <dgm:t>
        <a:bodyPr/>
        <a:lstStyle/>
        <a:p>
          <a:endParaRPr kumimoji="1" lang="ja-JP" altLang="en-US"/>
        </a:p>
      </dgm:t>
    </dgm:pt>
    <dgm:pt modelId="{82F6BDDE-5E6B-4163-917D-8B8535E48636}" type="pres">
      <dgm:prSet presAssocID="{092E1BD9-C20E-45B7-BA4C-12F515D6A988}" presName="dummyMaxCanvas" presStyleCnt="0"/>
      <dgm:spPr/>
    </dgm:pt>
    <dgm:pt modelId="{D8B030E1-24F4-422A-AE7A-AC73015B2C36}" type="pres">
      <dgm:prSet presAssocID="{092E1BD9-C20E-45B7-BA4C-12F515D6A988}" presName="parentComposite" presStyleCnt="0"/>
      <dgm:spPr/>
    </dgm:pt>
    <dgm:pt modelId="{B9F7F616-9EC7-4B14-8169-E03D022BE4DE}" type="pres">
      <dgm:prSet presAssocID="{092E1BD9-C20E-45B7-BA4C-12F515D6A988}" presName="parent1" presStyleLbl="alignAccFollowNode1" presStyleIdx="0" presStyleCnt="4" custScaleX="142653" custLinFactNeighborX="-12693" custLinFactNeighborY="3507">
        <dgm:presLayoutVars>
          <dgm:chMax val="4"/>
        </dgm:presLayoutVars>
      </dgm:prSet>
      <dgm:spPr/>
      <dgm:t>
        <a:bodyPr/>
        <a:lstStyle/>
        <a:p>
          <a:endParaRPr kumimoji="1" lang="ja-JP" altLang="en-US"/>
        </a:p>
      </dgm:t>
    </dgm:pt>
    <dgm:pt modelId="{246C7123-ED24-4D85-AA26-3F3E7D4CA8BF}" type="pres">
      <dgm:prSet presAssocID="{092E1BD9-C20E-45B7-BA4C-12F515D6A988}" presName="parent2" presStyleLbl="alignAccFollowNode1" presStyleIdx="1" presStyleCnt="4" custScaleX="138161" custLinFactNeighborX="31985" custLinFactNeighborY="3507">
        <dgm:presLayoutVars>
          <dgm:chMax val="4"/>
        </dgm:presLayoutVars>
      </dgm:prSet>
      <dgm:spPr/>
      <dgm:t>
        <a:bodyPr/>
        <a:lstStyle/>
        <a:p>
          <a:endParaRPr kumimoji="1" lang="ja-JP" altLang="en-US"/>
        </a:p>
      </dgm:t>
    </dgm:pt>
    <dgm:pt modelId="{67ACBD62-B312-4628-9BBF-C47410BEE44E}" type="pres">
      <dgm:prSet presAssocID="{092E1BD9-C20E-45B7-BA4C-12F515D6A988}" presName="childrenComposite" presStyleCnt="0"/>
      <dgm:spPr/>
    </dgm:pt>
    <dgm:pt modelId="{22481B60-BEB6-435B-95D5-75DA76EC28C5}" type="pres">
      <dgm:prSet presAssocID="{092E1BD9-C20E-45B7-BA4C-12F515D6A988}" presName="dummyMaxCanvas_ChildArea" presStyleCnt="0"/>
      <dgm:spPr/>
    </dgm:pt>
    <dgm:pt modelId="{6948F5D6-AF54-4F09-B4FA-3FF2559D6B38}" type="pres">
      <dgm:prSet presAssocID="{092E1BD9-C20E-45B7-BA4C-12F515D6A988}" presName="fulcrum" presStyleLbl="alignAccFollowNode1" presStyleIdx="2" presStyleCnt="4"/>
      <dgm:spPr/>
    </dgm:pt>
    <dgm:pt modelId="{35BBD215-27E4-4B31-9529-BEDF252BA791}" type="pres">
      <dgm:prSet presAssocID="{092E1BD9-C20E-45B7-BA4C-12F515D6A988}" presName="balance_23" presStyleLbl="alignAccFollowNode1" presStyleIdx="3" presStyleCnt="4" custScaleX="199393" custLinFactNeighborX="-28768">
        <dgm:presLayoutVars>
          <dgm:bulletEnabled val="1"/>
        </dgm:presLayoutVars>
      </dgm:prSet>
      <dgm:spPr/>
    </dgm:pt>
    <dgm:pt modelId="{204ED5BC-9870-4FA9-B502-235E6A170FE8}" type="pres">
      <dgm:prSet presAssocID="{092E1BD9-C20E-45B7-BA4C-12F515D6A988}" presName="right_23_1" presStyleLbl="node1" presStyleIdx="0" presStyleCnt="5">
        <dgm:presLayoutVars>
          <dgm:bulletEnabled val="1"/>
        </dgm:presLayoutVars>
      </dgm:prSet>
      <dgm:spPr/>
      <dgm:t>
        <a:bodyPr/>
        <a:lstStyle/>
        <a:p>
          <a:endParaRPr kumimoji="1" lang="ja-JP" altLang="en-US"/>
        </a:p>
      </dgm:t>
    </dgm:pt>
    <dgm:pt modelId="{610E875B-4237-4CDA-8D06-0DDC2F3FE630}" type="pres">
      <dgm:prSet presAssocID="{092E1BD9-C20E-45B7-BA4C-12F515D6A988}" presName="right_23_2" presStyleLbl="node1" presStyleIdx="1" presStyleCnt="5">
        <dgm:presLayoutVars>
          <dgm:bulletEnabled val="1"/>
        </dgm:presLayoutVars>
      </dgm:prSet>
      <dgm:spPr/>
      <dgm:t>
        <a:bodyPr/>
        <a:lstStyle/>
        <a:p>
          <a:endParaRPr kumimoji="1" lang="ja-JP" altLang="en-US"/>
        </a:p>
      </dgm:t>
    </dgm:pt>
    <dgm:pt modelId="{874721EE-92A5-44BC-ADA7-0827936350B1}" type="pres">
      <dgm:prSet presAssocID="{092E1BD9-C20E-45B7-BA4C-12F515D6A988}" presName="right_23_3" presStyleLbl="node1" presStyleIdx="2" presStyleCnt="5">
        <dgm:presLayoutVars>
          <dgm:bulletEnabled val="1"/>
        </dgm:presLayoutVars>
      </dgm:prSet>
      <dgm:spPr/>
      <dgm:t>
        <a:bodyPr/>
        <a:lstStyle/>
        <a:p>
          <a:endParaRPr kumimoji="1" lang="ja-JP" altLang="en-US"/>
        </a:p>
      </dgm:t>
    </dgm:pt>
    <dgm:pt modelId="{E27732CF-6C76-4DDA-9D84-8825C544F8C6}" type="pres">
      <dgm:prSet presAssocID="{092E1BD9-C20E-45B7-BA4C-12F515D6A988}" presName="left_23_1" presStyleLbl="node1" presStyleIdx="3" presStyleCnt="5">
        <dgm:presLayoutVars>
          <dgm:bulletEnabled val="1"/>
        </dgm:presLayoutVars>
      </dgm:prSet>
      <dgm:spPr/>
      <dgm:t>
        <a:bodyPr/>
        <a:lstStyle/>
        <a:p>
          <a:endParaRPr kumimoji="1" lang="ja-JP" altLang="en-US"/>
        </a:p>
      </dgm:t>
    </dgm:pt>
    <dgm:pt modelId="{E8219CFF-1415-4A46-9406-159954F9C07C}" type="pres">
      <dgm:prSet presAssocID="{092E1BD9-C20E-45B7-BA4C-12F515D6A988}" presName="left_23_2" presStyleLbl="node1" presStyleIdx="4" presStyleCnt="5">
        <dgm:presLayoutVars>
          <dgm:bulletEnabled val="1"/>
        </dgm:presLayoutVars>
      </dgm:prSet>
      <dgm:spPr/>
      <dgm:t>
        <a:bodyPr/>
        <a:lstStyle/>
        <a:p>
          <a:endParaRPr kumimoji="1" lang="ja-JP" altLang="en-US"/>
        </a:p>
      </dgm:t>
    </dgm:pt>
  </dgm:ptLst>
  <dgm:cxnLst>
    <dgm:cxn modelId="{218057E3-CB05-4058-AB45-464B894EBDA5}" srcId="{80523279-FE98-4E72-BB0E-6856D84DE582}" destId="{E74A975C-F8FD-479A-B405-3EC46C9E589A}" srcOrd="0" destOrd="0" parTransId="{7723238C-D8F5-4ECB-9DC0-9603C8FE21C8}" sibTransId="{08A0D7BE-5C77-441F-9C07-6096141E71D4}"/>
    <dgm:cxn modelId="{B7D02798-2948-468E-BCEE-8DAF2152F959}" srcId="{4CBC2543-7555-4D98-B9E8-414AA19C2B51}" destId="{CBF2CB08-10AA-4635-8858-3CDEF0810132}" srcOrd="1" destOrd="0" parTransId="{A090DAF3-1E2F-491A-A9C0-BB2B2E33CBB4}" sibTransId="{1098B3F8-D56F-4361-8377-55154D36D0AF}"/>
    <dgm:cxn modelId="{A6EEB3DE-FADF-4E83-97C1-E9E65E65EC9D}" srcId="{092E1BD9-C20E-45B7-BA4C-12F515D6A988}" destId="{4CBC2543-7555-4D98-B9E8-414AA19C2B51}" srcOrd="0" destOrd="0" parTransId="{7F25D77F-672B-4717-9C10-ABB2872BBAFD}" sibTransId="{B3D7F59C-4E25-453C-8B8A-F9B20A035055}"/>
    <dgm:cxn modelId="{02E46D90-DE2C-467D-BB57-0E6967810BF5}" type="presOf" srcId="{092E1BD9-C20E-45B7-BA4C-12F515D6A988}" destId="{D5C73798-81D7-48D6-B93F-05FACE808693}" srcOrd="0" destOrd="0" presId="urn:microsoft.com/office/officeart/2005/8/layout/balance1"/>
    <dgm:cxn modelId="{E680FA9C-4EF6-4033-B5C1-D430DE77E419}" type="presOf" srcId="{2A49B061-33C1-475E-BA0B-09D3AD265474}" destId="{874721EE-92A5-44BC-ADA7-0827936350B1}" srcOrd="0" destOrd="0" presId="urn:microsoft.com/office/officeart/2005/8/layout/balance1"/>
    <dgm:cxn modelId="{4C3DEBC5-B459-4BBE-A04D-62A80C3BCF72}" srcId="{4CBC2543-7555-4D98-B9E8-414AA19C2B51}" destId="{C2728B0F-235C-49EE-85CE-8BADB1C1BBD5}" srcOrd="0" destOrd="0" parTransId="{44B139DE-7015-41C5-A0A1-73335C279432}" sibTransId="{7FEA5B1E-2F46-488B-A07E-309C2F380E1A}"/>
    <dgm:cxn modelId="{3E8D2D23-1B2D-4A0D-9118-54155CC64D17}" type="presOf" srcId="{E74A975C-F8FD-479A-B405-3EC46C9E589A}" destId="{204ED5BC-9870-4FA9-B502-235E6A170FE8}" srcOrd="0" destOrd="0" presId="urn:microsoft.com/office/officeart/2005/8/layout/balance1"/>
    <dgm:cxn modelId="{D28478CD-D230-41AF-B183-EF8F3C35C30B}" type="presOf" srcId="{9FE3BA71-5190-4B9C-9593-21084ECB1F68}" destId="{610E875B-4237-4CDA-8D06-0DDC2F3FE630}" srcOrd="0" destOrd="0" presId="urn:microsoft.com/office/officeart/2005/8/layout/balance1"/>
    <dgm:cxn modelId="{1896CEEC-3236-43B6-9DD3-89411ADDE5B9}" srcId="{80523279-FE98-4E72-BB0E-6856D84DE582}" destId="{9FE3BA71-5190-4B9C-9593-21084ECB1F68}" srcOrd="1" destOrd="0" parTransId="{9E8E6EE7-0B56-4746-96FA-37A73B9BE11E}" sibTransId="{D0E2EB65-7A97-47AA-A6F9-30A34FA1B0BF}"/>
    <dgm:cxn modelId="{A1B1A065-2B01-4EEB-B6CB-A730A1B5E27F}" type="presOf" srcId="{CBF2CB08-10AA-4635-8858-3CDEF0810132}" destId="{E8219CFF-1415-4A46-9406-159954F9C07C}" srcOrd="0" destOrd="0" presId="urn:microsoft.com/office/officeart/2005/8/layout/balance1"/>
    <dgm:cxn modelId="{4106F5F5-1027-481E-9D27-940F5025CD38}" srcId="{092E1BD9-C20E-45B7-BA4C-12F515D6A988}" destId="{80523279-FE98-4E72-BB0E-6856D84DE582}" srcOrd="1" destOrd="0" parTransId="{A663646F-6B41-4758-8805-7383BF3C0489}" sibTransId="{C23585EA-4CD1-4F5B-9B3C-5F054384B1A7}"/>
    <dgm:cxn modelId="{C04BA3DD-D99B-43CE-82C8-FB58137E5C52}" type="presOf" srcId="{C2728B0F-235C-49EE-85CE-8BADB1C1BBD5}" destId="{E27732CF-6C76-4DDA-9D84-8825C544F8C6}" srcOrd="0" destOrd="0" presId="urn:microsoft.com/office/officeart/2005/8/layout/balance1"/>
    <dgm:cxn modelId="{7D69E580-19D5-4220-9137-60A7E682E64C}" type="presOf" srcId="{80523279-FE98-4E72-BB0E-6856D84DE582}" destId="{246C7123-ED24-4D85-AA26-3F3E7D4CA8BF}" srcOrd="0" destOrd="0" presId="urn:microsoft.com/office/officeart/2005/8/layout/balance1"/>
    <dgm:cxn modelId="{11C711E4-8CB8-4607-B029-6EF8E1EAC673}" type="presOf" srcId="{4CBC2543-7555-4D98-B9E8-414AA19C2B51}" destId="{B9F7F616-9EC7-4B14-8169-E03D022BE4DE}" srcOrd="0" destOrd="0" presId="urn:microsoft.com/office/officeart/2005/8/layout/balance1"/>
    <dgm:cxn modelId="{409655A4-2CDA-4BD1-BDEE-A7206F8095E8}" srcId="{80523279-FE98-4E72-BB0E-6856D84DE582}" destId="{2A49B061-33C1-475E-BA0B-09D3AD265474}" srcOrd="2" destOrd="0" parTransId="{0EF6D983-342F-43D5-A1DD-D6229E6A02D9}" sibTransId="{578F0C85-A9B7-4C54-915C-F1475A8A195B}"/>
    <dgm:cxn modelId="{72B4BC59-7BF8-4737-8071-158395E793DF}" type="presParOf" srcId="{D5C73798-81D7-48D6-B93F-05FACE808693}" destId="{82F6BDDE-5E6B-4163-917D-8B8535E48636}" srcOrd="0" destOrd="0" presId="urn:microsoft.com/office/officeart/2005/8/layout/balance1"/>
    <dgm:cxn modelId="{556174A8-D5EB-4F80-8291-879E4625B651}" type="presParOf" srcId="{D5C73798-81D7-48D6-B93F-05FACE808693}" destId="{D8B030E1-24F4-422A-AE7A-AC73015B2C36}" srcOrd="1" destOrd="0" presId="urn:microsoft.com/office/officeart/2005/8/layout/balance1"/>
    <dgm:cxn modelId="{D3A8DA4A-6698-4870-80BC-F1370EBE8AF5}" type="presParOf" srcId="{D8B030E1-24F4-422A-AE7A-AC73015B2C36}" destId="{B9F7F616-9EC7-4B14-8169-E03D022BE4DE}" srcOrd="0" destOrd="0" presId="urn:microsoft.com/office/officeart/2005/8/layout/balance1"/>
    <dgm:cxn modelId="{A5B66A7F-7FDB-46C2-9CC0-AD8D08202024}" type="presParOf" srcId="{D8B030E1-24F4-422A-AE7A-AC73015B2C36}" destId="{246C7123-ED24-4D85-AA26-3F3E7D4CA8BF}" srcOrd="1" destOrd="0" presId="urn:microsoft.com/office/officeart/2005/8/layout/balance1"/>
    <dgm:cxn modelId="{82A92F31-2735-46CD-B4F1-62936EF47F69}" type="presParOf" srcId="{D5C73798-81D7-48D6-B93F-05FACE808693}" destId="{67ACBD62-B312-4628-9BBF-C47410BEE44E}" srcOrd="2" destOrd="0" presId="urn:microsoft.com/office/officeart/2005/8/layout/balance1"/>
    <dgm:cxn modelId="{E15791AF-605E-45AA-A94B-3E944A661DF0}" type="presParOf" srcId="{67ACBD62-B312-4628-9BBF-C47410BEE44E}" destId="{22481B60-BEB6-435B-95D5-75DA76EC28C5}" srcOrd="0" destOrd="0" presId="urn:microsoft.com/office/officeart/2005/8/layout/balance1"/>
    <dgm:cxn modelId="{97FA7B9D-EA16-484D-A038-49067BE5ED39}" type="presParOf" srcId="{67ACBD62-B312-4628-9BBF-C47410BEE44E}" destId="{6948F5D6-AF54-4F09-B4FA-3FF2559D6B38}" srcOrd="1" destOrd="0" presId="urn:microsoft.com/office/officeart/2005/8/layout/balance1"/>
    <dgm:cxn modelId="{8EC9566C-E517-4960-A81E-77C235B5ED6B}" type="presParOf" srcId="{67ACBD62-B312-4628-9BBF-C47410BEE44E}" destId="{35BBD215-27E4-4B31-9529-BEDF252BA791}" srcOrd="2" destOrd="0" presId="urn:microsoft.com/office/officeart/2005/8/layout/balance1"/>
    <dgm:cxn modelId="{A2A92DED-7A25-4AF7-AC83-7ABFEF0390B1}" type="presParOf" srcId="{67ACBD62-B312-4628-9BBF-C47410BEE44E}" destId="{204ED5BC-9870-4FA9-B502-235E6A170FE8}" srcOrd="3" destOrd="0" presId="urn:microsoft.com/office/officeart/2005/8/layout/balance1"/>
    <dgm:cxn modelId="{054407FB-8866-48FE-9361-F61317CBCF6F}" type="presParOf" srcId="{67ACBD62-B312-4628-9BBF-C47410BEE44E}" destId="{610E875B-4237-4CDA-8D06-0DDC2F3FE630}" srcOrd="4" destOrd="0" presId="urn:microsoft.com/office/officeart/2005/8/layout/balance1"/>
    <dgm:cxn modelId="{A1E42A7E-2E0F-444B-8467-BAF43245E800}" type="presParOf" srcId="{67ACBD62-B312-4628-9BBF-C47410BEE44E}" destId="{874721EE-92A5-44BC-ADA7-0827936350B1}" srcOrd="5" destOrd="0" presId="urn:microsoft.com/office/officeart/2005/8/layout/balance1"/>
    <dgm:cxn modelId="{4835D149-C75C-4141-93BF-F258008DFE46}" type="presParOf" srcId="{67ACBD62-B312-4628-9BBF-C47410BEE44E}" destId="{E27732CF-6C76-4DDA-9D84-8825C544F8C6}" srcOrd="6" destOrd="0" presId="urn:microsoft.com/office/officeart/2005/8/layout/balance1"/>
    <dgm:cxn modelId="{B399EC0B-DE74-4C55-A5DD-28B31660B630}" type="presParOf" srcId="{67ACBD62-B312-4628-9BBF-C47410BEE44E}" destId="{E8219CFF-1415-4A46-9406-159954F9C07C}" srcOrd="7"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0EE90E-1ED5-41EE-B6C2-B1DD62285BBE}"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kumimoji="1" lang="ja-JP" altLang="en-US"/>
        </a:p>
      </dgm:t>
    </dgm:pt>
    <dgm:pt modelId="{2FC22577-FAB7-46C2-833D-F4DBBB24012C}">
      <dgm:prSet phldrT="[テキスト]" custT="1"/>
      <dgm:spPr/>
      <dgm:t>
        <a:bodyPr/>
        <a:lstStyle/>
        <a:p>
          <a:r>
            <a:rPr kumimoji="1" lang="ja-JP" altLang="en-US" sz="3900" dirty="0">
              <a:latin typeface="ＭＳ Ｐゴシック" panose="020B0600070205080204" pitchFamily="50" charset="-128"/>
              <a:ea typeface="ＭＳ Ｐゴシック" panose="020B0600070205080204" pitchFamily="50" charset="-128"/>
            </a:rPr>
            <a:t>資本金・従業員基準</a:t>
          </a:r>
        </a:p>
      </dgm:t>
    </dgm:pt>
    <dgm:pt modelId="{AF2196D8-60AD-4692-ADD1-D2DFEAE911EF}" type="parTrans" cxnId="{8654D41B-344C-4A77-9BBA-A6FB2C6F9C1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942B1DF4-F7A1-45B5-82EF-459774572729}" type="sibTrans" cxnId="{8654D41B-344C-4A77-9BBA-A6FB2C6F9C1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08D7F636-3BAF-4E36-A68B-22EE4955CF55}">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意図的には指標を減らしにくい</a:t>
          </a:r>
        </a:p>
      </dgm:t>
    </dgm:pt>
    <dgm:pt modelId="{9D836A55-7AE6-458E-A22F-94D1D9024A1F}" type="parTrans" cxnId="{3D9AF50B-9ECC-43AE-919A-A9722E40EF8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9F16C20-ADAF-436B-82BA-4079613DEC48}" type="sibTrans" cxnId="{3D9AF50B-9ECC-43AE-919A-A9722E40EF8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A99FE614-F17A-4DB2-9172-C9751EF379F5}">
      <dgm:prSet phldrT="[テキスト]" custT="1"/>
      <dgm:spPr/>
      <dgm:t>
        <a:bodyPr/>
        <a:lstStyle/>
        <a:p>
          <a:r>
            <a:rPr kumimoji="1" lang="ja-JP" altLang="en-US" sz="3900" dirty="0">
              <a:latin typeface="ＭＳ Ｐゴシック" panose="020B0600070205080204" pitchFamily="50" charset="-128"/>
              <a:ea typeface="ＭＳ Ｐゴシック" panose="020B0600070205080204" pitchFamily="50" charset="-128"/>
            </a:rPr>
            <a:t>資本金等・利積基準</a:t>
          </a:r>
        </a:p>
      </dgm:t>
    </dgm:pt>
    <dgm:pt modelId="{A3671260-5678-4BF0-9BF1-CFDD29CB91F9}" type="parTrans" cxnId="{5CFF1A42-7CC3-40FA-9D1E-A2E23D6D0C41}">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D206D26-73C3-4B71-B165-067F1AED236D}" type="sibTrans" cxnId="{5CFF1A42-7CC3-40FA-9D1E-A2E23D6D0C41}">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A038EA8F-585B-4371-B0B4-00AF18080FDD}">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必ずしも従業員数が多ければ、法人の規模が大きいとも言えない</a:t>
          </a:r>
        </a:p>
      </dgm:t>
    </dgm:pt>
    <dgm:pt modelId="{042498C1-D0CB-4572-8727-AB38DC4A135C}" type="parTrans" cxnId="{87983227-9B8D-482C-8522-3ACB6A780C8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4A14FE0-941B-41A8-8973-DD9568C8E576}" type="sibTrans" cxnId="{87983227-9B8D-482C-8522-3ACB6A780C8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0575C4F4-5BD3-4D6F-B680-E7B7A7A4604F}">
      <dgm:prSet phldrT="[テキスト]"/>
      <dgm:spPr/>
      <dgm:t>
        <a:bodyPr/>
        <a:lstStyle/>
        <a:p>
          <a:r>
            <a:rPr kumimoji="1" lang="ja-JP" altLang="en-US" dirty="0" smtClean="0">
              <a:latin typeface="ＭＳ Ｐゴシック" panose="020B0600070205080204" pitchFamily="50" charset="-128"/>
              <a:ea typeface="ＭＳ Ｐゴシック" panose="020B0600070205080204" pitchFamily="50" charset="-128"/>
            </a:rPr>
            <a:t>財務基盤が同規模の企業を同等に扱うことができる</a:t>
          </a:r>
          <a:endParaRPr kumimoji="1" lang="ja-JP" altLang="en-US" dirty="0">
            <a:latin typeface="ＭＳ Ｐゴシック" panose="020B0600070205080204" pitchFamily="50" charset="-128"/>
            <a:ea typeface="ＭＳ Ｐゴシック" panose="020B0600070205080204" pitchFamily="50" charset="-128"/>
          </a:endParaRPr>
        </a:p>
      </dgm:t>
    </dgm:pt>
    <dgm:pt modelId="{0B3279DC-CF7C-431C-B55E-B6C1E5A7ED18}" type="parTrans" cxnId="{E81E603B-23BE-45AB-9F37-C56163DBC525}">
      <dgm:prSet/>
      <dgm:spPr/>
      <dgm:t>
        <a:bodyPr/>
        <a:lstStyle/>
        <a:p>
          <a:endParaRPr kumimoji="1" lang="ja-JP" altLang="en-US"/>
        </a:p>
      </dgm:t>
    </dgm:pt>
    <dgm:pt modelId="{814E080F-C409-485E-9B37-C189C1B2AED5}" type="sibTrans" cxnId="{E81E603B-23BE-45AB-9F37-C56163DBC525}">
      <dgm:prSet/>
      <dgm:spPr/>
      <dgm:t>
        <a:bodyPr/>
        <a:lstStyle/>
        <a:p>
          <a:endParaRPr kumimoji="1" lang="ja-JP" altLang="en-US"/>
        </a:p>
      </dgm:t>
    </dgm:pt>
    <dgm:pt modelId="{A829D136-BCD9-431E-9198-E0C8D94A0574}">
      <dgm:prSet phldrT="[テキスト]"/>
      <dgm:spPr/>
      <dgm:t>
        <a:bodyPr/>
        <a:lstStyle/>
        <a:p>
          <a:r>
            <a:rPr kumimoji="1" lang="ja-JP" altLang="en-US" dirty="0" smtClean="0">
              <a:latin typeface="ＭＳ Ｐゴシック" panose="020B0600070205080204" pitchFamily="50" charset="-128"/>
              <a:ea typeface="ＭＳ Ｐゴシック" panose="020B0600070205080204" pitchFamily="50" charset="-128"/>
            </a:rPr>
            <a:t>配当等により意図的に減額できる場合がある</a:t>
          </a:r>
          <a:endParaRPr kumimoji="1" lang="ja-JP" altLang="en-US" dirty="0">
            <a:latin typeface="ＭＳ Ｐゴシック" panose="020B0600070205080204" pitchFamily="50" charset="-128"/>
            <a:ea typeface="ＭＳ Ｐゴシック" panose="020B0600070205080204" pitchFamily="50" charset="-128"/>
          </a:endParaRPr>
        </a:p>
      </dgm:t>
    </dgm:pt>
    <dgm:pt modelId="{D163F001-0C1C-4113-92F5-77917E4B79F2}" type="parTrans" cxnId="{64230B71-B660-4515-BF14-47047A146663}">
      <dgm:prSet/>
      <dgm:spPr/>
      <dgm:t>
        <a:bodyPr/>
        <a:lstStyle/>
        <a:p>
          <a:endParaRPr kumimoji="1" lang="ja-JP" altLang="en-US"/>
        </a:p>
      </dgm:t>
    </dgm:pt>
    <dgm:pt modelId="{CC640167-623D-45AA-ADFC-3652E7590C72}" type="sibTrans" cxnId="{64230B71-B660-4515-BF14-47047A146663}">
      <dgm:prSet/>
      <dgm:spPr/>
      <dgm:t>
        <a:bodyPr/>
        <a:lstStyle/>
        <a:p>
          <a:endParaRPr kumimoji="1" lang="ja-JP" altLang="en-US"/>
        </a:p>
      </dgm:t>
    </dgm:pt>
    <dgm:pt modelId="{54CE6810-4380-46E4-8F37-2216EC068477}" type="pres">
      <dgm:prSet presAssocID="{1B0EE90E-1ED5-41EE-B6C2-B1DD62285BBE}" presName="linear" presStyleCnt="0">
        <dgm:presLayoutVars>
          <dgm:animLvl val="lvl"/>
          <dgm:resizeHandles val="exact"/>
        </dgm:presLayoutVars>
      </dgm:prSet>
      <dgm:spPr/>
      <dgm:t>
        <a:bodyPr/>
        <a:lstStyle/>
        <a:p>
          <a:endParaRPr kumimoji="1" lang="ja-JP" altLang="en-US"/>
        </a:p>
      </dgm:t>
    </dgm:pt>
    <dgm:pt modelId="{10E50439-25C2-455E-8A8F-33CF2F900BAB}" type="pres">
      <dgm:prSet presAssocID="{2FC22577-FAB7-46C2-833D-F4DBBB24012C}" presName="parentText" presStyleLbl="node1" presStyleIdx="0" presStyleCnt="2" custScaleX="54318" custScaleY="93987" custLinFactNeighborX="-22159" custLinFactNeighborY="3020">
        <dgm:presLayoutVars>
          <dgm:chMax val="0"/>
          <dgm:bulletEnabled val="1"/>
        </dgm:presLayoutVars>
      </dgm:prSet>
      <dgm:spPr/>
      <dgm:t>
        <a:bodyPr/>
        <a:lstStyle/>
        <a:p>
          <a:endParaRPr kumimoji="1" lang="ja-JP" altLang="en-US"/>
        </a:p>
      </dgm:t>
    </dgm:pt>
    <dgm:pt modelId="{8753E07E-EF9C-4F8D-B4C4-F7B71978B961}" type="pres">
      <dgm:prSet presAssocID="{2FC22577-FAB7-46C2-833D-F4DBBB24012C}" presName="childText" presStyleLbl="revTx" presStyleIdx="0" presStyleCnt="2" custScaleY="60694" custLinFactNeighborY="10768">
        <dgm:presLayoutVars>
          <dgm:bulletEnabled val="1"/>
        </dgm:presLayoutVars>
      </dgm:prSet>
      <dgm:spPr/>
      <dgm:t>
        <a:bodyPr/>
        <a:lstStyle/>
        <a:p>
          <a:endParaRPr kumimoji="1" lang="ja-JP" altLang="en-US"/>
        </a:p>
      </dgm:t>
    </dgm:pt>
    <dgm:pt modelId="{3806E0B2-A8CB-4925-A128-A271DAB07C0D}" type="pres">
      <dgm:prSet presAssocID="{A99FE614-F17A-4DB2-9172-C9751EF379F5}" presName="parentText" presStyleLbl="node1" presStyleIdx="1" presStyleCnt="2" custScaleX="54546" custScaleY="90442" custLinFactNeighborX="-23000" custLinFactNeighborY="-5398">
        <dgm:presLayoutVars>
          <dgm:chMax val="0"/>
          <dgm:bulletEnabled val="1"/>
        </dgm:presLayoutVars>
      </dgm:prSet>
      <dgm:spPr/>
      <dgm:t>
        <a:bodyPr/>
        <a:lstStyle/>
        <a:p>
          <a:endParaRPr kumimoji="1" lang="ja-JP" altLang="en-US"/>
        </a:p>
      </dgm:t>
    </dgm:pt>
    <dgm:pt modelId="{125FF106-1214-4570-97FD-EC1B078AB311}" type="pres">
      <dgm:prSet presAssocID="{A99FE614-F17A-4DB2-9172-C9751EF379F5}" presName="childText" presStyleLbl="revTx" presStyleIdx="1" presStyleCnt="2" custScaleY="47483" custLinFactNeighborX="-56" custLinFactNeighborY="-12233">
        <dgm:presLayoutVars>
          <dgm:bulletEnabled val="1"/>
        </dgm:presLayoutVars>
      </dgm:prSet>
      <dgm:spPr/>
      <dgm:t>
        <a:bodyPr/>
        <a:lstStyle/>
        <a:p>
          <a:endParaRPr kumimoji="1" lang="ja-JP" altLang="en-US"/>
        </a:p>
      </dgm:t>
    </dgm:pt>
  </dgm:ptLst>
  <dgm:cxnLst>
    <dgm:cxn modelId="{5CFF1A42-7CC3-40FA-9D1E-A2E23D6D0C41}" srcId="{1B0EE90E-1ED5-41EE-B6C2-B1DD62285BBE}" destId="{A99FE614-F17A-4DB2-9172-C9751EF379F5}" srcOrd="1" destOrd="0" parTransId="{A3671260-5678-4BF0-9BF1-CFDD29CB91F9}" sibTransId="{3D206D26-73C3-4B71-B165-067F1AED236D}"/>
    <dgm:cxn modelId="{066064F6-4A0A-45CA-98C3-FAA08A3D2A75}" type="presOf" srcId="{1B0EE90E-1ED5-41EE-B6C2-B1DD62285BBE}" destId="{54CE6810-4380-46E4-8F37-2216EC068477}" srcOrd="0" destOrd="0" presId="urn:microsoft.com/office/officeart/2005/8/layout/vList2"/>
    <dgm:cxn modelId="{64230B71-B660-4515-BF14-47047A146663}" srcId="{A99FE614-F17A-4DB2-9172-C9751EF379F5}" destId="{A829D136-BCD9-431E-9198-E0C8D94A0574}" srcOrd="1" destOrd="0" parTransId="{D163F001-0C1C-4113-92F5-77917E4B79F2}" sibTransId="{CC640167-623D-45AA-ADFC-3652E7590C72}"/>
    <dgm:cxn modelId="{8654D41B-344C-4A77-9BBA-A6FB2C6F9C1C}" srcId="{1B0EE90E-1ED5-41EE-B6C2-B1DD62285BBE}" destId="{2FC22577-FAB7-46C2-833D-F4DBBB24012C}" srcOrd="0" destOrd="0" parTransId="{AF2196D8-60AD-4692-ADD1-D2DFEAE911EF}" sibTransId="{942B1DF4-F7A1-45B5-82EF-459774572729}"/>
    <dgm:cxn modelId="{E81E603B-23BE-45AB-9F37-C56163DBC525}" srcId="{A99FE614-F17A-4DB2-9172-C9751EF379F5}" destId="{0575C4F4-5BD3-4D6F-B680-E7B7A7A4604F}" srcOrd="0" destOrd="0" parTransId="{0B3279DC-CF7C-431C-B55E-B6C1E5A7ED18}" sibTransId="{814E080F-C409-485E-9B37-C189C1B2AED5}"/>
    <dgm:cxn modelId="{25A182BB-F1D6-40CF-AB8B-307A1EB4C916}" type="presOf" srcId="{A99FE614-F17A-4DB2-9172-C9751EF379F5}" destId="{3806E0B2-A8CB-4925-A128-A271DAB07C0D}" srcOrd="0" destOrd="0" presId="urn:microsoft.com/office/officeart/2005/8/layout/vList2"/>
    <dgm:cxn modelId="{49F5319A-050B-4EB2-9A14-87C49E4C0089}" type="presOf" srcId="{2FC22577-FAB7-46C2-833D-F4DBBB24012C}" destId="{10E50439-25C2-455E-8A8F-33CF2F900BAB}" srcOrd="0" destOrd="0" presId="urn:microsoft.com/office/officeart/2005/8/layout/vList2"/>
    <dgm:cxn modelId="{15E81D57-58B3-45AA-8558-7BC9F1741753}" type="presOf" srcId="{A038EA8F-585B-4371-B0B4-00AF18080FDD}" destId="{8753E07E-EF9C-4F8D-B4C4-F7B71978B961}" srcOrd="0" destOrd="1" presId="urn:microsoft.com/office/officeart/2005/8/layout/vList2"/>
    <dgm:cxn modelId="{88E7D3EE-6F64-406E-A117-D79C59B13914}" type="presOf" srcId="{A829D136-BCD9-431E-9198-E0C8D94A0574}" destId="{125FF106-1214-4570-97FD-EC1B078AB311}" srcOrd="0" destOrd="1" presId="urn:microsoft.com/office/officeart/2005/8/layout/vList2"/>
    <dgm:cxn modelId="{87983227-9B8D-482C-8522-3ACB6A780C8C}" srcId="{2FC22577-FAB7-46C2-833D-F4DBBB24012C}" destId="{A038EA8F-585B-4371-B0B4-00AF18080FDD}" srcOrd="1" destOrd="0" parTransId="{042498C1-D0CB-4572-8727-AB38DC4A135C}" sibTransId="{34A14FE0-941B-41A8-8973-DD9568C8E576}"/>
    <dgm:cxn modelId="{3ACD9706-8C10-4438-9E90-2F1D96FDFE02}" type="presOf" srcId="{0575C4F4-5BD3-4D6F-B680-E7B7A7A4604F}" destId="{125FF106-1214-4570-97FD-EC1B078AB311}" srcOrd="0" destOrd="0" presId="urn:microsoft.com/office/officeart/2005/8/layout/vList2"/>
    <dgm:cxn modelId="{A5DA69D3-ED19-4EE7-83B9-F11DBCCA8E23}" type="presOf" srcId="{08D7F636-3BAF-4E36-A68B-22EE4955CF55}" destId="{8753E07E-EF9C-4F8D-B4C4-F7B71978B961}" srcOrd="0" destOrd="0" presId="urn:microsoft.com/office/officeart/2005/8/layout/vList2"/>
    <dgm:cxn modelId="{3D9AF50B-9ECC-43AE-919A-A9722E40EF8C}" srcId="{2FC22577-FAB7-46C2-833D-F4DBBB24012C}" destId="{08D7F636-3BAF-4E36-A68B-22EE4955CF55}" srcOrd="0" destOrd="0" parTransId="{9D836A55-7AE6-458E-A22F-94D1D9024A1F}" sibTransId="{39F16C20-ADAF-436B-82BA-4079613DEC48}"/>
    <dgm:cxn modelId="{FDEAD818-8539-43F4-BB92-D85258C3EE6C}" type="presParOf" srcId="{54CE6810-4380-46E4-8F37-2216EC068477}" destId="{10E50439-25C2-455E-8A8F-33CF2F900BAB}" srcOrd="0" destOrd="0" presId="urn:microsoft.com/office/officeart/2005/8/layout/vList2"/>
    <dgm:cxn modelId="{E390BDC2-2219-454C-B9E1-57D799B30BC4}" type="presParOf" srcId="{54CE6810-4380-46E4-8F37-2216EC068477}" destId="{8753E07E-EF9C-4F8D-B4C4-F7B71978B961}" srcOrd="1" destOrd="0" presId="urn:microsoft.com/office/officeart/2005/8/layout/vList2"/>
    <dgm:cxn modelId="{5C276E98-9122-48E5-A97D-3ACE3789A582}" type="presParOf" srcId="{54CE6810-4380-46E4-8F37-2216EC068477}" destId="{3806E0B2-A8CB-4925-A128-A271DAB07C0D}" srcOrd="2" destOrd="0" presId="urn:microsoft.com/office/officeart/2005/8/layout/vList2"/>
    <dgm:cxn modelId="{005E03EC-0451-4D49-836C-F0FE0F26D1E7}" type="presParOf" srcId="{54CE6810-4380-46E4-8F37-2216EC068477}" destId="{125FF106-1214-4570-97FD-EC1B078AB31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3B47D3-713B-4FE2-9E28-A674FE895697}"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kumimoji="1" lang="ja-JP" altLang="en-US"/>
        </a:p>
      </dgm:t>
    </dgm:pt>
    <dgm:pt modelId="{F6B18FE0-602F-4B0B-844C-FD3201FABEAF}">
      <dgm:prSet phldrT="[テキスト]" custT="1"/>
      <dgm:spPr/>
      <dgm:t>
        <a:bodyPr/>
        <a:lstStyle/>
        <a:p>
          <a:r>
            <a:rPr kumimoji="1" lang="ja-JP" altLang="en-US" sz="4000" dirty="0">
              <a:latin typeface="ＭＳ Ｐゴシック" panose="020B0600070205080204" pitchFamily="50" charset="-128"/>
              <a:ea typeface="ＭＳ Ｐゴシック" panose="020B0600070205080204" pitchFamily="50" charset="-128"/>
            </a:rPr>
            <a:t>中小企業に期待される役割</a:t>
          </a:r>
        </a:p>
      </dgm:t>
    </dgm:pt>
    <dgm:pt modelId="{0D321AA6-9B79-4BF5-969C-DFC3C30B78DD}" type="parTrans" cxnId="{BDFFE230-75C7-44E7-99AD-33C202A43C25}">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51384FC6-2893-48FF-AAE3-B1E0CEF41C98}" type="sibTrans" cxnId="{BDFFE230-75C7-44E7-99AD-33C202A43C25}">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6A905972-045A-4A40-8EC1-893B68B26A7B}">
      <dgm:prSet phldrT="[テキスト]" custT="1"/>
      <dgm:spPr/>
      <dgm:t>
        <a:bodyPr/>
        <a:lstStyle/>
        <a:p>
          <a:r>
            <a:rPr kumimoji="1" lang="ja-JP" altLang="en-US" sz="4000" dirty="0">
              <a:latin typeface="ＭＳ Ｐゴシック" panose="020B0600070205080204" pitchFamily="50" charset="-128"/>
              <a:ea typeface="ＭＳ Ｐゴシック" panose="020B0600070205080204" pitchFamily="50" charset="-128"/>
            </a:rPr>
            <a:t>中小企業税制の目的</a:t>
          </a:r>
        </a:p>
      </dgm:t>
    </dgm:pt>
    <dgm:pt modelId="{D4DBCD61-2966-4028-B07E-EEEB89EC03BE}" type="parTrans" cxnId="{6B3609BA-89E0-4E22-9430-681331DD0874}">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5EF860DD-48B1-4404-B611-DCA26CDB92CC}" type="sibTrans" cxnId="{6B3609BA-89E0-4E22-9430-681331DD0874}">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7B18F1A-2E6E-4791-9629-1D831D501D12}">
      <dgm:prSet phldrT="[テキスト]" custT="1"/>
      <dgm:spPr/>
      <dgm:t>
        <a:bodyPr/>
        <a:lstStyle/>
        <a:p>
          <a:r>
            <a:rPr kumimoji="1" lang="ja-JP" altLang="en-US" sz="2500" dirty="0">
              <a:latin typeface="ＭＳ Ｐゴシック" panose="020B0600070205080204" pitchFamily="50" charset="-128"/>
              <a:ea typeface="ＭＳ Ｐゴシック" panose="020B0600070205080204" pitchFamily="50" charset="-128"/>
            </a:rPr>
            <a:t>　　</a:t>
          </a:r>
          <a:r>
            <a:rPr kumimoji="1" lang="ja-JP" altLang="en-US" sz="4000" b="0" dirty="0">
              <a:latin typeface="ＭＳ Ｐゴシック" panose="020B0600070205080204" pitchFamily="50" charset="-128"/>
              <a:ea typeface="ＭＳ Ｐゴシック" panose="020B0600070205080204" pitchFamily="50" charset="-128"/>
            </a:rPr>
            <a:t>財務基盤の強化</a:t>
          </a:r>
        </a:p>
      </dgm:t>
    </dgm:pt>
    <dgm:pt modelId="{B157EDD9-1FA5-4812-A28A-EF2F3BCF0CA1}" type="sibTrans" cxnId="{9C778FC9-82F1-4A40-B6F0-056A91B1CD42}">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B2EA3649-42E8-4DBD-849A-94D6DAFF3E6C}" type="parTrans" cxnId="{9C778FC9-82F1-4A40-B6F0-056A91B1CD42}">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98086D33-550C-43F2-B149-2C8CA826FB26}">
      <dgm:prSet phldrT="[テキスト]" custT="1"/>
      <dgm:spPr/>
      <dgm:t>
        <a:bodyPr/>
        <a:lstStyle/>
        <a:p>
          <a:pPr algn="l"/>
          <a:r>
            <a:rPr kumimoji="1" lang="ja-JP" altLang="en-US" sz="2500" dirty="0">
              <a:latin typeface="ＭＳ Ｐゴシック" panose="020B0600070205080204" pitchFamily="50" charset="-128"/>
              <a:ea typeface="ＭＳ Ｐゴシック" panose="020B0600070205080204" pitchFamily="50" charset="-128"/>
            </a:rPr>
            <a:t>　　</a:t>
          </a:r>
          <a:r>
            <a:rPr kumimoji="1" lang="ja-JP" altLang="en-US" sz="4000" b="0" dirty="0">
              <a:latin typeface="ＭＳ Ｐゴシック" panose="020B0600070205080204" pitchFamily="50" charset="-128"/>
              <a:ea typeface="ＭＳ Ｐゴシック" panose="020B0600070205080204" pitchFamily="50" charset="-128"/>
            </a:rPr>
            <a:t>雇用創出</a:t>
          </a:r>
        </a:p>
      </dgm:t>
    </dgm:pt>
    <dgm:pt modelId="{757EE09F-4588-4DE6-96F1-ADC98DFE9B21}" type="sibTrans" cxnId="{1EE0722A-59CB-49B9-9A5F-16C5C5D3FF58}">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05B3CC28-CFB1-48EB-A534-88AA191AF8B5}" type="parTrans" cxnId="{1EE0722A-59CB-49B9-9A5F-16C5C5D3FF58}">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AAA37FE2-4A30-4371-9816-6DB60AAE2A64}" type="pres">
      <dgm:prSet presAssocID="{A63B47D3-713B-4FE2-9E28-A674FE895697}" presName="linear" presStyleCnt="0">
        <dgm:presLayoutVars>
          <dgm:animLvl val="lvl"/>
          <dgm:resizeHandles val="exact"/>
        </dgm:presLayoutVars>
      </dgm:prSet>
      <dgm:spPr/>
      <dgm:t>
        <a:bodyPr/>
        <a:lstStyle/>
        <a:p>
          <a:endParaRPr kumimoji="1" lang="ja-JP" altLang="en-US"/>
        </a:p>
      </dgm:t>
    </dgm:pt>
    <dgm:pt modelId="{2E145139-9174-4DC2-8016-A8FAFBD25DD6}" type="pres">
      <dgm:prSet presAssocID="{F6B18FE0-602F-4B0B-844C-FD3201FABEAF}" presName="parentText" presStyleLbl="node1" presStyleIdx="0" presStyleCnt="2" custScaleX="77771" custScaleY="77458" custLinFactNeighborX="-9695" custLinFactNeighborY="-14507">
        <dgm:presLayoutVars>
          <dgm:chMax val="0"/>
          <dgm:bulletEnabled val="1"/>
        </dgm:presLayoutVars>
      </dgm:prSet>
      <dgm:spPr/>
      <dgm:t>
        <a:bodyPr/>
        <a:lstStyle/>
        <a:p>
          <a:endParaRPr kumimoji="1" lang="ja-JP" altLang="en-US"/>
        </a:p>
      </dgm:t>
    </dgm:pt>
    <dgm:pt modelId="{5A5F1CC7-A58B-49CE-B372-2CBDCE992D1F}" type="pres">
      <dgm:prSet presAssocID="{F6B18FE0-602F-4B0B-844C-FD3201FABEAF}" presName="childText" presStyleLbl="revTx" presStyleIdx="0" presStyleCnt="2">
        <dgm:presLayoutVars>
          <dgm:bulletEnabled val="1"/>
        </dgm:presLayoutVars>
      </dgm:prSet>
      <dgm:spPr/>
      <dgm:t>
        <a:bodyPr/>
        <a:lstStyle/>
        <a:p>
          <a:endParaRPr kumimoji="1" lang="ja-JP" altLang="en-US"/>
        </a:p>
      </dgm:t>
    </dgm:pt>
    <dgm:pt modelId="{BC24A9AE-72B1-4C2F-8A26-ACC4749E5A0D}" type="pres">
      <dgm:prSet presAssocID="{6A905972-045A-4A40-8EC1-893B68B26A7B}" presName="parentText" presStyleLbl="node1" presStyleIdx="1" presStyleCnt="2" custScaleX="77771" custScaleY="77458" custLinFactNeighborX="-9695" custLinFactNeighborY="-2245">
        <dgm:presLayoutVars>
          <dgm:chMax val="0"/>
          <dgm:bulletEnabled val="1"/>
        </dgm:presLayoutVars>
      </dgm:prSet>
      <dgm:spPr/>
      <dgm:t>
        <a:bodyPr/>
        <a:lstStyle/>
        <a:p>
          <a:endParaRPr kumimoji="1" lang="ja-JP" altLang="en-US"/>
        </a:p>
      </dgm:t>
    </dgm:pt>
    <dgm:pt modelId="{294B40DB-EE41-402D-88CA-B246B96EC53E}" type="pres">
      <dgm:prSet presAssocID="{6A905972-045A-4A40-8EC1-893B68B26A7B}" presName="childText" presStyleLbl="revTx" presStyleIdx="1" presStyleCnt="2" custLinFactNeighborX="348" custLinFactNeighborY="11733">
        <dgm:presLayoutVars>
          <dgm:bulletEnabled val="1"/>
        </dgm:presLayoutVars>
      </dgm:prSet>
      <dgm:spPr/>
      <dgm:t>
        <a:bodyPr/>
        <a:lstStyle/>
        <a:p>
          <a:endParaRPr kumimoji="1" lang="ja-JP" altLang="en-US"/>
        </a:p>
      </dgm:t>
    </dgm:pt>
  </dgm:ptLst>
  <dgm:cxnLst>
    <dgm:cxn modelId="{6B3609BA-89E0-4E22-9430-681331DD0874}" srcId="{A63B47D3-713B-4FE2-9E28-A674FE895697}" destId="{6A905972-045A-4A40-8EC1-893B68B26A7B}" srcOrd="1" destOrd="0" parTransId="{D4DBCD61-2966-4028-B07E-EEEB89EC03BE}" sibTransId="{5EF860DD-48B1-4404-B611-DCA26CDB92CC}"/>
    <dgm:cxn modelId="{9C778FC9-82F1-4A40-B6F0-056A91B1CD42}" srcId="{6A905972-045A-4A40-8EC1-893B68B26A7B}" destId="{37B18F1A-2E6E-4791-9629-1D831D501D12}" srcOrd="0" destOrd="0" parTransId="{B2EA3649-42E8-4DBD-849A-94D6DAFF3E6C}" sibTransId="{B157EDD9-1FA5-4812-A28A-EF2F3BCF0CA1}"/>
    <dgm:cxn modelId="{1EE0722A-59CB-49B9-9A5F-16C5C5D3FF58}" srcId="{F6B18FE0-602F-4B0B-844C-FD3201FABEAF}" destId="{98086D33-550C-43F2-B149-2C8CA826FB26}" srcOrd="0" destOrd="0" parTransId="{05B3CC28-CFB1-48EB-A534-88AA191AF8B5}" sibTransId="{757EE09F-4588-4DE6-96F1-ADC98DFE9B21}"/>
    <dgm:cxn modelId="{85622BA9-970C-49DB-BEEA-33B6B6A6281B}" type="presOf" srcId="{98086D33-550C-43F2-B149-2C8CA826FB26}" destId="{5A5F1CC7-A58B-49CE-B372-2CBDCE992D1F}" srcOrd="0" destOrd="0" presId="urn:microsoft.com/office/officeart/2005/8/layout/vList2"/>
    <dgm:cxn modelId="{47037359-05E3-4AC1-9A7B-ED4A9E966E0B}" type="presOf" srcId="{A63B47D3-713B-4FE2-9E28-A674FE895697}" destId="{AAA37FE2-4A30-4371-9816-6DB60AAE2A64}" srcOrd="0" destOrd="0" presId="urn:microsoft.com/office/officeart/2005/8/layout/vList2"/>
    <dgm:cxn modelId="{CDD23F09-1DFB-472D-A483-F7F394196BFE}" type="presOf" srcId="{37B18F1A-2E6E-4791-9629-1D831D501D12}" destId="{294B40DB-EE41-402D-88CA-B246B96EC53E}" srcOrd="0" destOrd="0" presId="urn:microsoft.com/office/officeart/2005/8/layout/vList2"/>
    <dgm:cxn modelId="{BDFFE230-75C7-44E7-99AD-33C202A43C25}" srcId="{A63B47D3-713B-4FE2-9E28-A674FE895697}" destId="{F6B18FE0-602F-4B0B-844C-FD3201FABEAF}" srcOrd="0" destOrd="0" parTransId="{0D321AA6-9B79-4BF5-969C-DFC3C30B78DD}" sibTransId="{51384FC6-2893-48FF-AAE3-B1E0CEF41C98}"/>
    <dgm:cxn modelId="{B17D29B1-7ABF-4024-9E4C-AE4E31ADD548}" type="presOf" srcId="{6A905972-045A-4A40-8EC1-893B68B26A7B}" destId="{BC24A9AE-72B1-4C2F-8A26-ACC4749E5A0D}" srcOrd="0" destOrd="0" presId="urn:microsoft.com/office/officeart/2005/8/layout/vList2"/>
    <dgm:cxn modelId="{C363300C-2A23-475E-8D69-9BB37A09A745}" type="presOf" srcId="{F6B18FE0-602F-4B0B-844C-FD3201FABEAF}" destId="{2E145139-9174-4DC2-8016-A8FAFBD25DD6}" srcOrd="0" destOrd="0" presId="urn:microsoft.com/office/officeart/2005/8/layout/vList2"/>
    <dgm:cxn modelId="{F6627DB9-ECC8-4E62-BC71-E803CCCA6E38}" type="presParOf" srcId="{AAA37FE2-4A30-4371-9816-6DB60AAE2A64}" destId="{2E145139-9174-4DC2-8016-A8FAFBD25DD6}" srcOrd="0" destOrd="0" presId="urn:microsoft.com/office/officeart/2005/8/layout/vList2"/>
    <dgm:cxn modelId="{74085D05-37DB-4AB5-AEB8-67BB60C271F4}" type="presParOf" srcId="{AAA37FE2-4A30-4371-9816-6DB60AAE2A64}" destId="{5A5F1CC7-A58B-49CE-B372-2CBDCE992D1F}" srcOrd="1" destOrd="0" presId="urn:microsoft.com/office/officeart/2005/8/layout/vList2"/>
    <dgm:cxn modelId="{006F9ADB-1745-4F3A-AD72-23511B299003}" type="presParOf" srcId="{AAA37FE2-4A30-4371-9816-6DB60AAE2A64}" destId="{BC24A9AE-72B1-4C2F-8A26-ACC4749E5A0D}" srcOrd="2" destOrd="0" presId="urn:microsoft.com/office/officeart/2005/8/layout/vList2"/>
    <dgm:cxn modelId="{F15B311F-7135-424B-9C5A-B183997EFDFB}" type="presParOf" srcId="{AAA37FE2-4A30-4371-9816-6DB60AAE2A64}" destId="{294B40DB-EE41-402D-88CA-B246B96EC53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687928-AD92-48EE-8071-83121C41FBBC}"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kumimoji="1" lang="ja-JP" altLang="en-US"/>
        </a:p>
      </dgm:t>
    </dgm:pt>
    <dgm:pt modelId="{1075FDCE-E155-42B7-B56B-9264607EFFDD}">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予測可能性の担保</a:t>
          </a:r>
        </a:p>
      </dgm:t>
    </dgm:pt>
    <dgm:pt modelId="{E30376BE-C5DB-4A6E-BA15-13B3625B39E4}" type="parTrans" cxnId="{861CD2CC-20BF-45D0-A4F7-F83BF18661A7}">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20E6C66B-9F8B-4BE8-B6CB-EEC538ED3885}" type="sibTrans" cxnId="{861CD2CC-20BF-45D0-A4F7-F83BF18661A7}">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DD4BB710-3DA5-4625-8DA0-2D5B064E9443}">
      <dgm:prSet phldrT="[テキスト]" custT="1"/>
      <dgm:spPr/>
      <dgm:t>
        <a:bodyPr/>
        <a:lstStyle/>
        <a:p>
          <a:r>
            <a:rPr kumimoji="1" lang="ja-JP" altLang="en-US" sz="3200" dirty="0">
              <a:latin typeface="ＭＳ Ｐゴシック" panose="020B0600070205080204" pitchFamily="50" charset="-128"/>
              <a:ea typeface="ＭＳ Ｐゴシック" panose="020B0600070205080204" pitchFamily="50" charset="-128"/>
            </a:rPr>
            <a:t>決算が確定するまで中小企業に該当するか分からない</a:t>
          </a:r>
        </a:p>
      </dgm:t>
    </dgm:pt>
    <dgm:pt modelId="{06D2601C-47EC-43DF-B000-A352FA6F1DEA}" type="parTrans" cxnId="{494E64A4-4E58-434C-9C32-281C8C826EE3}">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B8D7979C-8C8E-456C-82B6-96BCA81D6065}" type="sibTrans" cxnId="{494E64A4-4E58-434C-9C32-281C8C826EE3}">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A0252444-B593-4784-B531-196426D874E5}">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現行法との整合性</a:t>
          </a:r>
        </a:p>
      </dgm:t>
    </dgm:pt>
    <dgm:pt modelId="{8F96D89E-261F-4C35-B57B-0156FCC17714}" type="parTrans" cxnId="{D4589D1B-9697-4C12-8A9C-A0A4461B378B}">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6807EEC2-C331-43A8-903A-FA70C1DAEAFF}" type="sibTrans" cxnId="{D4589D1B-9697-4C12-8A9C-A0A4461B378B}">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76D7E540-B421-43EC-8711-50D39F1AC0E2}">
      <dgm:prSet phldrT="[テキスト]" custT="1"/>
      <dgm:spPr/>
      <dgm:t>
        <a:bodyPr/>
        <a:lstStyle/>
        <a:p>
          <a:r>
            <a:rPr kumimoji="1" lang="ja-JP" altLang="en-US" sz="3200" dirty="0">
              <a:latin typeface="ＭＳ Ｐゴシック" panose="020B0600070205080204" pitchFamily="50" charset="-128"/>
              <a:ea typeface="ＭＳ Ｐゴシック" panose="020B0600070205080204" pitchFamily="50" charset="-128"/>
            </a:rPr>
            <a:t>会社法等でも利用されている資本金基準を直ちに廃止してしまうことは、政策執行上の混乱をもたらす可能性がある</a:t>
          </a:r>
        </a:p>
      </dgm:t>
    </dgm:pt>
    <dgm:pt modelId="{0544959B-1528-48F9-96D1-AC711D578FB1}" type="parTrans" cxnId="{9B0EB409-F99E-431E-B260-3B2596C53CCE}">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14ECFCFD-E783-4059-9061-9E37FFEF2484}" type="sibTrans" cxnId="{9B0EB409-F99E-431E-B260-3B2596C53CCE}">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720696CD-3D44-4D50-A6D8-47800752F7D7}" type="pres">
      <dgm:prSet presAssocID="{C4687928-AD92-48EE-8071-83121C41FBBC}" presName="linear" presStyleCnt="0">
        <dgm:presLayoutVars>
          <dgm:animLvl val="lvl"/>
          <dgm:resizeHandles val="exact"/>
        </dgm:presLayoutVars>
      </dgm:prSet>
      <dgm:spPr/>
      <dgm:t>
        <a:bodyPr/>
        <a:lstStyle/>
        <a:p>
          <a:endParaRPr kumimoji="1" lang="ja-JP" altLang="en-US"/>
        </a:p>
      </dgm:t>
    </dgm:pt>
    <dgm:pt modelId="{F2D08318-9191-4AA4-8C2A-4EDB30BC7E1D}" type="pres">
      <dgm:prSet presAssocID="{1075FDCE-E155-42B7-B56B-9264607EFFDD}" presName="parentText" presStyleLbl="node1" presStyleIdx="0" presStyleCnt="2" custScaleX="47341" custScaleY="61271" custLinFactNeighborX="-27486" custLinFactNeighborY="-18087">
        <dgm:presLayoutVars>
          <dgm:chMax val="0"/>
          <dgm:bulletEnabled val="1"/>
        </dgm:presLayoutVars>
      </dgm:prSet>
      <dgm:spPr/>
      <dgm:t>
        <a:bodyPr/>
        <a:lstStyle/>
        <a:p>
          <a:endParaRPr kumimoji="1" lang="ja-JP" altLang="en-US"/>
        </a:p>
      </dgm:t>
    </dgm:pt>
    <dgm:pt modelId="{6B2CCFEC-47AF-4B75-8C49-3D24EEBA23D9}" type="pres">
      <dgm:prSet presAssocID="{1075FDCE-E155-42B7-B56B-9264607EFFDD}" presName="childText" presStyleLbl="revTx" presStyleIdx="0" presStyleCnt="2">
        <dgm:presLayoutVars>
          <dgm:bulletEnabled val="1"/>
        </dgm:presLayoutVars>
      </dgm:prSet>
      <dgm:spPr/>
      <dgm:t>
        <a:bodyPr/>
        <a:lstStyle/>
        <a:p>
          <a:endParaRPr kumimoji="1" lang="ja-JP" altLang="en-US"/>
        </a:p>
      </dgm:t>
    </dgm:pt>
    <dgm:pt modelId="{1BF46FC3-02B7-44EB-B936-B3A5A917F9CF}" type="pres">
      <dgm:prSet presAssocID="{A0252444-B593-4784-B531-196426D874E5}" presName="parentText" presStyleLbl="node1" presStyleIdx="1" presStyleCnt="2" custScaleX="47341" custScaleY="61271" custLinFactNeighborX="-27486" custLinFactNeighborY="-6684">
        <dgm:presLayoutVars>
          <dgm:chMax val="0"/>
          <dgm:bulletEnabled val="1"/>
        </dgm:presLayoutVars>
      </dgm:prSet>
      <dgm:spPr/>
      <dgm:t>
        <a:bodyPr/>
        <a:lstStyle/>
        <a:p>
          <a:endParaRPr kumimoji="1" lang="ja-JP" altLang="en-US"/>
        </a:p>
      </dgm:t>
    </dgm:pt>
    <dgm:pt modelId="{82244C22-91CE-4CE9-BCDF-ABA48CD4FFEF}" type="pres">
      <dgm:prSet presAssocID="{A0252444-B593-4784-B531-196426D874E5}" presName="childText" presStyleLbl="revTx" presStyleIdx="1" presStyleCnt="2">
        <dgm:presLayoutVars>
          <dgm:bulletEnabled val="1"/>
        </dgm:presLayoutVars>
      </dgm:prSet>
      <dgm:spPr/>
      <dgm:t>
        <a:bodyPr/>
        <a:lstStyle/>
        <a:p>
          <a:endParaRPr kumimoji="1" lang="ja-JP" altLang="en-US"/>
        </a:p>
      </dgm:t>
    </dgm:pt>
  </dgm:ptLst>
  <dgm:cxnLst>
    <dgm:cxn modelId="{494E64A4-4E58-434C-9C32-281C8C826EE3}" srcId="{1075FDCE-E155-42B7-B56B-9264607EFFDD}" destId="{DD4BB710-3DA5-4625-8DA0-2D5B064E9443}" srcOrd="0" destOrd="0" parTransId="{06D2601C-47EC-43DF-B000-A352FA6F1DEA}" sibTransId="{B8D7979C-8C8E-456C-82B6-96BCA81D6065}"/>
    <dgm:cxn modelId="{9B0EB409-F99E-431E-B260-3B2596C53CCE}" srcId="{A0252444-B593-4784-B531-196426D874E5}" destId="{76D7E540-B421-43EC-8711-50D39F1AC0E2}" srcOrd="0" destOrd="0" parTransId="{0544959B-1528-48F9-96D1-AC711D578FB1}" sibTransId="{14ECFCFD-E783-4059-9061-9E37FFEF2484}"/>
    <dgm:cxn modelId="{861CD2CC-20BF-45D0-A4F7-F83BF18661A7}" srcId="{C4687928-AD92-48EE-8071-83121C41FBBC}" destId="{1075FDCE-E155-42B7-B56B-9264607EFFDD}" srcOrd="0" destOrd="0" parTransId="{E30376BE-C5DB-4A6E-BA15-13B3625B39E4}" sibTransId="{20E6C66B-9F8B-4BE8-B6CB-EEC538ED3885}"/>
    <dgm:cxn modelId="{B14BF20C-315F-4341-A59E-58F60FB20C8A}" type="presOf" srcId="{C4687928-AD92-48EE-8071-83121C41FBBC}" destId="{720696CD-3D44-4D50-A6D8-47800752F7D7}" srcOrd="0" destOrd="0" presId="urn:microsoft.com/office/officeart/2005/8/layout/vList2"/>
    <dgm:cxn modelId="{D006B3FC-2818-4BFA-B1F3-D03184819648}" type="presOf" srcId="{DD4BB710-3DA5-4625-8DA0-2D5B064E9443}" destId="{6B2CCFEC-47AF-4B75-8C49-3D24EEBA23D9}" srcOrd="0" destOrd="0" presId="urn:microsoft.com/office/officeart/2005/8/layout/vList2"/>
    <dgm:cxn modelId="{EF1B8AD5-0784-4A74-8456-54FD49D1D370}" type="presOf" srcId="{76D7E540-B421-43EC-8711-50D39F1AC0E2}" destId="{82244C22-91CE-4CE9-BCDF-ABA48CD4FFEF}" srcOrd="0" destOrd="0" presId="urn:microsoft.com/office/officeart/2005/8/layout/vList2"/>
    <dgm:cxn modelId="{4617DDC6-5CD2-47D4-B0D6-7CD4D04652A4}" type="presOf" srcId="{A0252444-B593-4784-B531-196426D874E5}" destId="{1BF46FC3-02B7-44EB-B936-B3A5A917F9CF}" srcOrd="0" destOrd="0" presId="urn:microsoft.com/office/officeart/2005/8/layout/vList2"/>
    <dgm:cxn modelId="{D4589D1B-9697-4C12-8A9C-A0A4461B378B}" srcId="{C4687928-AD92-48EE-8071-83121C41FBBC}" destId="{A0252444-B593-4784-B531-196426D874E5}" srcOrd="1" destOrd="0" parTransId="{8F96D89E-261F-4C35-B57B-0156FCC17714}" sibTransId="{6807EEC2-C331-43A8-903A-FA70C1DAEAFF}"/>
    <dgm:cxn modelId="{3951D83B-93EB-4B11-9E9F-366E7AF3CF7C}" type="presOf" srcId="{1075FDCE-E155-42B7-B56B-9264607EFFDD}" destId="{F2D08318-9191-4AA4-8C2A-4EDB30BC7E1D}" srcOrd="0" destOrd="0" presId="urn:microsoft.com/office/officeart/2005/8/layout/vList2"/>
    <dgm:cxn modelId="{F34F8E64-9F95-4D15-B335-B060394E0EB6}" type="presParOf" srcId="{720696CD-3D44-4D50-A6D8-47800752F7D7}" destId="{F2D08318-9191-4AA4-8C2A-4EDB30BC7E1D}" srcOrd="0" destOrd="0" presId="urn:microsoft.com/office/officeart/2005/8/layout/vList2"/>
    <dgm:cxn modelId="{5951D6B8-6958-4D13-9DD7-11EB91AAFED5}" type="presParOf" srcId="{720696CD-3D44-4D50-A6D8-47800752F7D7}" destId="{6B2CCFEC-47AF-4B75-8C49-3D24EEBA23D9}" srcOrd="1" destOrd="0" presId="urn:microsoft.com/office/officeart/2005/8/layout/vList2"/>
    <dgm:cxn modelId="{DD1EC546-72D2-46FD-A3B4-665BECE32B45}" type="presParOf" srcId="{720696CD-3D44-4D50-A6D8-47800752F7D7}" destId="{1BF46FC3-02B7-44EB-B936-B3A5A917F9CF}" srcOrd="2" destOrd="0" presId="urn:microsoft.com/office/officeart/2005/8/layout/vList2"/>
    <dgm:cxn modelId="{70D985B2-804D-4D1E-ADC9-6BCCF2341C9F}" type="presParOf" srcId="{720696CD-3D44-4D50-A6D8-47800752F7D7}" destId="{82244C22-91CE-4CE9-BCDF-ABA48CD4FFE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9D6C29-3410-42B3-A78D-606620532829}" type="doc">
      <dgm:prSet loTypeId="urn:microsoft.com/office/officeart/2005/8/layout/list1" loCatId="list" qsTypeId="urn:microsoft.com/office/officeart/2005/8/quickstyle/3d2" qsCatId="3D" csTypeId="urn:microsoft.com/office/officeart/2005/8/colors/colorful1#2" csCatId="colorful" phldr="1"/>
      <dgm:spPr/>
      <dgm:t>
        <a:bodyPr/>
        <a:lstStyle/>
        <a:p>
          <a:endParaRPr kumimoji="1" lang="ja-JP" altLang="en-US"/>
        </a:p>
      </dgm:t>
    </dgm:pt>
    <dgm:pt modelId="{1C28D9E7-07C0-4DB0-9EA9-CAB189DAAE1B}">
      <dgm:prSet phldrT="[テキスト]" custT="1"/>
      <dgm:spPr/>
      <dgm:t>
        <a:bodyPr/>
        <a:lstStyle/>
        <a:p>
          <a:r>
            <a:rPr kumimoji="1" lang="ja-JP" altLang="en-US" sz="3600" dirty="0">
              <a:latin typeface="ＭＳ Ｐゴシック" panose="020B0600070205080204" pitchFamily="50" charset="-128"/>
              <a:ea typeface="ＭＳ Ｐゴシック" panose="020B0600070205080204" pitchFamily="50" charset="-128"/>
            </a:rPr>
            <a:t>資本金等の額と利益積立金額の合計額</a:t>
          </a:r>
          <a:r>
            <a:rPr kumimoji="1" lang="ja-JP" altLang="en-US" sz="3600" dirty="0" smtClean="0">
              <a:latin typeface="ＭＳ Ｐゴシック" panose="020B0600070205080204" pitchFamily="50" charset="-128"/>
              <a:ea typeface="ＭＳ Ｐゴシック" panose="020B0600070205080204" pitchFamily="50" charset="-128"/>
            </a:rPr>
            <a:t>が　　　基</a:t>
          </a:r>
          <a:r>
            <a:rPr kumimoji="1" lang="ja-JP" altLang="en-US" sz="3600" dirty="0">
              <a:latin typeface="ＭＳ Ｐゴシック" panose="020B0600070205080204" pitchFamily="50" charset="-128"/>
              <a:ea typeface="ＭＳ Ｐゴシック" panose="020B0600070205080204" pitchFamily="50" charset="-128"/>
            </a:rPr>
            <a:t>準値以下の法人は中小企業とする</a:t>
          </a:r>
        </a:p>
      </dgm:t>
    </dgm:pt>
    <dgm:pt modelId="{CE932188-EDFF-49B0-8A02-F89EF3768D64}" type="parTrans" cxnId="{DCB50E20-0C0D-4076-8940-38073914F83A}">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7D6C186D-285B-452D-B98B-79082CFE2323}" type="sibTrans" cxnId="{DCB50E20-0C0D-4076-8940-38073914F83A}">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8944FD89-C361-4C30-9336-24FDC16079F2}">
      <dgm:prSet phldrT="[テキスト]"/>
      <dgm:spPr/>
      <dgm:t>
        <a:bodyPr/>
        <a:lstStyle/>
        <a:p>
          <a:r>
            <a:rPr kumimoji="1" lang="ja-JP" altLang="en-US" smtClean="0">
              <a:latin typeface="ＭＳ Ｐゴシック" panose="020B0600070205080204" pitchFamily="50" charset="-128"/>
              <a:ea typeface="ＭＳ Ｐゴシック" panose="020B0600070205080204" pitchFamily="50" charset="-128"/>
            </a:rPr>
            <a:t>但し・・・</a:t>
          </a:r>
          <a:endParaRPr kumimoji="1" lang="ja-JP" altLang="en-US" dirty="0">
            <a:latin typeface="ＭＳ Ｐゴシック" panose="020B0600070205080204" pitchFamily="50" charset="-128"/>
            <a:ea typeface="ＭＳ Ｐゴシック" panose="020B0600070205080204" pitchFamily="50" charset="-128"/>
          </a:endParaRPr>
        </a:p>
      </dgm:t>
    </dgm:pt>
    <dgm:pt modelId="{56192D27-BF95-4CD2-A447-791E558D483A}" type="parTrans" cxnId="{C6BC5107-0334-4ED0-802D-33195B0B1722}">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A4AE5B1-08FD-4CF9-80F2-F927FCD9DE84}" type="sibTrans" cxnId="{C6BC5107-0334-4ED0-802D-33195B0B1722}">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8E3C53BC-740C-495F-9C46-EA29FF5D7A88}">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判定時期は、設備投資関連税制は前々期末時点とし、それ以外は直前期末時点とする</a:t>
          </a:r>
        </a:p>
      </dgm:t>
    </dgm:pt>
    <dgm:pt modelId="{5036B1C5-C16D-43F1-ADA2-BE68786D96E8}" type="parTrans" cxnId="{E2E387D2-EF49-4D91-B011-56ABCFAF5BA5}">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4E15BFD1-D58A-4387-9C6A-57C333BDE185}" type="sibTrans" cxnId="{E2E387D2-EF49-4D91-B011-56ABCFAF5BA5}">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FCA7822-3136-4519-B8DB-EDD19A41FBD4}">
      <dgm:prSet phldrT="[テキスト]" custT="1"/>
      <dgm:spPr/>
      <dgm:t>
        <a:bodyPr/>
        <a:lstStyle/>
        <a:p>
          <a:r>
            <a:rPr kumimoji="1" lang="ja-JP" altLang="en-US" sz="3600" dirty="0">
              <a:latin typeface="ＭＳ Ｐゴシック" panose="020B0600070205080204" pitchFamily="50" charset="-128"/>
              <a:ea typeface="ＭＳ Ｐゴシック" panose="020B0600070205080204" pitchFamily="50" charset="-128"/>
            </a:rPr>
            <a:t>新しい基準</a:t>
          </a:r>
        </a:p>
      </dgm:t>
    </dgm:pt>
    <dgm:pt modelId="{C67BFDB3-4F18-4421-AED7-0900F3697D5F}" type="sibTrans" cxnId="{86A6712B-0651-4DEE-87BB-EA93965F36A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53656F45-F830-406E-9D5E-7E2425EA8DED}" type="parTrans" cxnId="{86A6712B-0651-4DEE-87BB-EA93965F36AC}">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BED38CDE-6F69-4722-A881-6992A6058F39}">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大会社に支配されている子会社は現行法どおり除外する</a:t>
          </a:r>
        </a:p>
      </dgm:t>
    </dgm:pt>
    <dgm:pt modelId="{520D3152-ED90-4A16-A35E-66A199FB2EAA}" type="parTrans" cxnId="{5D660DF9-1FF6-4121-AEB3-26D9BE73EAC9}">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B5F8B13-5126-4823-9D6B-961CDC7BF7F2}" type="sibTrans" cxnId="{5D660DF9-1FF6-4121-AEB3-26D9BE73EAC9}">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E197DEA5-4E30-4BAD-AE26-0D967C11F79E}">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代表者及び親族に支配されている法人グループは資本金等・利積基準の基準値を合算</a:t>
          </a:r>
        </a:p>
      </dgm:t>
    </dgm:pt>
    <dgm:pt modelId="{D5D6F13E-3608-401F-AF79-F88700D464EA}" type="parTrans" cxnId="{7CC525AF-DD91-4C89-9982-A20FA3DCAF80}">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838F956B-68BD-4A80-9846-694A4595E2E1}" type="sibTrans" cxnId="{7CC525AF-DD91-4C89-9982-A20FA3DCAF80}">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4757FDD3-7295-45A8-8585-9F2AF5FE7EB4}">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資本金額</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億円超の法人は現行法どおり大企業とする</a:t>
          </a:r>
        </a:p>
      </dgm:t>
    </dgm:pt>
    <dgm:pt modelId="{70451077-A11A-4D65-9938-1D932EC51382}" type="parTrans" cxnId="{BC3C5D54-F2EF-4597-84E1-93B37FFFF267}">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39FF2C94-DBD2-4A5D-A184-CF983DF7016E}" type="sibTrans" cxnId="{BC3C5D54-F2EF-4597-84E1-93B37FFFF267}">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26A3FD95-DE74-4ADD-B2D4-BEA67FCBA46B}" type="pres">
      <dgm:prSet presAssocID="{F19D6C29-3410-42B3-A78D-606620532829}" presName="linear" presStyleCnt="0">
        <dgm:presLayoutVars>
          <dgm:dir/>
          <dgm:animLvl val="lvl"/>
          <dgm:resizeHandles val="exact"/>
        </dgm:presLayoutVars>
      </dgm:prSet>
      <dgm:spPr/>
      <dgm:t>
        <a:bodyPr/>
        <a:lstStyle/>
        <a:p>
          <a:endParaRPr kumimoji="1" lang="ja-JP" altLang="en-US"/>
        </a:p>
      </dgm:t>
    </dgm:pt>
    <dgm:pt modelId="{122FB4D6-0E75-4689-BFC1-7F19ACBC30FB}" type="pres">
      <dgm:prSet presAssocID="{3FCA7822-3136-4519-B8DB-EDD19A41FBD4}" presName="parentLin" presStyleCnt="0"/>
      <dgm:spPr/>
    </dgm:pt>
    <dgm:pt modelId="{A6595DE7-30D3-4E3D-AA3A-E59877BA6D15}" type="pres">
      <dgm:prSet presAssocID="{3FCA7822-3136-4519-B8DB-EDD19A41FBD4}" presName="parentLeftMargin" presStyleLbl="node1" presStyleIdx="0" presStyleCnt="2"/>
      <dgm:spPr/>
      <dgm:t>
        <a:bodyPr/>
        <a:lstStyle/>
        <a:p>
          <a:endParaRPr kumimoji="1" lang="ja-JP" altLang="en-US"/>
        </a:p>
      </dgm:t>
    </dgm:pt>
    <dgm:pt modelId="{97A01052-1772-43B1-9F5C-9EDA03C5EC9B}" type="pres">
      <dgm:prSet presAssocID="{3FCA7822-3136-4519-B8DB-EDD19A41FBD4}" presName="parentText" presStyleLbl="node1" presStyleIdx="0" presStyleCnt="2" custScaleY="132279">
        <dgm:presLayoutVars>
          <dgm:chMax val="0"/>
          <dgm:bulletEnabled val="1"/>
        </dgm:presLayoutVars>
      </dgm:prSet>
      <dgm:spPr/>
      <dgm:t>
        <a:bodyPr/>
        <a:lstStyle/>
        <a:p>
          <a:endParaRPr kumimoji="1" lang="ja-JP" altLang="en-US"/>
        </a:p>
      </dgm:t>
    </dgm:pt>
    <dgm:pt modelId="{78EEC41A-6D5F-4BF3-84CC-6515DE334139}" type="pres">
      <dgm:prSet presAssocID="{3FCA7822-3136-4519-B8DB-EDD19A41FBD4}" presName="negativeSpace" presStyleCnt="0"/>
      <dgm:spPr/>
    </dgm:pt>
    <dgm:pt modelId="{934E9277-DCA4-4240-BCCA-B5F2891A8AD5}" type="pres">
      <dgm:prSet presAssocID="{3FCA7822-3136-4519-B8DB-EDD19A41FBD4}" presName="childText" presStyleLbl="conFgAcc1" presStyleIdx="0" presStyleCnt="2" custLinFactNeighborX="84" custLinFactNeighborY="8819">
        <dgm:presLayoutVars>
          <dgm:bulletEnabled val="1"/>
        </dgm:presLayoutVars>
      </dgm:prSet>
      <dgm:spPr/>
      <dgm:t>
        <a:bodyPr/>
        <a:lstStyle/>
        <a:p>
          <a:endParaRPr kumimoji="1" lang="ja-JP" altLang="en-US"/>
        </a:p>
      </dgm:t>
    </dgm:pt>
    <dgm:pt modelId="{25D9FFB6-AD42-42EF-AE45-F7B9E160858C}" type="pres">
      <dgm:prSet presAssocID="{C67BFDB3-4F18-4421-AED7-0900F3697D5F}" presName="spaceBetweenRectangles" presStyleCnt="0"/>
      <dgm:spPr/>
    </dgm:pt>
    <dgm:pt modelId="{1439F015-705D-4362-B651-3D0DAAA691AE}" type="pres">
      <dgm:prSet presAssocID="{8944FD89-C361-4C30-9336-24FDC16079F2}" presName="parentLin" presStyleCnt="0"/>
      <dgm:spPr/>
    </dgm:pt>
    <dgm:pt modelId="{1AC2E5BF-3E83-4373-9F3B-D24EC228497A}" type="pres">
      <dgm:prSet presAssocID="{8944FD89-C361-4C30-9336-24FDC16079F2}" presName="parentLeftMargin" presStyleLbl="node1" presStyleIdx="0" presStyleCnt="2"/>
      <dgm:spPr/>
      <dgm:t>
        <a:bodyPr/>
        <a:lstStyle/>
        <a:p>
          <a:endParaRPr kumimoji="1" lang="ja-JP" altLang="en-US"/>
        </a:p>
      </dgm:t>
    </dgm:pt>
    <dgm:pt modelId="{2ABD73CC-9744-4E05-8AAA-83241F5DDA31}" type="pres">
      <dgm:prSet presAssocID="{8944FD89-C361-4C30-9336-24FDC16079F2}" presName="parentText" presStyleLbl="node1" presStyleIdx="1" presStyleCnt="2">
        <dgm:presLayoutVars>
          <dgm:chMax val="0"/>
          <dgm:bulletEnabled val="1"/>
        </dgm:presLayoutVars>
      </dgm:prSet>
      <dgm:spPr/>
      <dgm:t>
        <a:bodyPr/>
        <a:lstStyle/>
        <a:p>
          <a:endParaRPr kumimoji="1" lang="ja-JP" altLang="en-US"/>
        </a:p>
      </dgm:t>
    </dgm:pt>
    <dgm:pt modelId="{953CB2CA-4A53-42C4-9186-A4205387CC7F}" type="pres">
      <dgm:prSet presAssocID="{8944FD89-C361-4C30-9336-24FDC16079F2}" presName="negativeSpace" presStyleCnt="0"/>
      <dgm:spPr/>
    </dgm:pt>
    <dgm:pt modelId="{DCAB96D3-F681-493A-B4F7-BCC0D52421BC}" type="pres">
      <dgm:prSet presAssocID="{8944FD89-C361-4C30-9336-24FDC16079F2}" presName="childText" presStyleLbl="conFgAcc1" presStyleIdx="1" presStyleCnt="2">
        <dgm:presLayoutVars>
          <dgm:bulletEnabled val="1"/>
        </dgm:presLayoutVars>
      </dgm:prSet>
      <dgm:spPr/>
      <dgm:t>
        <a:bodyPr/>
        <a:lstStyle/>
        <a:p>
          <a:endParaRPr kumimoji="1" lang="ja-JP" altLang="en-US"/>
        </a:p>
      </dgm:t>
    </dgm:pt>
  </dgm:ptLst>
  <dgm:cxnLst>
    <dgm:cxn modelId="{DCB50E20-0C0D-4076-8940-38073914F83A}" srcId="{3FCA7822-3136-4519-B8DB-EDD19A41FBD4}" destId="{1C28D9E7-07C0-4DB0-9EA9-CAB189DAAE1B}" srcOrd="0" destOrd="0" parTransId="{CE932188-EDFF-49B0-8A02-F89EF3768D64}" sibTransId="{7D6C186D-285B-452D-B98B-79082CFE2323}"/>
    <dgm:cxn modelId="{A7D975BC-9769-412A-AC4D-020FC1CABA65}" type="presOf" srcId="{1C28D9E7-07C0-4DB0-9EA9-CAB189DAAE1B}" destId="{934E9277-DCA4-4240-BCCA-B5F2891A8AD5}" srcOrd="0" destOrd="0" presId="urn:microsoft.com/office/officeart/2005/8/layout/list1"/>
    <dgm:cxn modelId="{C6BC5107-0334-4ED0-802D-33195B0B1722}" srcId="{F19D6C29-3410-42B3-A78D-606620532829}" destId="{8944FD89-C361-4C30-9336-24FDC16079F2}" srcOrd="1" destOrd="0" parTransId="{56192D27-BF95-4CD2-A447-791E558D483A}" sibTransId="{3A4AE5B1-08FD-4CF9-80F2-F927FCD9DE84}"/>
    <dgm:cxn modelId="{426ACBA8-15A1-432B-90B7-B75F1030D867}" type="presOf" srcId="{3FCA7822-3136-4519-B8DB-EDD19A41FBD4}" destId="{A6595DE7-30D3-4E3D-AA3A-E59877BA6D15}" srcOrd="0" destOrd="0" presId="urn:microsoft.com/office/officeart/2005/8/layout/list1"/>
    <dgm:cxn modelId="{981F3C61-9D80-4BB5-84C3-7F5922303606}" type="presOf" srcId="{BED38CDE-6F69-4722-A881-6992A6058F39}" destId="{DCAB96D3-F681-493A-B4F7-BCC0D52421BC}" srcOrd="0" destOrd="2" presId="urn:microsoft.com/office/officeart/2005/8/layout/list1"/>
    <dgm:cxn modelId="{ECFEFAD8-460D-4CC0-857B-A8D71867D272}" type="presOf" srcId="{8E3C53BC-740C-495F-9C46-EA29FF5D7A88}" destId="{DCAB96D3-F681-493A-B4F7-BCC0D52421BC}" srcOrd="0" destOrd="1" presId="urn:microsoft.com/office/officeart/2005/8/layout/list1"/>
    <dgm:cxn modelId="{BC3C5D54-F2EF-4597-84E1-93B37FFFF267}" srcId="{8944FD89-C361-4C30-9336-24FDC16079F2}" destId="{4757FDD3-7295-45A8-8585-9F2AF5FE7EB4}" srcOrd="0" destOrd="0" parTransId="{70451077-A11A-4D65-9938-1D932EC51382}" sibTransId="{39FF2C94-DBD2-4A5D-A184-CF983DF7016E}"/>
    <dgm:cxn modelId="{86A6712B-0651-4DEE-87BB-EA93965F36AC}" srcId="{F19D6C29-3410-42B3-A78D-606620532829}" destId="{3FCA7822-3136-4519-B8DB-EDD19A41FBD4}" srcOrd="0" destOrd="0" parTransId="{53656F45-F830-406E-9D5E-7E2425EA8DED}" sibTransId="{C67BFDB3-4F18-4421-AED7-0900F3697D5F}"/>
    <dgm:cxn modelId="{F59966E8-45B4-48D3-9E08-706E7A6A241C}" type="presOf" srcId="{F19D6C29-3410-42B3-A78D-606620532829}" destId="{26A3FD95-DE74-4ADD-B2D4-BEA67FCBA46B}" srcOrd="0" destOrd="0" presId="urn:microsoft.com/office/officeart/2005/8/layout/list1"/>
    <dgm:cxn modelId="{48C159FE-369C-47CD-A08B-81022242916B}" type="presOf" srcId="{8944FD89-C361-4C30-9336-24FDC16079F2}" destId="{1AC2E5BF-3E83-4373-9F3B-D24EC228497A}" srcOrd="0" destOrd="0" presId="urn:microsoft.com/office/officeart/2005/8/layout/list1"/>
    <dgm:cxn modelId="{5D660DF9-1FF6-4121-AEB3-26D9BE73EAC9}" srcId="{8944FD89-C361-4C30-9336-24FDC16079F2}" destId="{BED38CDE-6F69-4722-A881-6992A6058F39}" srcOrd="2" destOrd="0" parTransId="{520D3152-ED90-4A16-A35E-66A199FB2EAA}" sibTransId="{3B5F8B13-5126-4823-9D6B-961CDC7BF7F2}"/>
    <dgm:cxn modelId="{96A0938D-15CE-48B4-840B-F2B4BF7AB115}" type="presOf" srcId="{8944FD89-C361-4C30-9336-24FDC16079F2}" destId="{2ABD73CC-9744-4E05-8AAA-83241F5DDA31}" srcOrd="1" destOrd="0" presId="urn:microsoft.com/office/officeart/2005/8/layout/list1"/>
    <dgm:cxn modelId="{7CC525AF-DD91-4C89-9982-A20FA3DCAF80}" srcId="{8944FD89-C361-4C30-9336-24FDC16079F2}" destId="{E197DEA5-4E30-4BAD-AE26-0D967C11F79E}" srcOrd="3" destOrd="0" parTransId="{D5D6F13E-3608-401F-AF79-F88700D464EA}" sibTransId="{838F956B-68BD-4A80-9846-694A4595E2E1}"/>
    <dgm:cxn modelId="{D76170FB-7ECD-4F1A-8872-B0C3DBBAB656}" type="presOf" srcId="{4757FDD3-7295-45A8-8585-9F2AF5FE7EB4}" destId="{DCAB96D3-F681-493A-B4F7-BCC0D52421BC}" srcOrd="0" destOrd="0" presId="urn:microsoft.com/office/officeart/2005/8/layout/list1"/>
    <dgm:cxn modelId="{E2E387D2-EF49-4D91-B011-56ABCFAF5BA5}" srcId="{8944FD89-C361-4C30-9336-24FDC16079F2}" destId="{8E3C53BC-740C-495F-9C46-EA29FF5D7A88}" srcOrd="1" destOrd="0" parTransId="{5036B1C5-C16D-43F1-ADA2-BE68786D96E8}" sibTransId="{4E15BFD1-D58A-4387-9C6A-57C333BDE185}"/>
    <dgm:cxn modelId="{623431BE-3249-4480-AE0B-4C696D832A10}" type="presOf" srcId="{3FCA7822-3136-4519-B8DB-EDD19A41FBD4}" destId="{97A01052-1772-43B1-9F5C-9EDA03C5EC9B}" srcOrd="1" destOrd="0" presId="urn:microsoft.com/office/officeart/2005/8/layout/list1"/>
    <dgm:cxn modelId="{000C35B3-CDF7-4BEC-ACBE-75A82969011D}" type="presOf" srcId="{E197DEA5-4E30-4BAD-AE26-0D967C11F79E}" destId="{DCAB96D3-F681-493A-B4F7-BCC0D52421BC}" srcOrd="0" destOrd="3" presId="urn:microsoft.com/office/officeart/2005/8/layout/list1"/>
    <dgm:cxn modelId="{D60C6CAC-C93C-45E1-A649-5187AD88CDC7}" type="presParOf" srcId="{26A3FD95-DE74-4ADD-B2D4-BEA67FCBA46B}" destId="{122FB4D6-0E75-4689-BFC1-7F19ACBC30FB}" srcOrd="0" destOrd="0" presId="urn:microsoft.com/office/officeart/2005/8/layout/list1"/>
    <dgm:cxn modelId="{A501A56D-6690-4B5C-A749-4F6C5AE9A2D6}" type="presParOf" srcId="{122FB4D6-0E75-4689-BFC1-7F19ACBC30FB}" destId="{A6595DE7-30D3-4E3D-AA3A-E59877BA6D15}" srcOrd="0" destOrd="0" presId="urn:microsoft.com/office/officeart/2005/8/layout/list1"/>
    <dgm:cxn modelId="{77ADCBE6-117A-4FCE-8021-2D5B412ABD02}" type="presParOf" srcId="{122FB4D6-0E75-4689-BFC1-7F19ACBC30FB}" destId="{97A01052-1772-43B1-9F5C-9EDA03C5EC9B}" srcOrd="1" destOrd="0" presId="urn:microsoft.com/office/officeart/2005/8/layout/list1"/>
    <dgm:cxn modelId="{F357D815-D545-4D42-BD77-ECC0023EF008}" type="presParOf" srcId="{26A3FD95-DE74-4ADD-B2D4-BEA67FCBA46B}" destId="{78EEC41A-6D5F-4BF3-84CC-6515DE334139}" srcOrd="1" destOrd="0" presId="urn:microsoft.com/office/officeart/2005/8/layout/list1"/>
    <dgm:cxn modelId="{AB742ACF-69F6-485B-8EA3-8F8B093CBC5D}" type="presParOf" srcId="{26A3FD95-DE74-4ADD-B2D4-BEA67FCBA46B}" destId="{934E9277-DCA4-4240-BCCA-B5F2891A8AD5}" srcOrd="2" destOrd="0" presId="urn:microsoft.com/office/officeart/2005/8/layout/list1"/>
    <dgm:cxn modelId="{35298622-43A1-40B4-9C7B-4329D9A503D8}" type="presParOf" srcId="{26A3FD95-DE74-4ADD-B2D4-BEA67FCBA46B}" destId="{25D9FFB6-AD42-42EF-AE45-F7B9E160858C}" srcOrd="3" destOrd="0" presId="urn:microsoft.com/office/officeart/2005/8/layout/list1"/>
    <dgm:cxn modelId="{463BE666-C102-4CBF-A73B-9AD0EBBC2AEB}" type="presParOf" srcId="{26A3FD95-DE74-4ADD-B2D4-BEA67FCBA46B}" destId="{1439F015-705D-4362-B651-3D0DAAA691AE}" srcOrd="4" destOrd="0" presId="urn:microsoft.com/office/officeart/2005/8/layout/list1"/>
    <dgm:cxn modelId="{CD71C687-B518-4028-B91D-5B014AF99810}" type="presParOf" srcId="{1439F015-705D-4362-B651-3D0DAAA691AE}" destId="{1AC2E5BF-3E83-4373-9F3B-D24EC228497A}" srcOrd="0" destOrd="0" presId="urn:microsoft.com/office/officeart/2005/8/layout/list1"/>
    <dgm:cxn modelId="{635CE6D2-FCBC-4AD4-A167-058E370AFCFF}" type="presParOf" srcId="{1439F015-705D-4362-B651-3D0DAAA691AE}" destId="{2ABD73CC-9744-4E05-8AAA-83241F5DDA31}" srcOrd="1" destOrd="0" presId="urn:microsoft.com/office/officeart/2005/8/layout/list1"/>
    <dgm:cxn modelId="{0FB48C27-397A-435C-A987-2A0F3376D4E6}" type="presParOf" srcId="{26A3FD95-DE74-4ADD-B2D4-BEA67FCBA46B}" destId="{953CB2CA-4A53-42C4-9186-A4205387CC7F}" srcOrd="5" destOrd="0" presId="urn:microsoft.com/office/officeart/2005/8/layout/list1"/>
    <dgm:cxn modelId="{188A5D62-C4AA-4FB1-99BB-8D9797FBAF25}" type="presParOf" srcId="{26A3FD95-DE74-4ADD-B2D4-BEA67FCBA46B}" destId="{DCAB96D3-F681-493A-B4F7-BCC0D52421B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E3ACD-9422-4249-AC1C-67B21899E98E}" type="doc">
      <dgm:prSet loTypeId="urn:microsoft.com/office/officeart/2005/8/layout/hList7" loCatId="list" qsTypeId="urn:microsoft.com/office/officeart/2005/8/quickstyle/simple3" qsCatId="simple" csTypeId="urn:microsoft.com/office/officeart/2005/8/colors/colorful2" csCatId="colorful" phldr="1"/>
      <dgm:spPr/>
    </dgm:pt>
    <dgm:pt modelId="{80166DB0-9C7D-4831-A346-AFE736942094}">
      <dgm:prSet phldrT="[テキスト]"/>
      <dgm:spPr/>
      <dgm:t>
        <a:bodyPr/>
        <a:lstStyle/>
        <a:p>
          <a:r>
            <a:rPr kumimoji="1" lang="ja-JP" altLang="en-US" b="0" dirty="0" smtClean="0">
              <a:latin typeface="AR P丸ゴシック体M" panose="020B0600010101010101" pitchFamily="50" charset="-128"/>
              <a:ea typeface="AR P丸ゴシック体M" panose="020B0600010101010101" pitchFamily="50" charset="-128"/>
            </a:rPr>
            <a:t>資産性所得</a:t>
          </a:r>
          <a:endParaRPr kumimoji="1" lang="en-US" altLang="ja-JP" b="0" dirty="0" smtClean="0">
            <a:latin typeface="AR P丸ゴシック体M" panose="020B0600010101010101" pitchFamily="50" charset="-128"/>
            <a:ea typeface="AR P丸ゴシック体M" panose="020B0600010101010101" pitchFamily="50" charset="-128"/>
          </a:endParaRPr>
        </a:p>
        <a:p>
          <a:r>
            <a:rPr kumimoji="1" lang="ja-JP" altLang="en-US" b="0" dirty="0" smtClean="0">
              <a:latin typeface="AR P丸ゴシック体M" panose="020B0600010101010101" pitchFamily="50" charset="-128"/>
              <a:ea typeface="AR P丸ゴシック体M" panose="020B0600010101010101" pitchFamily="50" charset="-128"/>
            </a:rPr>
            <a:t>（譲渡所得等）</a:t>
          </a:r>
          <a:endParaRPr kumimoji="1" lang="en-US" altLang="ja-JP" b="0" dirty="0" smtClean="0">
            <a:latin typeface="AR P丸ゴシック体M" panose="020B0600010101010101" pitchFamily="50" charset="-128"/>
            <a:ea typeface="AR P丸ゴシック体M" panose="020B0600010101010101" pitchFamily="50" charset="-128"/>
          </a:endParaRPr>
        </a:p>
      </dgm:t>
    </dgm:pt>
    <dgm:pt modelId="{C32FB2B0-BDDB-43D9-9B08-7B4D8BB5A48C}" type="parTrans" cxnId="{E97D501C-A34E-4A98-8200-3AE500D545DE}">
      <dgm:prSet/>
      <dgm:spPr/>
      <dgm:t>
        <a:bodyPr/>
        <a:lstStyle/>
        <a:p>
          <a:endParaRPr kumimoji="1" lang="ja-JP" altLang="en-US"/>
        </a:p>
      </dgm:t>
    </dgm:pt>
    <dgm:pt modelId="{5E232EE9-F65E-428C-9F54-A61E33892584}" type="sibTrans" cxnId="{E97D501C-A34E-4A98-8200-3AE500D545DE}">
      <dgm:prSet/>
      <dgm:spPr/>
      <dgm:t>
        <a:bodyPr/>
        <a:lstStyle/>
        <a:p>
          <a:endParaRPr kumimoji="1" lang="ja-JP" altLang="en-US"/>
        </a:p>
      </dgm:t>
    </dgm:pt>
    <dgm:pt modelId="{09CAD2B6-2D3B-47F6-80ED-309A34014000}">
      <dgm:prSet phldrT="[テキスト]"/>
      <dgm:spPr/>
      <dgm:t>
        <a:bodyPr/>
        <a:lstStyle/>
        <a:p>
          <a:r>
            <a:rPr kumimoji="1" lang="ja-JP" altLang="en-US" dirty="0" smtClean="0">
              <a:latin typeface="AR P丸ゴシック体M" panose="020B0600010101010101" pitchFamily="50" charset="-128"/>
              <a:ea typeface="AR P丸ゴシック体M" panose="020B0600010101010101" pitchFamily="50" charset="-128"/>
            </a:rPr>
            <a:t>資産勤労結合所得</a:t>
          </a:r>
          <a:endParaRPr kumimoji="1" lang="en-US" altLang="ja-JP" dirty="0" smtClean="0">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（事業所得等）</a:t>
          </a:r>
          <a:endParaRPr kumimoji="1" lang="ja-JP" altLang="en-US" dirty="0">
            <a:latin typeface="AR P丸ゴシック体M" panose="020B0600010101010101" pitchFamily="50" charset="-128"/>
            <a:ea typeface="AR P丸ゴシック体M" panose="020B0600010101010101" pitchFamily="50" charset="-128"/>
          </a:endParaRPr>
        </a:p>
      </dgm:t>
    </dgm:pt>
    <dgm:pt modelId="{6C16A80E-C863-4A9C-A7E5-7C298FB1055E}" type="parTrans" cxnId="{A322ACD8-D89B-4EB0-8A63-26C40769431A}">
      <dgm:prSet/>
      <dgm:spPr/>
      <dgm:t>
        <a:bodyPr/>
        <a:lstStyle/>
        <a:p>
          <a:endParaRPr kumimoji="1" lang="ja-JP" altLang="en-US"/>
        </a:p>
      </dgm:t>
    </dgm:pt>
    <dgm:pt modelId="{B372967C-E75F-489B-B4E4-4B49ACAD08B1}" type="sibTrans" cxnId="{A322ACD8-D89B-4EB0-8A63-26C40769431A}">
      <dgm:prSet/>
      <dgm:spPr/>
      <dgm:t>
        <a:bodyPr/>
        <a:lstStyle/>
        <a:p>
          <a:endParaRPr kumimoji="1" lang="ja-JP" altLang="en-US"/>
        </a:p>
      </dgm:t>
    </dgm:pt>
    <dgm:pt modelId="{27A4C28C-9357-4DD4-9BD9-5A696C83BB48}">
      <dgm:prSet phldrT="[テキスト]"/>
      <dgm:spPr/>
      <dgm:t>
        <a:bodyPr/>
        <a:lstStyle/>
        <a:p>
          <a:r>
            <a:rPr kumimoji="1" lang="ja-JP" altLang="en-US" dirty="0" smtClean="0">
              <a:latin typeface="AR P丸ゴシック体M" panose="020B0600010101010101" pitchFamily="50" charset="-128"/>
              <a:ea typeface="AR P丸ゴシック体M" panose="020B0600010101010101" pitchFamily="50" charset="-128"/>
            </a:rPr>
            <a:t>勤労性所得</a:t>
          </a:r>
          <a:endParaRPr kumimoji="1" lang="en-US" altLang="ja-JP" dirty="0" smtClean="0">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（給与所得等）</a:t>
          </a:r>
          <a:endParaRPr kumimoji="1" lang="ja-JP" altLang="en-US" dirty="0">
            <a:latin typeface="AR P丸ゴシック体M" panose="020B0600010101010101" pitchFamily="50" charset="-128"/>
            <a:ea typeface="AR P丸ゴシック体M" panose="020B0600010101010101" pitchFamily="50" charset="-128"/>
          </a:endParaRPr>
        </a:p>
      </dgm:t>
    </dgm:pt>
    <dgm:pt modelId="{9ED08B1C-F986-4B37-B0ED-208637564195}" type="parTrans" cxnId="{1A921E11-9C0E-4D33-BCF0-7383379F83E1}">
      <dgm:prSet/>
      <dgm:spPr/>
      <dgm:t>
        <a:bodyPr/>
        <a:lstStyle/>
        <a:p>
          <a:endParaRPr kumimoji="1" lang="ja-JP" altLang="en-US"/>
        </a:p>
      </dgm:t>
    </dgm:pt>
    <dgm:pt modelId="{5C953C56-7AC1-40CC-862F-0E57717AFB6D}" type="sibTrans" cxnId="{1A921E11-9C0E-4D33-BCF0-7383379F83E1}">
      <dgm:prSet/>
      <dgm:spPr/>
      <dgm:t>
        <a:bodyPr/>
        <a:lstStyle/>
        <a:p>
          <a:endParaRPr kumimoji="1" lang="ja-JP" altLang="en-US"/>
        </a:p>
      </dgm:t>
    </dgm:pt>
    <dgm:pt modelId="{7863A3AC-B455-4E44-BD29-D656CC785D31}" type="pres">
      <dgm:prSet presAssocID="{108E3ACD-9422-4249-AC1C-67B21899E98E}" presName="Name0" presStyleCnt="0">
        <dgm:presLayoutVars>
          <dgm:dir/>
          <dgm:resizeHandles val="exact"/>
        </dgm:presLayoutVars>
      </dgm:prSet>
      <dgm:spPr/>
    </dgm:pt>
    <dgm:pt modelId="{806DA17B-690B-466F-AD85-35151E1EC190}" type="pres">
      <dgm:prSet presAssocID="{108E3ACD-9422-4249-AC1C-67B21899E98E}" presName="fgShape" presStyleLbl="fgShp" presStyleIdx="0" presStyleCnt="1" custScaleY="179214"/>
      <dgm:spPr/>
    </dgm:pt>
    <dgm:pt modelId="{A15102C8-423A-4B8B-B402-9DE0C4B58CEF}" type="pres">
      <dgm:prSet presAssocID="{108E3ACD-9422-4249-AC1C-67B21899E98E}" presName="linComp" presStyleCnt="0"/>
      <dgm:spPr/>
    </dgm:pt>
    <dgm:pt modelId="{88A32C22-DA51-497B-8199-E40CB01149DF}" type="pres">
      <dgm:prSet presAssocID="{80166DB0-9C7D-4831-A346-AFE736942094}" presName="compNode" presStyleCnt="0"/>
      <dgm:spPr/>
    </dgm:pt>
    <dgm:pt modelId="{07654B5B-0DB1-4338-87D2-72E0514807C0}" type="pres">
      <dgm:prSet presAssocID="{80166DB0-9C7D-4831-A346-AFE736942094}" presName="bkgdShape" presStyleLbl="node1" presStyleIdx="0" presStyleCnt="3" custLinFactNeighborX="-10051" custLinFactNeighborY="-3936"/>
      <dgm:spPr/>
      <dgm:t>
        <a:bodyPr/>
        <a:lstStyle/>
        <a:p>
          <a:endParaRPr kumimoji="1" lang="ja-JP" altLang="en-US"/>
        </a:p>
      </dgm:t>
    </dgm:pt>
    <dgm:pt modelId="{414D5984-F064-4F20-8A20-F67D669267A9}" type="pres">
      <dgm:prSet presAssocID="{80166DB0-9C7D-4831-A346-AFE736942094}" presName="nodeTx" presStyleLbl="node1" presStyleIdx="0" presStyleCnt="3">
        <dgm:presLayoutVars>
          <dgm:bulletEnabled val="1"/>
        </dgm:presLayoutVars>
      </dgm:prSet>
      <dgm:spPr/>
      <dgm:t>
        <a:bodyPr/>
        <a:lstStyle/>
        <a:p>
          <a:endParaRPr kumimoji="1" lang="ja-JP" altLang="en-US"/>
        </a:p>
      </dgm:t>
    </dgm:pt>
    <dgm:pt modelId="{3A18E735-A1D3-432F-A4AC-A7AE686F23FC}" type="pres">
      <dgm:prSet presAssocID="{80166DB0-9C7D-4831-A346-AFE736942094}" presName="invisiNode" presStyleLbl="node1" presStyleIdx="0" presStyleCnt="3"/>
      <dgm:spPr/>
    </dgm:pt>
    <dgm:pt modelId="{105358DD-C713-4EE7-BC45-F840386C3695}" type="pres">
      <dgm:prSet presAssocID="{80166DB0-9C7D-4831-A346-AFE736942094}" presName="imagNode" presStyleLbl="fgImgPlace1" presStyleIdx="0" presStyleCnt="3" custScaleX="103880" custScaleY="99621">
        <dgm:style>
          <a:lnRef idx="2">
            <a:schemeClr val="accent2"/>
          </a:lnRef>
          <a:fillRef idx="1">
            <a:schemeClr val="lt1"/>
          </a:fillRef>
          <a:effectRef idx="0">
            <a:schemeClr val="accent2"/>
          </a:effectRef>
          <a:fontRef idx="minor">
            <a:schemeClr val="dk1"/>
          </a:fontRef>
        </dgm:styl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A356CBA1-D5CF-423F-8754-0A4C8BA9121E}" type="pres">
      <dgm:prSet presAssocID="{5E232EE9-F65E-428C-9F54-A61E33892584}" presName="sibTrans" presStyleLbl="sibTrans2D1" presStyleIdx="0" presStyleCnt="0"/>
      <dgm:spPr/>
      <dgm:t>
        <a:bodyPr/>
        <a:lstStyle/>
        <a:p>
          <a:endParaRPr kumimoji="1" lang="ja-JP" altLang="en-US"/>
        </a:p>
      </dgm:t>
    </dgm:pt>
    <dgm:pt modelId="{FFB9C2CD-9D53-4853-898F-CCE02B9E7EB8}" type="pres">
      <dgm:prSet presAssocID="{09CAD2B6-2D3B-47F6-80ED-309A34014000}" presName="compNode" presStyleCnt="0"/>
      <dgm:spPr/>
    </dgm:pt>
    <dgm:pt modelId="{C6A0919F-5E2C-4B6A-96D6-B73870134010}" type="pres">
      <dgm:prSet presAssocID="{09CAD2B6-2D3B-47F6-80ED-309A34014000}" presName="bkgdShape" presStyleLbl="node1" presStyleIdx="1" presStyleCnt="3"/>
      <dgm:spPr/>
      <dgm:t>
        <a:bodyPr/>
        <a:lstStyle/>
        <a:p>
          <a:endParaRPr kumimoji="1" lang="ja-JP" altLang="en-US"/>
        </a:p>
      </dgm:t>
    </dgm:pt>
    <dgm:pt modelId="{E104AEE9-DBF2-47F8-A075-174C92967887}" type="pres">
      <dgm:prSet presAssocID="{09CAD2B6-2D3B-47F6-80ED-309A34014000}" presName="nodeTx" presStyleLbl="node1" presStyleIdx="1" presStyleCnt="3">
        <dgm:presLayoutVars>
          <dgm:bulletEnabled val="1"/>
        </dgm:presLayoutVars>
      </dgm:prSet>
      <dgm:spPr/>
      <dgm:t>
        <a:bodyPr/>
        <a:lstStyle/>
        <a:p>
          <a:endParaRPr kumimoji="1" lang="ja-JP" altLang="en-US"/>
        </a:p>
      </dgm:t>
    </dgm:pt>
    <dgm:pt modelId="{CDF7811C-6F78-447D-9B7B-502F87D5CF4F}" type="pres">
      <dgm:prSet presAssocID="{09CAD2B6-2D3B-47F6-80ED-309A34014000}" presName="invisiNode" presStyleLbl="node1" presStyleIdx="1" presStyleCnt="3"/>
      <dgm:spPr/>
    </dgm:pt>
    <dgm:pt modelId="{16203799-27B0-40FA-B259-14289DFE0964}" type="pres">
      <dgm:prSet presAssocID="{09CAD2B6-2D3B-47F6-80ED-309A34014000}" presName="imagNode" presStyleLbl="fgImgPlace1" presStyleIdx="1" presStyleCnt="3" custLinFactNeighborX="1174" custLinFactNeighborY="18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a:noFill/>
        </a:ln>
      </dgm:spPr>
    </dgm:pt>
    <dgm:pt modelId="{310C1635-42B0-4C87-8C28-E438CFED896E}" type="pres">
      <dgm:prSet presAssocID="{B372967C-E75F-489B-B4E4-4B49ACAD08B1}" presName="sibTrans" presStyleLbl="sibTrans2D1" presStyleIdx="0" presStyleCnt="0"/>
      <dgm:spPr/>
      <dgm:t>
        <a:bodyPr/>
        <a:lstStyle/>
        <a:p>
          <a:endParaRPr kumimoji="1" lang="ja-JP" altLang="en-US"/>
        </a:p>
      </dgm:t>
    </dgm:pt>
    <dgm:pt modelId="{D102C91C-B055-4D2B-B8D2-5931F6096C3E}" type="pres">
      <dgm:prSet presAssocID="{27A4C28C-9357-4DD4-9BD9-5A696C83BB48}" presName="compNode" presStyleCnt="0"/>
      <dgm:spPr/>
    </dgm:pt>
    <dgm:pt modelId="{CFA4C7BD-CEEA-4CD8-80F3-278E91330952}" type="pres">
      <dgm:prSet presAssocID="{27A4C28C-9357-4DD4-9BD9-5A696C83BB48}" presName="bkgdShape" presStyleLbl="node1" presStyleIdx="2" presStyleCnt="3"/>
      <dgm:spPr/>
      <dgm:t>
        <a:bodyPr/>
        <a:lstStyle/>
        <a:p>
          <a:endParaRPr kumimoji="1" lang="ja-JP" altLang="en-US"/>
        </a:p>
      </dgm:t>
    </dgm:pt>
    <dgm:pt modelId="{77B86AD6-FE7A-441A-BD97-1452D6D5324C}" type="pres">
      <dgm:prSet presAssocID="{27A4C28C-9357-4DD4-9BD9-5A696C83BB48}" presName="nodeTx" presStyleLbl="node1" presStyleIdx="2" presStyleCnt="3">
        <dgm:presLayoutVars>
          <dgm:bulletEnabled val="1"/>
        </dgm:presLayoutVars>
      </dgm:prSet>
      <dgm:spPr/>
      <dgm:t>
        <a:bodyPr/>
        <a:lstStyle/>
        <a:p>
          <a:endParaRPr kumimoji="1" lang="ja-JP" altLang="en-US"/>
        </a:p>
      </dgm:t>
    </dgm:pt>
    <dgm:pt modelId="{4FEC2928-0C41-407C-8993-FD19982594B7}" type="pres">
      <dgm:prSet presAssocID="{27A4C28C-9357-4DD4-9BD9-5A696C83BB48}" presName="invisiNode" presStyleLbl="node1" presStyleIdx="2" presStyleCnt="3"/>
      <dgm:spPr/>
    </dgm:pt>
    <dgm:pt modelId="{963818CF-77CE-4FA1-99FC-9F91B282A9DF}" type="pres">
      <dgm:prSet presAssocID="{27A4C28C-9357-4DD4-9BD9-5A696C83BB48}"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a:noFill/>
        </a:ln>
      </dgm:spPr>
    </dgm:pt>
  </dgm:ptLst>
  <dgm:cxnLst>
    <dgm:cxn modelId="{44443A2C-76C9-44EB-AFFB-B204CBB62FD0}" type="presOf" srcId="{27A4C28C-9357-4DD4-9BD9-5A696C83BB48}" destId="{77B86AD6-FE7A-441A-BD97-1452D6D5324C}" srcOrd="1" destOrd="0" presId="urn:microsoft.com/office/officeart/2005/8/layout/hList7"/>
    <dgm:cxn modelId="{6EDED375-CB0D-4965-BE4D-C3B6E82CE26B}" type="presOf" srcId="{80166DB0-9C7D-4831-A346-AFE736942094}" destId="{414D5984-F064-4F20-8A20-F67D669267A9}" srcOrd="1" destOrd="0" presId="urn:microsoft.com/office/officeart/2005/8/layout/hList7"/>
    <dgm:cxn modelId="{E97D501C-A34E-4A98-8200-3AE500D545DE}" srcId="{108E3ACD-9422-4249-AC1C-67B21899E98E}" destId="{80166DB0-9C7D-4831-A346-AFE736942094}" srcOrd="0" destOrd="0" parTransId="{C32FB2B0-BDDB-43D9-9B08-7B4D8BB5A48C}" sibTransId="{5E232EE9-F65E-428C-9F54-A61E33892584}"/>
    <dgm:cxn modelId="{506A13E1-DD90-4959-9CD6-84FCE525733E}" type="presOf" srcId="{09CAD2B6-2D3B-47F6-80ED-309A34014000}" destId="{C6A0919F-5E2C-4B6A-96D6-B73870134010}" srcOrd="0" destOrd="0" presId="urn:microsoft.com/office/officeart/2005/8/layout/hList7"/>
    <dgm:cxn modelId="{346643A3-AB8C-4CB9-AF1F-658671018E44}" type="presOf" srcId="{108E3ACD-9422-4249-AC1C-67B21899E98E}" destId="{7863A3AC-B455-4E44-BD29-D656CC785D31}" srcOrd="0" destOrd="0" presId="urn:microsoft.com/office/officeart/2005/8/layout/hList7"/>
    <dgm:cxn modelId="{B6CA3BBB-4CD1-49A4-AC20-53EED4D984F9}" type="presOf" srcId="{09CAD2B6-2D3B-47F6-80ED-309A34014000}" destId="{E104AEE9-DBF2-47F8-A075-174C92967887}" srcOrd="1" destOrd="0" presId="urn:microsoft.com/office/officeart/2005/8/layout/hList7"/>
    <dgm:cxn modelId="{48158156-AF04-4EFE-8909-5BBAA5092966}" type="presOf" srcId="{80166DB0-9C7D-4831-A346-AFE736942094}" destId="{07654B5B-0DB1-4338-87D2-72E0514807C0}" srcOrd="0" destOrd="0" presId="urn:microsoft.com/office/officeart/2005/8/layout/hList7"/>
    <dgm:cxn modelId="{BE3E5382-B551-46D3-A954-0AEF98278911}" type="presOf" srcId="{B372967C-E75F-489B-B4E4-4B49ACAD08B1}" destId="{310C1635-42B0-4C87-8C28-E438CFED896E}" srcOrd="0" destOrd="0" presId="urn:microsoft.com/office/officeart/2005/8/layout/hList7"/>
    <dgm:cxn modelId="{6EC337EB-44E3-47F1-8C93-CA255312107D}" type="presOf" srcId="{5E232EE9-F65E-428C-9F54-A61E33892584}" destId="{A356CBA1-D5CF-423F-8754-0A4C8BA9121E}" srcOrd="0" destOrd="0" presId="urn:microsoft.com/office/officeart/2005/8/layout/hList7"/>
    <dgm:cxn modelId="{1A921E11-9C0E-4D33-BCF0-7383379F83E1}" srcId="{108E3ACD-9422-4249-AC1C-67B21899E98E}" destId="{27A4C28C-9357-4DD4-9BD9-5A696C83BB48}" srcOrd="2" destOrd="0" parTransId="{9ED08B1C-F986-4B37-B0ED-208637564195}" sibTransId="{5C953C56-7AC1-40CC-862F-0E57717AFB6D}"/>
    <dgm:cxn modelId="{A322ACD8-D89B-4EB0-8A63-26C40769431A}" srcId="{108E3ACD-9422-4249-AC1C-67B21899E98E}" destId="{09CAD2B6-2D3B-47F6-80ED-309A34014000}" srcOrd="1" destOrd="0" parTransId="{6C16A80E-C863-4A9C-A7E5-7C298FB1055E}" sibTransId="{B372967C-E75F-489B-B4E4-4B49ACAD08B1}"/>
    <dgm:cxn modelId="{B9C8139E-69E9-4D8D-8A98-0F57AA7767AD}" type="presOf" srcId="{27A4C28C-9357-4DD4-9BD9-5A696C83BB48}" destId="{CFA4C7BD-CEEA-4CD8-80F3-278E91330952}" srcOrd="0" destOrd="0" presId="urn:microsoft.com/office/officeart/2005/8/layout/hList7"/>
    <dgm:cxn modelId="{E1EC2080-6054-4051-B9A6-0DE649F4F6E6}" type="presParOf" srcId="{7863A3AC-B455-4E44-BD29-D656CC785D31}" destId="{806DA17B-690B-466F-AD85-35151E1EC190}" srcOrd="0" destOrd="0" presId="urn:microsoft.com/office/officeart/2005/8/layout/hList7"/>
    <dgm:cxn modelId="{299815D8-25DD-4C5A-A244-090AAF432D79}" type="presParOf" srcId="{7863A3AC-B455-4E44-BD29-D656CC785D31}" destId="{A15102C8-423A-4B8B-B402-9DE0C4B58CEF}" srcOrd="1" destOrd="0" presId="urn:microsoft.com/office/officeart/2005/8/layout/hList7"/>
    <dgm:cxn modelId="{F7BD9EE0-1DEE-48DA-A2BF-FEF16CF31AE7}" type="presParOf" srcId="{A15102C8-423A-4B8B-B402-9DE0C4B58CEF}" destId="{88A32C22-DA51-497B-8199-E40CB01149DF}" srcOrd="0" destOrd="0" presId="urn:microsoft.com/office/officeart/2005/8/layout/hList7"/>
    <dgm:cxn modelId="{D008C070-A4EC-46EE-9A1D-310E72FBB25D}" type="presParOf" srcId="{88A32C22-DA51-497B-8199-E40CB01149DF}" destId="{07654B5B-0DB1-4338-87D2-72E0514807C0}" srcOrd="0" destOrd="0" presId="urn:microsoft.com/office/officeart/2005/8/layout/hList7"/>
    <dgm:cxn modelId="{9BF35522-6124-469E-BE87-09E5D5F5E54E}" type="presParOf" srcId="{88A32C22-DA51-497B-8199-E40CB01149DF}" destId="{414D5984-F064-4F20-8A20-F67D669267A9}" srcOrd="1" destOrd="0" presId="urn:microsoft.com/office/officeart/2005/8/layout/hList7"/>
    <dgm:cxn modelId="{7310140D-2E9A-4453-974A-A8C498BCFFEF}" type="presParOf" srcId="{88A32C22-DA51-497B-8199-E40CB01149DF}" destId="{3A18E735-A1D3-432F-A4AC-A7AE686F23FC}" srcOrd="2" destOrd="0" presId="urn:microsoft.com/office/officeart/2005/8/layout/hList7"/>
    <dgm:cxn modelId="{8E58409F-99FC-4FA2-A561-5D73BCFF9E7D}" type="presParOf" srcId="{88A32C22-DA51-497B-8199-E40CB01149DF}" destId="{105358DD-C713-4EE7-BC45-F840386C3695}" srcOrd="3" destOrd="0" presId="urn:microsoft.com/office/officeart/2005/8/layout/hList7"/>
    <dgm:cxn modelId="{F00B4915-1D8B-4950-8A50-91E14C8EFBAF}" type="presParOf" srcId="{A15102C8-423A-4B8B-B402-9DE0C4B58CEF}" destId="{A356CBA1-D5CF-423F-8754-0A4C8BA9121E}" srcOrd="1" destOrd="0" presId="urn:microsoft.com/office/officeart/2005/8/layout/hList7"/>
    <dgm:cxn modelId="{0075CCE8-FE61-44EB-9B4F-42B8771BE56D}" type="presParOf" srcId="{A15102C8-423A-4B8B-B402-9DE0C4B58CEF}" destId="{FFB9C2CD-9D53-4853-898F-CCE02B9E7EB8}" srcOrd="2" destOrd="0" presId="urn:microsoft.com/office/officeart/2005/8/layout/hList7"/>
    <dgm:cxn modelId="{617CEEEA-B0D5-476F-95FB-7ACBEDBDFDE7}" type="presParOf" srcId="{FFB9C2CD-9D53-4853-898F-CCE02B9E7EB8}" destId="{C6A0919F-5E2C-4B6A-96D6-B73870134010}" srcOrd="0" destOrd="0" presId="urn:microsoft.com/office/officeart/2005/8/layout/hList7"/>
    <dgm:cxn modelId="{783CC3D5-2D90-466F-A0BA-A2FF8C719289}" type="presParOf" srcId="{FFB9C2CD-9D53-4853-898F-CCE02B9E7EB8}" destId="{E104AEE9-DBF2-47F8-A075-174C92967887}" srcOrd="1" destOrd="0" presId="urn:microsoft.com/office/officeart/2005/8/layout/hList7"/>
    <dgm:cxn modelId="{CEB6C694-A485-4D04-9CA4-1629B121330B}" type="presParOf" srcId="{FFB9C2CD-9D53-4853-898F-CCE02B9E7EB8}" destId="{CDF7811C-6F78-447D-9B7B-502F87D5CF4F}" srcOrd="2" destOrd="0" presId="urn:microsoft.com/office/officeart/2005/8/layout/hList7"/>
    <dgm:cxn modelId="{F1178D87-7381-40CC-8FBC-E60A23675F53}" type="presParOf" srcId="{FFB9C2CD-9D53-4853-898F-CCE02B9E7EB8}" destId="{16203799-27B0-40FA-B259-14289DFE0964}" srcOrd="3" destOrd="0" presId="urn:microsoft.com/office/officeart/2005/8/layout/hList7"/>
    <dgm:cxn modelId="{631F3871-F140-4883-AD23-2CBF5BE1FE85}" type="presParOf" srcId="{A15102C8-423A-4B8B-B402-9DE0C4B58CEF}" destId="{310C1635-42B0-4C87-8C28-E438CFED896E}" srcOrd="3" destOrd="0" presId="urn:microsoft.com/office/officeart/2005/8/layout/hList7"/>
    <dgm:cxn modelId="{E7724BF2-A3F6-4E53-971A-CB85A678D2DA}" type="presParOf" srcId="{A15102C8-423A-4B8B-B402-9DE0C4B58CEF}" destId="{D102C91C-B055-4D2B-B8D2-5931F6096C3E}" srcOrd="4" destOrd="0" presId="urn:microsoft.com/office/officeart/2005/8/layout/hList7"/>
    <dgm:cxn modelId="{98891090-6363-409A-B591-FB5F2C6B5E60}" type="presParOf" srcId="{D102C91C-B055-4D2B-B8D2-5931F6096C3E}" destId="{CFA4C7BD-CEEA-4CD8-80F3-278E91330952}" srcOrd="0" destOrd="0" presId="urn:microsoft.com/office/officeart/2005/8/layout/hList7"/>
    <dgm:cxn modelId="{7E95E9E3-B768-4E9D-BC48-B9814605B622}" type="presParOf" srcId="{D102C91C-B055-4D2B-B8D2-5931F6096C3E}" destId="{77B86AD6-FE7A-441A-BD97-1452D6D5324C}" srcOrd="1" destOrd="0" presId="urn:microsoft.com/office/officeart/2005/8/layout/hList7"/>
    <dgm:cxn modelId="{D3C9C79C-8A1A-4365-BF0B-EF1E28B36088}" type="presParOf" srcId="{D102C91C-B055-4D2B-B8D2-5931F6096C3E}" destId="{4FEC2928-0C41-407C-8993-FD19982594B7}" srcOrd="2" destOrd="0" presId="urn:microsoft.com/office/officeart/2005/8/layout/hList7"/>
    <dgm:cxn modelId="{E481E0FE-6003-467A-935C-F5D81B06E392}" type="presParOf" srcId="{D102C91C-B055-4D2B-B8D2-5931F6096C3E}" destId="{963818CF-77CE-4FA1-99FC-9F91B282A9DF}"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40C38-2C11-4838-BF77-B1EECA00CC63}"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kumimoji="1" lang="ja-JP" altLang="en-US"/>
        </a:p>
      </dgm:t>
    </dgm:pt>
    <dgm:pt modelId="{8C644C57-0865-4189-A7FB-34F82276166D}">
      <dgm:prSet phldrT="[テキスト]" custT="1"/>
      <dgm:spPr/>
      <dgm:t>
        <a:bodyPr/>
        <a:lstStyle/>
        <a:p>
          <a:r>
            <a:rPr kumimoji="1" lang="ja-JP" altLang="en-US" sz="3100" dirty="0">
              <a:latin typeface="ＭＳ Ｐゴシック" panose="020B0600070205080204" pitchFamily="50" charset="-128"/>
              <a:ea typeface="ＭＳ Ｐゴシック" panose="020B0600070205080204" pitchFamily="50" charset="-128"/>
            </a:rPr>
            <a:t>従業員数の問題点</a:t>
          </a:r>
        </a:p>
      </dgm:t>
    </dgm:pt>
    <dgm:pt modelId="{DEFECBB3-CE2F-4DC5-B089-5C8986E0E48C}" type="parTrans" cxnId="{C53924D9-CC0F-4A7C-A1AE-9554BF8A59DA}">
      <dgm:prSet/>
      <dgm:spPr/>
      <dgm:t>
        <a:bodyPr/>
        <a:lstStyle/>
        <a:p>
          <a:endParaRPr kumimoji="1" lang="ja-JP" altLang="en-US"/>
        </a:p>
      </dgm:t>
    </dgm:pt>
    <dgm:pt modelId="{A8FDBB3C-414D-4A0E-BBBB-4E6523903187}" type="sibTrans" cxnId="{C53924D9-CC0F-4A7C-A1AE-9554BF8A59DA}">
      <dgm:prSet/>
      <dgm:spPr/>
      <dgm:t>
        <a:bodyPr/>
        <a:lstStyle/>
        <a:p>
          <a:endParaRPr kumimoji="1" lang="ja-JP" altLang="en-US"/>
        </a:p>
      </dgm:t>
    </dgm:pt>
    <dgm:pt modelId="{BBDAC6A1-4554-4DAB-992C-5C72D3FE4640}">
      <dgm:prSet phldrT="[テキスト]" custT="1"/>
      <dgm:spPr/>
      <dgm:t>
        <a:bodyPr/>
        <a:lstStyle/>
        <a:p>
          <a:r>
            <a:rPr kumimoji="1" lang="ja-JP" altLang="en-US" sz="3200" dirty="0">
              <a:solidFill>
                <a:srgbClr val="FF0000"/>
              </a:solidFill>
              <a:latin typeface="ＭＳ Ｐゴシック" panose="020B0600070205080204" pitchFamily="50" charset="-128"/>
              <a:ea typeface="ＭＳ Ｐゴシック" panose="020B0600070205080204" pitchFamily="50" charset="-128"/>
            </a:rPr>
            <a:t>把握が困難</a:t>
          </a:r>
        </a:p>
      </dgm:t>
    </dgm:pt>
    <dgm:pt modelId="{7C168675-EC2F-4E0A-BF98-C810C5A3308B}" type="parTrans" cxnId="{ABEC0EB7-B3E2-490C-904E-9DC9F313D6FC}">
      <dgm:prSet/>
      <dgm:spPr/>
      <dgm:t>
        <a:bodyPr/>
        <a:lstStyle/>
        <a:p>
          <a:endParaRPr kumimoji="1" lang="ja-JP" altLang="en-US"/>
        </a:p>
      </dgm:t>
    </dgm:pt>
    <dgm:pt modelId="{2994533C-7931-42B4-A935-4C945577D667}" type="sibTrans" cxnId="{ABEC0EB7-B3E2-490C-904E-9DC9F313D6FC}">
      <dgm:prSet/>
      <dgm:spPr/>
      <dgm:t>
        <a:bodyPr/>
        <a:lstStyle/>
        <a:p>
          <a:endParaRPr kumimoji="1" lang="ja-JP" altLang="en-US"/>
        </a:p>
      </dgm:t>
    </dgm:pt>
    <dgm:pt modelId="{2C356615-97CA-4ABC-BB2C-A32CE704BB5C}" type="pres">
      <dgm:prSet presAssocID="{A4840C38-2C11-4838-BF77-B1EECA00CC63}" presName="linear" presStyleCnt="0">
        <dgm:presLayoutVars>
          <dgm:animLvl val="lvl"/>
          <dgm:resizeHandles val="exact"/>
        </dgm:presLayoutVars>
      </dgm:prSet>
      <dgm:spPr/>
      <dgm:t>
        <a:bodyPr/>
        <a:lstStyle/>
        <a:p>
          <a:endParaRPr kumimoji="1" lang="ja-JP" altLang="en-US"/>
        </a:p>
      </dgm:t>
    </dgm:pt>
    <dgm:pt modelId="{57AB6FAA-C2F0-412F-9F4B-2E4125FF51E1}" type="pres">
      <dgm:prSet presAssocID="{8C644C57-0865-4189-A7FB-34F82276166D}" presName="parentText" presStyleLbl="node1" presStyleIdx="0" presStyleCnt="1" custScaleX="32826" custScaleY="88796" custLinFactNeighborX="-32287" custLinFactNeighborY="-407">
        <dgm:presLayoutVars>
          <dgm:chMax val="0"/>
          <dgm:bulletEnabled val="1"/>
        </dgm:presLayoutVars>
      </dgm:prSet>
      <dgm:spPr/>
      <dgm:t>
        <a:bodyPr/>
        <a:lstStyle/>
        <a:p>
          <a:endParaRPr kumimoji="1" lang="ja-JP" altLang="en-US"/>
        </a:p>
      </dgm:t>
    </dgm:pt>
    <dgm:pt modelId="{44200470-3455-42A7-882F-AF10452CCD51}" type="pres">
      <dgm:prSet presAssocID="{8C644C57-0865-4189-A7FB-34F82276166D}" presName="childText" presStyleLbl="revTx" presStyleIdx="0" presStyleCnt="1">
        <dgm:presLayoutVars>
          <dgm:bulletEnabled val="1"/>
        </dgm:presLayoutVars>
      </dgm:prSet>
      <dgm:spPr/>
      <dgm:t>
        <a:bodyPr/>
        <a:lstStyle/>
        <a:p>
          <a:endParaRPr kumimoji="1" lang="ja-JP" altLang="en-US"/>
        </a:p>
      </dgm:t>
    </dgm:pt>
  </dgm:ptLst>
  <dgm:cxnLst>
    <dgm:cxn modelId="{ABEC0EB7-B3E2-490C-904E-9DC9F313D6FC}" srcId="{8C644C57-0865-4189-A7FB-34F82276166D}" destId="{BBDAC6A1-4554-4DAB-992C-5C72D3FE4640}" srcOrd="0" destOrd="0" parTransId="{7C168675-EC2F-4E0A-BF98-C810C5A3308B}" sibTransId="{2994533C-7931-42B4-A935-4C945577D667}"/>
    <dgm:cxn modelId="{C53924D9-CC0F-4A7C-A1AE-9554BF8A59DA}" srcId="{A4840C38-2C11-4838-BF77-B1EECA00CC63}" destId="{8C644C57-0865-4189-A7FB-34F82276166D}" srcOrd="0" destOrd="0" parTransId="{DEFECBB3-CE2F-4DC5-B089-5C8986E0E48C}" sibTransId="{A8FDBB3C-414D-4A0E-BBBB-4E6523903187}"/>
    <dgm:cxn modelId="{F68DB72E-37B4-4ADF-9362-B4A8C7EB7976}" type="presOf" srcId="{A4840C38-2C11-4838-BF77-B1EECA00CC63}" destId="{2C356615-97CA-4ABC-BB2C-A32CE704BB5C}" srcOrd="0" destOrd="0" presId="urn:microsoft.com/office/officeart/2005/8/layout/vList2"/>
    <dgm:cxn modelId="{40DDD663-ACBC-494C-8D45-FC02DE80E14A}" type="presOf" srcId="{8C644C57-0865-4189-A7FB-34F82276166D}" destId="{57AB6FAA-C2F0-412F-9F4B-2E4125FF51E1}" srcOrd="0" destOrd="0" presId="urn:microsoft.com/office/officeart/2005/8/layout/vList2"/>
    <dgm:cxn modelId="{B8778CF1-3F66-4F7C-A19E-F742424F437E}" type="presOf" srcId="{BBDAC6A1-4554-4DAB-992C-5C72D3FE4640}" destId="{44200470-3455-42A7-882F-AF10452CCD51}" srcOrd="0" destOrd="0" presId="urn:microsoft.com/office/officeart/2005/8/layout/vList2"/>
    <dgm:cxn modelId="{7EF805F1-78DF-40B1-A43F-F2F332BF6D75}" type="presParOf" srcId="{2C356615-97CA-4ABC-BB2C-A32CE704BB5C}" destId="{57AB6FAA-C2F0-412F-9F4B-2E4125FF51E1}" srcOrd="0" destOrd="0" presId="urn:microsoft.com/office/officeart/2005/8/layout/vList2"/>
    <dgm:cxn modelId="{9500D7C9-6771-47B0-AEC9-A123998CCED4}" type="presParOf" srcId="{2C356615-97CA-4ABC-BB2C-A32CE704BB5C}" destId="{44200470-3455-42A7-882F-AF10452CCD5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6B9AD5-A3B7-42BB-9AFF-86387B3D5ED6}"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kumimoji="1" lang="ja-JP" altLang="en-US"/>
        </a:p>
      </dgm:t>
    </dgm:pt>
    <dgm:pt modelId="{3A402736-BD15-433E-BD45-FB3D6C9D9257}">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従業員数の簡便計算（案）</a:t>
          </a:r>
        </a:p>
      </dgm:t>
    </dgm:pt>
    <dgm:pt modelId="{6278C398-5F95-4B9B-B4EE-72F0D1F1E397}" type="parTrans" cxnId="{835E8068-4F60-46A2-98DB-D3F5F29DA82D}">
      <dgm:prSet/>
      <dgm:spPr/>
      <dgm:t>
        <a:bodyPr/>
        <a:lstStyle/>
        <a:p>
          <a:endParaRPr kumimoji="1" lang="ja-JP" altLang="en-US"/>
        </a:p>
      </dgm:t>
    </dgm:pt>
    <dgm:pt modelId="{5F4DF1F3-C593-4E6D-9881-67720E35DB59}" type="sibTrans" cxnId="{835E8068-4F60-46A2-98DB-D3F5F29DA82D}">
      <dgm:prSet/>
      <dgm:spPr/>
      <dgm:t>
        <a:bodyPr/>
        <a:lstStyle/>
        <a:p>
          <a:endParaRPr kumimoji="1" lang="ja-JP" altLang="en-US"/>
        </a:p>
      </dgm:t>
    </dgm:pt>
    <dgm:pt modelId="{F6D7CAFC-E616-4E5C-A644-F19E6551E2CA}">
      <dgm:prSet phldrT="[テキスト]" custT="1"/>
      <dgm:spPr/>
      <dgm:t>
        <a:bodyPr/>
        <a:lstStyle/>
        <a:p>
          <a:r>
            <a:rPr lang="ja-JP" altLang="en-US" sz="3200" dirty="0"/>
            <a:t>週３０時間以上従事する従業員・・・１人</a:t>
          </a:r>
          <a:endParaRPr kumimoji="1" lang="ja-JP" altLang="en-US" sz="3200" dirty="0"/>
        </a:p>
      </dgm:t>
    </dgm:pt>
    <dgm:pt modelId="{8A33AF72-DA67-4DDA-A7BB-7A5EB0B79530}" type="parTrans" cxnId="{33763C68-B2AB-4EAF-9C6C-01BF17714568}">
      <dgm:prSet/>
      <dgm:spPr/>
      <dgm:t>
        <a:bodyPr/>
        <a:lstStyle/>
        <a:p>
          <a:endParaRPr kumimoji="1" lang="ja-JP" altLang="en-US"/>
        </a:p>
      </dgm:t>
    </dgm:pt>
    <dgm:pt modelId="{E0757B91-9E5F-46A8-A070-937710D72311}" type="sibTrans" cxnId="{33763C68-B2AB-4EAF-9C6C-01BF17714568}">
      <dgm:prSet/>
      <dgm:spPr/>
      <dgm:t>
        <a:bodyPr/>
        <a:lstStyle/>
        <a:p>
          <a:endParaRPr kumimoji="1" lang="ja-JP" altLang="en-US"/>
        </a:p>
      </dgm:t>
    </dgm:pt>
    <dgm:pt modelId="{8C1E6B87-EB8B-4426-A4BE-16CB90E3FC8B}">
      <dgm:prSet phldrT="[テキスト]" custT="1"/>
      <dgm:spPr/>
      <dgm:t>
        <a:bodyPr/>
        <a:lstStyle/>
        <a:p>
          <a:r>
            <a:rPr kumimoji="1" lang="ja-JP" altLang="en-US" sz="3200" dirty="0"/>
            <a:t>週３０時間未満従事する従業員・・・</a:t>
          </a:r>
          <a:r>
            <a:rPr kumimoji="1" lang="en-US" altLang="ja-JP" sz="3200" dirty="0"/>
            <a:t>0.5</a:t>
          </a:r>
          <a:r>
            <a:rPr kumimoji="1" lang="ja-JP" altLang="en-US" sz="3200" dirty="0"/>
            <a:t>人</a:t>
          </a:r>
        </a:p>
      </dgm:t>
    </dgm:pt>
    <dgm:pt modelId="{FE132208-A3FF-4708-94C3-D00EFDDABB44}" type="parTrans" cxnId="{C1FC899A-4FCE-486C-9214-A20B810D7114}">
      <dgm:prSet/>
      <dgm:spPr/>
      <dgm:t>
        <a:bodyPr/>
        <a:lstStyle/>
        <a:p>
          <a:endParaRPr kumimoji="1" lang="ja-JP" altLang="en-US"/>
        </a:p>
      </dgm:t>
    </dgm:pt>
    <dgm:pt modelId="{CFBB2DC2-D589-4EC5-81ED-9FD685399A3D}" type="sibTrans" cxnId="{C1FC899A-4FCE-486C-9214-A20B810D7114}">
      <dgm:prSet/>
      <dgm:spPr/>
      <dgm:t>
        <a:bodyPr/>
        <a:lstStyle/>
        <a:p>
          <a:endParaRPr kumimoji="1" lang="ja-JP" altLang="en-US"/>
        </a:p>
      </dgm:t>
    </dgm:pt>
    <dgm:pt modelId="{AABBFECD-4D33-41E0-8489-3D522FE1892C}" type="pres">
      <dgm:prSet presAssocID="{7C6B9AD5-A3B7-42BB-9AFF-86387B3D5ED6}" presName="linear" presStyleCnt="0">
        <dgm:presLayoutVars>
          <dgm:animLvl val="lvl"/>
          <dgm:resizeHandles val="exact"/>
        </dgm:presLayoutVars>
      </dgm:prSet>
      <dgm:spPr/>
      <dgm:t>
        <a:bodyPr/>
        <a:lstStyle/>
        <a:p>
          <a:endParaRPr kumimoji="1" lang="ja-JP" altLang="en-US"/>
        </a:p>
      </dgm:t>
    </dgm:pt>
    <dgm:pt modelId="{FA14B4B5-B491-4308-AEA1-2726D3034880}" type="pres">
      <dgm:prSet presAssocID="{3A402736-BD15-433E-BD45-FB3D6C9D9257}" presName="parentText" presStyleLbl="node1" presStyleIdx="0" presStyleCnt="1" custScaleX="46479" custScaleY="69322" custLinFactNeighborX="-26713" custLinFactNeighborY="-15183">
        <dgm:presLayoutVars>
          <dgm:chMax val="0"/>
          <dgm:bulletEnabled val="1"/>
        </dgm:presLayoutVars>
      </dgm:prSet>
      <dgm:spPr/>
      <dgm:t>
        <a:bodyPr/>
        <a:lstStyle/>
        <a:p>
          <a:endParaRPr kumimoji="1" lang="ja-JP" altLang="en-US"/>
        </a:p>
      </dgm:t>
    </dgm:pt>
    <dgm:pt modelId="{13D4A70A-DB9B-40D0-BBCB-79C8716B00A2}" type="pres">
      <dgm:prSet presAssocID="{3A402736-BD15-433E-BD45-FB3D6C9D9257}" presName="childText" presStyleLbl="revTx" presStyleIdx="0" presStyleCnt="1" custLinFactNeighborX="1664" custLinFactNeighborY="6502">
        <dgm:presLayoutVars>
          <dgm:bulletEnabled val="1"/>
        </dgm:presLayoutVars>
      </dgm:prSet>
      <dgm:spPr/>
      <dgm:t>
        <a:bodyPr/>
        <a:lstStyle/>
        <a:p>
          <a:endParaRPr kumimoji="1" lang="ja-JP" altLang="en-US"/>
        </a:p>
      </dgm:t>
    </dgm:pt>
  </dgm:ptLst>
  <dgm:cxnLst>
    <dgm:cxn modelId="{D6FCC6F7-693C-4031-9ED1-6E2ABC06670E}" type="presOf" srcId="{8C1E6B87-EB8B-4426-A4BE-16CB90E3FC8B}" destId="{13D4A70A-DB9B-40D0-BBCB-79C8716B00A2}" srcOrd="0" destOrd="1" presId="urn:microsoft.com/office/officeart/2005/8/layout/vList2"/>
    <dgm:cxn modelId="{E2C1A071-DC92-497F-8CEE-BE2D60137D6F}" type="presOf" srcId="{7C6B9AD5-A3B7-42BB-9AFF-86387B3D5ED6}" destId="{AABBFECD-4D33-41E0-8489-3D522FE1892C}" srcOrd="0" destOrd="0" presId="urn:microsoft.com/office/officeart/2005/8/layout/vList2"/>
    <dgm:cxn modelId="{33763C68-B2AB-4EAF-9C6C-01BF17714568}" srcId="{3A402736-BD15-433E-BD45-FB3D6C9D9257}" destId="{F6D7CAFC-E616-4E5C-A644-F19E6551E2CA}" srcOrd="0" destOrd="0" parTransId="{8A33AF72-DA67-4DDA-A7BB-7A5EB0B79530}" sibTransId="{E0757B91-9E5F-46A8-A070-937710D72311}"/>
    <dgm:cxn modelId="{74FDDCBB-1068-4246-86CE-96DB67F9A35C}" type="presOf" srcId="{3A402736-BD15-433E-BD45-FB3D6C9D9257}" destId="{FA14B4B5-B491-4308-AEA1-2726D3034880}" srcOrd="0" destOrd="0" presId="urn:microsoft.com/office/officeart/2005/8/layout/vList2"/>
    <dgm:cxn modelId="{EF17B1F9-D126-4F98-BF4F-160D5A36FA3D}" type="presOf" srcId="{F6D7CAFC-E616-4E5C-A644-F19E6551E2CA}" destId="{13D4A70A-DB9B-40D0-BBCB-79C8716B00A2}" srcOrd="0" destOrd="0" presId="urn:microsoft.com/office/officeart/2005/8/layout/vList2"/>
    <dgm:cxn modelId="{835E8068-4F60-46A2-98DB-D3F5F29DA82D}" srcId="{7C6B9AD5-A3B7-42BB-9AFF-86387B3D5ED6}" destId="{3A402736-BD15-433E-BD45-FB3D6C9D9257}" srcOrd="0" destOrd="0" parTransId="{6278C398-5F95-4B9B-B4EE-72F0D1F1E397}" sibTransId="{5F4DF1F3-C593-4E6D-9881-67720E35DB59}"/>
    <dgm:cxn modelId="{C1FC899A-4FCE-486C-9214-A20B810D7114}" srcId="{3A402736-BD15-433E-BD45-FB3D6C9D9257}" destId="{8C1E6B87-EB8B-4426-A4BE-16CB90E3FC8B}" srcOrd="1" destOrd="0" parTransId="{FE132208-A3FF-4708-94C3-D00EFDDABB44}" sibTransId="{CFBB2DC2-D589-4EC5-81ED-9FD685399A3D}"/>
    <dgm:cxn modelId="{8C04A6B8-8D59-45B7-85FD-BA83BE44EF84}" type="presParOf" srcId="{AABBFECD-4D33-41E0-8489-3D522FE1892C}" destId="{FA14B4B5-B491-4308-AEA1-2726D3034880}" srcOrd="0" destOrd="0" presId="urn:microsoft.com/office/officeart/2005/8/layout/vList2"/>
    <dgm:cxn modelId="{C4C0EA60-96A0-4FAE-A4C5-7DB59B7C1BFA}" type="presParOf" srcId="{AABBFECD-4D33-41E0-8489-3D522FE1892C}" destId="{13D4A70A-DB9B-40D0-BBCB-79C8716B00A2}"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B12B69-0F63-4B92-A08F-E3942C6E57ED}"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kumimoji="1" lang="ja-JP" altLang="en-US"/>
        </a:p>
      </dgm:t>
    </dgm:pt>
    <dgm:pt modelId="{5C980A2A-04EE-410D-9C1F-7480E8B0ED5D}">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業種別に区分する必要が・・・</a:t>
          </a:r>
        </a:p>
      </dgm:t>
    </dgm:pt>
    <dgm:pt modelId="{402F1D30-D989-4592-8464-016B793509F6}" type="parTrans" cxnId="{4FF4F383-1150-4BBC-8EB4-2C72437E8153}">
      <dgm:prSet/>
      <dgm:spPr/>
      <dgm:t>
        <a:bodyPr/>
        <a:lstStyle/>
        <a:p>
          <a:endParaRPr kumimoji="1" lang="ja-JP" altLang="en-US"/>
        </a:p>
      </dgm:t>
    </dgm:pt>
    <dgm:pt modelId="{B63867B7-781D-4A0D-97B5-BE631B899236}" type="sibTrans" cxnId="{4FF4F383-1150-4BBC-8EB4-2C72437E8153}">
      <dgm:prSet/>
      <dgm:spPr/>
      <dgm:t>
        <a:bodyPr/>
        <a:lstStyle/>
        <a:p>
          <a:endParaRPr kumimoji="1" lang="ja-JP" altLang="en-US"/>
        </a:p>
      </dgm:t>
    </dgm:pt>
    <dgm:pt modelId="{CB370E8F-D68C-47CE-9527-C3A80845333B}" type="pres">
      <dgm:prSet presAssocID="{ACB12B69-0F63-4B92-A08F-E3942C6E57ED}" presName="diagram" presStyleCnt="0">
        <dgm:presLayoutVars>
          <dgm:dir/>
          <dgm:resizeHandles val="exact"/>
        </dgm:presLayoutVars>
      </dgm:prSet>
      <dgm:spPr/>
      <dgm:t>
        <a:bodyPr/>
        <a:lstStyle/>
        <a:p>
          <a:endParaRPr kumimoji="1" lang="ja-JP" altLang="en-US"/>
        </a:p>
      </dgm:t>
    </dgm:pt>
    <dgm:pt modelId="{04C4E457-3C51-4959-A104-5477C056D123}" type="pres">
      <dgm:prSet presAssocID="{5C980A2A-04EE-410D-9C1F-7480E8B0ED5D}" presName="node" presStyleLbl="node1" presStyleIdx="0" presStyleCnt="1" custScaleY="20703" custLinFactNeighborX="1000" custLinFactNeighborY="-35937">
        <dgm:presLayoutVars>
          <dgm:bulletEnabled val="1"/>
        </dgm:presLayoutVars>
      </dgm:prSet>
      <dgm:spPr/>
      <dgm:t>
        <a:bodyPr/>
        <a:lstStyle/>
        <a:p>
          <a:endParaRPr kumimoji="1" lang="ja-JP" altLang="en-US"/>
        </a:p>
      </dgm:t>
    </dgm:pt>
  </dgm:ptLst>
  <dgm:cxnLst>
    <dgm:cxn modelId="{4FF4F383-1150-4BBC-8EB4-2C72437E8153}" srcId="{ACB12B69-0F63-4B92-A08F-E3942C6E57ED}" destId="{5C980A2A-04EE-410D-9C1F-7480E8B0ED5D}" srcOrd="0" destOrd="0" parTransId="{402F1D30-D989-4592-8464-016B793509F6}" sibTransId="{B63867B7-781D-4A0D-97B5-BE631B899236}"/>
    <dgm:cxn modelId="{54BCDCDA-BDC4-40B2-9D2F-06549C0DF6E9}" type="presOf" srcId="{5C980A2A-04EE-410D-9C1F-7480E8B0ED5D}" destId="{04C4E457-3C51-4959-A104-5477C056D123}" srcOrd="0" destOrd="0" presId="urn:microsoft.com/office/officeart/2005/8/layout/default#2"/>
    <dgm:cxn modelId="{7C75F5CF-958F-494D-8F4D-36BD8CA382F2}" type="presOf" srcId="{ACB12B69-0F63-4B92-A08F-E3942C6E57ED}" destId="{CB370E8F-D68C-47CE-9527-C3A80845333B}" srcOrd="0" destOrd="0" presId="urn:microsoft.com/office/officeart/2005/8/layout/default#2"/>
    <dgm:cxn modelId="{22C3FCF9-E126-454A-A80C-5D9E21776948}" type="presParOf" srcId="{CB370E8F-D68C-47CE-9527-C3A80845333B}" destId="{04C4E457-3C51-4959-A104-5477C056D123}" srcOrd="0" destOrd="0" presId="urn:microsoft.com/office/officeart/2005/8/layout/defaul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E21A4-6201-44B4-9ECB-13815850F386}" type="doc">
      <dgm:prSet loTypeId="urn:microsoft.com/office/officeart/2005/8/layout/default#3" loCatId="list" qsTypeId="urn:microsoft.com/office/officeart/2005/8/quickstyle/3d1" qsCatId="3D" csTypeId="urn:microsoft.com/office/officeart/2005/8/colors/accent3_2" csCatId="accent3" phldr="1"/>
      <dgm:spPr/>
      <dgm:t>
        <a:bodyPr/>
        <a:lstStyle/>
        <a:p>
          <a:endParaRPr kumimoji="1" lang="ja-JP" altLang="en-US"/>
        </a:p>
      </dgm:t>
    </dgm:pt>
    <dgm:pt modelId="{E35462DE-1BA2-4954-A6FD-EEE85FDE8F3B}">
      <dgm:prSet phldrT="[テキスト]"/>
      <dgm:spPr/>
      <dgm:t>
        <a:bodyPr/>
        <a:lstStyle/>
        <a:p>
          <a:r>
            <a:rPr kumimoji="1" lang="ja-JP" altLang="en-US" b="1" dirty="0">
              <a:latin typeface="ＭＳ Ｐゴシック" panose="020B0600070205080204" pitchFamily="50" charset="-128"/>
              <a:ea typeface="ＭＳ Ｐゴシック" panose="020B0600070205080204" pitchFamily="50" charset="-128"/>
            </a:rPr>
            <a:t>従業員基準</a:t>
          </a:r>
        </a:p>
      </dgm:t>
    </dgm:pt>
    <dgm:pt modelId="{D422A8CA-623C-4961-9B05-233CAB125994}" type="parTrans" cxnId="{17B3FD79-B2D1-42A1-8E5F-053C230ABA1E}">
      <dgm:prSet/>
      <dgm:spPr/>
      <dgm:t>
        <a:bodyPr/>
        <a:lstStyle/>
        <a:p>
          <a:endParaRPr kumimoji="1" lang="ja-JP" altLang="en-US"/>
        </a:p>
      </dgm:t>
    </dgm:pt>
    <dgm:pt modelId="{CF38AB10-A5AB-44B0-BD82-862813B9D2B1}" type="sibTrans" cxnId="{17B3FD79-B2D1-42A1-8E5F-053C230ABA1E}">
      <dgm:prSet/>
      <dgm:spPr/>
      <dgm:t>
        <a:bodyPr/>
        <a:lstStyle/>
        <a:p>
          <a:endParaRPr kumimoji="1" lang="ja-JP" altLang="en-US"/>
        </a:p>
      </dgm:t>
    </dgm:pt>
    <dgm:pt modelId="{28056421-32A1-404A-9287-9915C5F87715}">
      <dgm:prSet phldrT="[テキスト]"/>
      <dgm:spPr/>
      <dgm:t>
        <a:bodyPr/>
        <a:lstStyle/>
        <a:p>
          <a:r>
            <a:rPr kumimoji="1" lang="ja-JP" altLang="en-US" b="1" dirty="0"/>
            <a:t>純資産額基準</a:t>
          </a:r>
        </a:p>
      </dgm:t>
    </dgm:pt>
    <dgm:pt modelId="{10645B4F-688F-4152-A313-156F8403D161}" type="parTrans" cxnId="{736A184F-9241-441B-AEE5-6AE0048C22AD}">
      <dgm:prSet/>
      <dgm:spPr/>
      <dgm:t>
        <a:bodyPr/>
        <a:lstStyle/>
        <a:p>
          <a:endParaRPr kumimoji="1" lang="ja-JP" altLang="en-US"/>
        </a:p>
      </dgm:t>
    </dgm:pt>
    <dgm:pt modelId="{79A12D2F-F4EC-4382-ABB2-C0F7E70D64AB}" type="sibTrans" cxnId="{736A184F-9241-441B-AEE5-6AE0048C22AD}">
      <dgm:prSet/>
      <dgm:spPr/>
      <dgm:t>
        <a:bodyPr/>
        <a:lstStyle/>
        <a:p>
          <a:endParaRPr kumimoji="1" lang="ja-JP" altLang="en-US"/>
        </a:p>
      </dgm:t>
    </dgm:pt>
    <dgm:pt modelId="{386D06E5-F856-4777-8D23-CCB0517383F1}" type="pres">
      <dgm:prSet presAssocID="{0F0E21A4-6201-44B4-9ECB-13815850F386}" presName="diagram" presStyleCnt="0">
        <dgm:presLayoutVars>
          <dgm:dir/>
          <dgm:resizeHandles val="exact"/>
        </dgm:presLayoutVars>
      </dgm:prSet>
      <dgm:spPr/>
      <dgm:t>
        <a:bodyPr/>
        <a:lstStyle/>
        <a:p>
          <a:endParaRPr kumimoji="1" lang="ja-JP" altLang="en-US"/>
        </a:p>
      </dgm:t>
    </dgm:pt>
    <dgm:pt modelId="{AB4021D1-1FED-416F-9E47-917BF9D6C81D}" type="pres">
      <dgm:prSet presAssocID="{E35462DE-1BA2-4954-A6FD-EEE85FDE8F3B}" presName="node" presStyleLbl="node1" presStyleIdx="0" presStyleCnt="2" custScaleX="108871" custLinFactNeighborX="-96544" custLinFactNeighborY="-65450">
        <dgm:presLayoutVars>
          <dgm:bulletEnabled val="1"/>
        </dgm:presLayoutVars>
      </dgm:prSet>
      <dgm:spPr/>
      <dgm:t>
        <a:bodyPr/>
        <a:lstStyle/>
        <a:p>
          <a:endParaRPr kumimoji="1" lang="ja-JP" altLang="en-US"/>
        </a:p>
      </dgm:t>
    </dgm:pt>
    <dgm:pt modelId="{D1B9DBC3-53A6-49C2-97F6-853384BF9301}" type="pres">
      <dgm:prSet presAssocID="{CF38AB10-A5AB-44B0-BD82-862813B9D2B1}" presName="sibTrans" presStyleCnt="0"/>
      <dgm:spPr/>
    </dgm:pt>
    <dgm:pt modelId="{66662E73-2B6C-408A-93A3-724BF22739FD}" type="pres">
      <dgm:prSet presAssocID="{28056421-32A1-404A-9287-9915C5F87715}" presName="node" presStyleLbl="node1" presStyleIdx="1" presStyleCnt="2" custScaleX="113188" custLinFactNeighborX="98261" custLinFactNeighborY="1271">
        <dgm:presLayoutVars>
          <dgm:bulletEnabled val="1"/>
        </dgm:presLayoutVars>
      </dgm:prSet>
      <dgm:spPr/>
      <dgm:t>
        <a:bodyPr/>
        <a:lstStyle/>
        <a:p>
          <a:endParaRPr kumimoji="1" lang="ja-JP" altLang="en-US"/>
        </a:p>
      </dgm:t>
    </dgm:pt>
  </dgm:ptLst>
  <dgm:cxnLst>
    <dgm:cxn modelId="{59D6778D-2EC5-4E8D-BE51-8C4FAE173E83}" type="presOf" srcId="{0F0E21A4-6201-44B4-9ECB-13815850F386}" destId="{386D06E5-F856-4777-8D23-CCB0517383F1}" srcOrd="0" destOrd="0" presId="urn:microsoft.com/office/officeart/2005/8/layout/default#3"/>
    <dgm:cxn modelId="{17B3FD79-B2D1-42A1-8E5F-053C230ABA1E}" srcId="{0F0E21A4-6201-44B4-9ECB-13815850F386}" destId="{E35462DE-1BA2-4954-A6FD-EEE85FDE8F3B}" srcOrd="0" destOrd="0" parTransId="{D422A8CA-623C-4961-9B05-233CAB125994}" sibTransId="{CF38AB10-A5AB-44B0-BD82-862813B9D2B1}"/>
    <dgm:cxn modelId="{3D425189-E4B5-49A7-8476-F47665538201}" type="presOf" srcId="{E35462DE-1BA2-4954-A6FD-EEE85FDE8F3B}" destId="{AB4021D1-1FED-416F-9E47-917BF9D6C81D}" srcOrd="0" destOrd="0" presId="urn:microsoft.com/office/officeart/2005/8/layout/default#3"/>
    <dgm:cxn modelId="{736A184F-9241-441B-AEE5-6AE0048C22AD}" srcId="{0F0E21A4-6201-44B4-9ECB-13815850F386}" destId="{28056421-32A1-404A-9287-9915C5F87715}" srcOrd="1" destOrd="0" parTransId="{10645B4F-688F-4152-A313-156F8403D161}" sibTransId="{79A12D2F-F4EC-4382-ABB2-C0F7E70D64AB}"/>
    <dgm:cxn modelId="{9B54CC16-6405-4F9E-AFB3-E8E88A593366}" type="presOf" srcId="{28056421-32A1-404A-9287-9915C5F87715}" destId="{66662E73-2B6C-408A-93A3-724BF22739FD}" srcOrd="0" destOrd="0" presId="urn:microsoft.com/office/officeart/2005/8/layout/default#3"/>
    <dgm:cxn modelId="{5DA1525C-9A25-4F16-BC8A-3BBA386AA243}" type="presParOf" srcId="{386D06E5-F856-4777-8D23-CCB0517383F1}" destId="{AB4021D1-1FED-416F-9E47-917BF9D6C81D}" srcOrd="0" destOrd="0" presId="urn:microsoft.com/office/officeart/2005/8/layout/default#3"/>
    <dgm:cxn modelId="{4C63125A-DD52-4BA0-B8FD-45B586D73E1F}" type="presParOf" srcId="{386D06E5-F856-4777-8D23-CCB0517383F1}" destId="{D1B9DBC3-53A6-49C2-97F6-853384BF9301}" srcOrd="1" destOrd="0" presId="urn:microsoft.com/office/officeart/2005/8/layout/default#3"/>
    <dgm:cxn modelId="{D0DE30F2-D53A-4004-8480-32F3CEA7047D}" type="presParOf" srcId="{386D06E5-F856-4777-8D23-CCB0517383F1}" destId="{66662E73-2B6C-408A-93A3-724BF22739FD}" srcOrd="2" destOrd="0" presId="urn:microsoft.com/office/officeart/2005/8/layout/defaul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E90C95-726C-4643-9A6F-D1029CEE4C54}" type="doc">
      <dgm:prSet loTypeId="urn:microsoft.com/office/officeart/2005/8/layout/process2" loCatId="process" qsTypeId="urn:microsoft.com/office/officeart/2005/8/quickstyle/3d1" qsCatId="3D" csTypeId="urn:microsoft.com/office/officeart/2005/8/colors/accent6_2" csCatId="accent6" phldr="1"/>
      <dgm:spPr/>
      <dgm:t>
        <a:bodyPr/>
        <a:lstStyle/>
        <a:p>
          <a:endParaRPr kumimoji="1" lang="ja-JP" altLang="en-US"/>
        </a:p>
      </dgm:t>
    </dgm:pt>
    <dgm:pt modelId="{C2EF641F-8415-45F1-A651-4AB265A67A51}">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意図的な純資産額の減額</a:t>
          </a:r>
        </a:p>
      </dgm:t>
    </dgm:pt>
    <dgm:pt modelId="{7C84E3BC-B2DE-4124-8F05-046C5A46481F}" type="parTrans" cxnId="{8EA2D076-3F8C-4B82-9215-6F804A5F7D8E}">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7D1332C3-D779-4B0A-9F6D-194E895B6080}" type="sibTrans" cxnId="{8EA2D076-3F8C-4B82-9215-6F804A5F7D8E}">
      <dgm:prSet/>
      <dgm:spPr/>
      <dgm:t>
        <a:bodyPr/>
        <a:lstStyle/>
        <a:p>
          <a:endParaRPr kumimoji="1" lang="ja-JP" altLang="en-US">
            <a:latin typeface="ＭＳ Ｐゴシック" panose="020B0600070205080204" pitchFamily="50" charset="-128"/>
            <a:ea typeface="ＭＳ Ｐゴシック" panose="020B0600070205080204" pitchFamily="50" charset="-128"/>
          </a:endParaRPr>
        </a:p>
      </dgm:t>
    </dgm:pt>
    <dgm:pt modelId="{416FA601-AB03-4AA8-8B59-6B816FBD7A74}" type="pres">
      <dgm:prSet presAssocID="{BDE90C95-726C-4643-9A6F-D1029CEE4C54}" presName="linearFlow" presStyleCnt="0">
        <dgm:presLayoutVars>
          <dgm:resizeHandles val="exact"/>
        </dgm:presLayoutVars>
      </dgm:prSet>
      <dgm:spPr/>
      <dgm:t>
        <a:bodyPr/>
        <a:lstStyle/>
        <a:p>
          <a:endParaRPr kumimoji="1" lang="ja-JP" altLang="en-US"/>
        </a:p>
      </dgm:t>
    </dgm:pt>
    <dgm:pt modelId="{BF50B2DC-8FA8-4A50-A186-91CD6B9E55B3}" type="pres">
      <dgm:prSet presAssocID="{C2EF641F-8415-45F1-A651-4AB265A67A51}" presName="node" presStyleLbl="node1" presStyleIdx="0" presStyleCnt="1" custScaleX="266212" custLinFactX="-74348" custLinFactNeighborX="-100000" custLinFactNeighborY="3202">
        <dgm:presLayoutVars>
          <dgm:bulletEnabled val="1"/>
        </dgm:presLayoutVars>
      </dgm:prSet>
      <dgm:spPr/>
      <dgm:t>
        <a:bodyPr/>
        <a:lstStyle/>
        <a:p>
          <a:endParaRPr kumimoji="1" lang="ja-JP" altLang="en-US"/>
        </a:p>
      </dgm:t>
    </dgm:pt>
  </dgm:ptLst>
  <dgm:cxnLst>
    <dgm:cxn modelId="{8EA2D076-3F8C-4B82-9215-6F804A5F7D8E}" srcId="{BDE90C95-726C-4643-9A6F-D1029CEE4C54}" destId="{C2EF641F-8415-45F1-A651-4AB265A67A51}" srcOrd="0" destOrd="0" parTransId="{7C84E3BC-B2DE-4124-8F05-046C5A46481F}" sibTransId="{7D1332C3-D779-4B0A-9F6D-194E895B6080}"/>
    <dgm:cxn modelId="{BF7366F5-D36D-49B2-A6DF-A36D64354DC3}" type="presOf" srcId="{BDE90C95-726C-4643-9A6F-D1029CEE4C54}" destId="{416FA601-AB03-4AA8-8B59-6B816FBD7A74}" srcOrd="0" destOrd="0" presId="urn:microsoft.com/office/officeart/2005/8/layout/process2"/>
    <dgm:cxn modelId="{A9A63451-25D7-42CB-90BE-1AE43E4F8843}" type="presOf" srcId="{C2EF641F-8415-45F1-A651-4AB265A67A51}" destId="{BF50B2DC-8FA8-4A50-A186-91CD6B9E55B3}" srcOrd="0" destOrd="0" presId="urn:microsoft.com/office/officeart/2005/8/layout/process2"/>
    <dgm:cxn modelId="{CD25851B-0DB9-4560-8CA1-C5C03BEAA290}" type="presParOf" srcId="{416FA601-AB03-4AA8-8B59-6B816FBD7A74}" destId="{BF50B2DC-8FA8-4A50-A186-91CD6B9E55B3}"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5F3334-E681-4B5C-B111-71FE85F40793}" type="doc">
      <dgm:prSet loTypeId="urn:microsoft.com/office/officeart/2005/8/layout/process2" loCatId="process" qsTypeId="urn:microsoft.com/office/officeart/2005/8/quickstyle/3d1" qsCatId="3D" csTypeId="urn:microsoft.com/office/officeart/2005/8/colors/accent1_2" csCatId="accent1" phldr="1"/>
      <dgm:spPr/>
    </dgm:pt>
    <dgm:pt modelId="{EBAC9D6F-C2B4-4A11-9073-CB92B384423E}">
      <dgm:prSet phldrT="[テキスト]" custT="1"/>
      <dgm:spPr/>
      <dgm:t>
        <a:bodyPr/>
        <a:lstStyle/>
        <a:p>
          <a:r>
            <a:rPr kumimoji="1" lang="ja-JP" altLang="en-US" sz="3000" dirty="0">
              <a:latin typeface="ＭＳ Ｐゴシック" panose="020B0600070205080204" pitchFamily="50" charset="-128"/>
              <a:ea typeface="ＭＳ Ｐゴシック" panose="020B0600070205080204" pitchFamily="50" charset="-128"/>
            </a:rPr>
            <a:t>外部への配当</a:t>
          </a:r>
        </a:p>
      </dgm:t>
    </dgm:pt>
    <dgm:pt modelId="{240B6444-1074-4BED-B0A5-5173BF2D2E81}" type="parTrans" cxnId="{E74C5470-19B0-4FD7-A2EC-79B256737AA3}">
      <dgm:prSet/>
      <dgm:spPr/>
      <dgm:t>
        <a:bodyPr/>
        <a:lstStyle/>
        <a:p>
          <a:endParaRPr kumimoji="1" lang="ja-JP" altLang="en-US"/>
        </a:p>
      </dgm:t>
    </dgm:pt>
    <dgm:pt modelId="{ACC18C90-19CA-4984-BE3A-8609A812A630}" type="sibTrans" cxnId="{E74C5470-19B0-4FD7-A2EC-79B256737AA3}">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dgm:spPr>
      <dgm:t>
        <a:bodyPr/>
        <a:lstStyle/>
        <a:p>
          <a:endParaRPr kumimoji="1" lang="ja-JP" altLang="en-US"/>
        </a:p>
      </dgm:t>
    </dgm:pt>
    <dgm:pt modelId="{FDB035ED-AFA3-435C-81C3-1F73104DBEED}">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内部留保額の減少</a:t>
          </a:r>
        </a:p>
      </dgm:t>
    </dgm:pt>
    <dgm:pt modelId="{D8871AEB-B942-4A52-951E-963281BB392C}" type="parTrans" cxnId="{8810D48C-AFA1-4145-8208-6AEA631C24D1}">
      <dgm:prSet/>
      <dgm:spPr/>
      <dgm:t>
        <a:bodyPr/>
        <a:lstStyle/>
        <a:p>
          <a:endParaRPr kumimoji="1" lang="ja-JP" altLang="en-US"/>
        </a:p>
      </dgm:t>
    </dgm:pt>
    <dgm:pt modelId="{6E4D5B34-27B8-482C-81F2-0E0A1AC5C58E}" type="sibTrans" cxnId="{8810D48C-AFA1-4145-8208-6AEA631C24D1}">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dgm:spPr>
      <dgm:t>
        <a:bodyPr/>
        <a:lstStyle/>
        <a:p>
          <a:endParaRPr kumimoji="1" lang="ja-JP" altLang="en-US"/>
        </a:p>
      </dgm:t>
    </dgm:pt>
    <dgm:pt modelId="{65FEB4E9-52F8-48A5-9EE7-DFF8B2B70D2B}">
      <dgm:prSet phldrT="[テキスト]"/>
      <dgm:spPr/>
      <dgm:t>
        <a:bodyPr/>
        <a:lstStyle/>
        <a:p>
          <a:r>
            <a:rPr kumimoji="1" lang="ja-JP" altLang="en-US" dirty="0">
              <a:latin typeface="ＭＳ Ｐゴシック" panose="020B0600070205080204" pitchFamily="50" charset="-128"/>
              <a:ea typeface="ＭＳ Ｐゴシック" panose="020B0600070205080204" pitchFamily="50" charset="-128"/>
            </a:rPr>
            <a:t>問題なし</a:t>
          </a:r>
        </a:p>
      </dgm:t>
    </dgm:pt>
    <dgm:pt modelId="{F9C0F931-D40F-403A-946C-83804671738D}" type="parTrans" cxnId="{BA20B676-07F3-42C0-AA27-E94CDF472BB4}">
      <dgm:prSet/>
      <dgm:spPr/>
      <dgm:t>
        <a:bodyPr/>
        <a:lstStyle/>
        <a:p>
          <a:endParaRPr kumimoji="1" lang="ja-JP" altLang="en-US"/>
        </a:p>
      </dgm:t>
    </dgm:pt>
    <dgm:pt modelId="{3BA6F3D8-2ACD-4C8A-ABAF-C326A118BF9E}" type="sibTrans" cxnId="{BA20B676-07F3-42C0-AA27-E94CDF472BB4}">
      <dgm:prSet/>
      <dgm:spPr/>
      <dgm:t>
        <a:bodyPr/>
        <a:lstStyle/>
        <a:p>
          <a:endParaRPr kumimoji="1" lang="ja-JP" altLang="en-US"/>
        </a:p>
      </dgm:t>
    </dgm:pt>
    <dgm:pt modelId="{70FAEB8D-17FB-4150-88C4-F6C243657E6D}" type="pres">
      <dgm:prSet presAssocID="{CA5F3334-E681-4B5C-B111-71FE85F40793}" presName="linearFlow" presStyleCnt="0">
        <dgm:presLayoutVars>
          <dgm:resizeHandles val="exact"/>
        </dgm:presLayoutVars>
      </dgm:prSet>
      <dgm:spPr/>
    </dgm:pt>
    <dgm:pt modelId="{DC5E8F95-334B-45EC-8C85-905B3AA3B3CF}" type="pres">
      <dgm:prSet presAssocID="{EBAC9D6F-C2B4-4A11-9073-CB92B384423E}" presName="node" presStyleLbl="node1" presStyleIdx="0" presStyleCnt="3" custScaleX="200485">
        <dgm:presLayoutVars>
          <dgm:bulletEnabled val="1"/>
        </dgm:presLayoutVars>
      </dgm:prSet>
      <dgm:spPr/>
      <dgm:t>
        <a:bodyPr/>
        <a:lstStyle/>
        <a:p>
          <a:endParaRPr kumimoji="1" lang="ja-JP" altLang="en-US"/>
        </a:p>
      </dgm:t>
    </dgm:pt>
    <dgm:pt modelId="{8BDFFA55-27AF-4CC3-993C-58E6C42BA084}" type="pres">
      <dgm:prSet presAssocID="{ACC18C90-19CA-4984-BE3A-8609A812A630}" presName="sibTrans" presStyleLbl="sibTrans2D1" presStyleIdx="0" presStyleCnt="2" custLinFactNeighborY="0"/>
      <dgm:spPr/>
      <dgm:t>
        <a:bodyPr/>
        <a:lstStyle/>
        <a:p>
          <a:endParaRPr kumimoji="1" lang="ja-JP" altLang="en-US"/>
        </a:p>
      </dgm:t>
    </dgm:pt>
    <dgm:pt modelId="{32EF2E12-DADF-4C27-9957-4FA9473FAB41}" type="pres">
      <dgm:prSet presAssocID="{ACC18C90-19CA-4984-BE3A-8609A812A630}" presName="connectorText" presStyleLbl="sibTrans2D1" presStyleIdx="0" presStyleCnt="2"/>
      <dgm:spPr/>
      <dgm:t>
        <a:bodyPr/>
        <a:lstStyle/>
        <a:p>
          <a:endParaRPr kumimoji="1" lang="ja-JP" altLang="en-US"/>
        </a:p>
      </dgm:t>
    </dgm:pt>
    <dgm:pt modelId="{127D8284-9305-4508-B188-09CFE04BD87F}" type="pres">
      <dgm:prSet presAssocID="{FDB035ED-AFA3-435C-81C3-1F73104DBEED}" presName="node" presStyleLbl="node1" presStyleIdx="1" presStyleCnt="3" custScaleX="198846">
        <dgm:presLayoutVars>
          <dgm:bulletEnabled val="1"/>
        </dgm:presLayoutVars>
      </dgm:prSet>
      <dgm:spPr/>
      <dgm:t>
        <a:bodyPr/>
        <a:lstStyle/>
        <a:p>
          <a:endParaRPr kumimoji="1" lang="ja-JP" altLang="en-US"/>
        </a:p>
      </dgm:t>
    </dgm:pt>
    <dgm:pt modelId="{8CEA445B-3EB8-438B-9132-0C6C918A048C}" type="pres">
      <dgm:prSet presAssocID="{6E4D5B34-27B8-482C-81F2-0E0A1AC5C58E}" presName="sibTrans" presStyleLbl="sibTrans2D1" presStyleIdx="1" presStyleCnt="2" custLinFactNeighborY="0"/>
      <dgm:spPr/>
      <dgm:t>
        <a:bodyPr/>
        <a:lstStyle/>
        <a:p>
          <a:endParaRPr kumimoji="1" lang="ja-JP" altLang="en-US"/>
        </a:p>
      </dgm:t>
    </dgm:pt>
    <dgm:pt modelId="{1FE02CE1-5957-4B03-804F-276DB6A9DC7B}" type="pres">
      <dgm:prSet presAssocID="{6E4D5B34-27B8-482C-81F2-0E0A1AC5C58E}" presName="connectorText" presStyleLbl="sibTrans2D1" presStyleIdx="1" presStyleCnt="2"/>
      <dgm:spPr/>
      <dgm:t>
        <a:bodyPr/>
        <a:lstStyle/>
        <a:p>
          <a:endParaRPr kumimoji="1" lang="ja-JP" altLang="en-US"/>
        </a:p>
      </dgm:t>
    </dgm:pt>
    <dgm:pt modelId="{DD2A741C-3FD6-4BDF-A9A3-38B65012FDE4}" type="pres">
      <dgm:prSet presAssocID="{65FEB4E9-52F8-48A5-9EE7-DFF8B2B70D2B}" presName="node" presStyleLbl="node1" presStyleIdx="2" presStyleCnt="3" custScaleX="203763">
        <dgm:presLayoutVars>
          <dgm:bulletEnabled val="1"/>
        </dgm:presLayoutVars>
      </dgm:prSet>
      <dgm:spPr/>
      <dgm:t>
        <a:bodyPr/>
        <a:lstStyle/>
        <a:p>
          <a:endParaRPr kumimoji="1" lang="ja-JP" altLang="en-US"/>
        </a:p>
      </dgm:t>
    </dgm:pt>
  </dgm:ptLst>
  <dgm:cxnLst>
    <dgm:cxn modelId="{046CEA1E-D734-4B93-95B4-ED58DB8F90DB}" type="presOf" srcId="{6E4D5B34-27B8-482C-81F2-0E0A1AC5C58E}" destId="{1FE02CE1-5957-4B03-804F-276DB6A9DC7B}" srcOrd="1" destOrd="0" presId="urn:microsoft.com/office/officeart/2005/8/layout/process2"/>
    <dgm:cxn modelId="{F7F71708-8C69-4B8D-A20E-845C6496DCB4}" type="presOf" srcId="{6E4D5B34-27B8-482C-81F2-0E0A1AC5C58E}" destId="{8CEA445B-3EB8-438B-9132-0C6C918A048C}" srcOrd="0" destOrd="0" presId="urn:microsoft.com/office/officeart/2005/8/layout/process2"/>
    <dgm:cxn modelId="{1513E0F8-ED85-44F5-AAB2-204CE1490611}" type="presOf" srcId="{ACC18C90-19CA-4984-BE3A-8609A812A630}" destId="{8BDFFA55-27AF-4CC3-993C-58E6C42BA084}" srcOrd="0" destOrd="0" presId="urn:microsoft.com/office/officeart/2005/8/layout/process2"/>
    <dgm:cxn modelId="{D97F3032-453D-41A2-81E1-1C3903B15107}" type="presOf" srcId="{EBAC9D6F-C2B4-4A11-9073-CB92B384423E}" destId="{DC5E8F95-334B-45EC-8C85-905B3AA3B3CF}" srcOrd="0" destOrd="0" presId="urn:microsoft.com/office/officeart/2005/8/layout/process2"/>
    <dgm:cxn modelId="{846A8AEE-A832-4FCE-BB6B-A2ED3049ADEE}" type="presOf" srcId="{CA5F3334-E681-4B5C-B111-71FE85F40793}" destId="{70FAEB8D-17FB-4150-88C4-F6C243657E6D}" srcOrd="0" destOrd="0" presId="urn:microsoft.com/office/officeart/2005/8/layout/process2"/>
    <dgm:cxn modelId="{8810D48C-AFA1-4145-8208-6AEA631C24D1}" srcId="{CA5F3334-E681-4B5C-B111-71FE85F40793}" destId="{FDB035ED-AFA3-435C-81C3-1F73104DBEED}" srcOrd="1" destOrd="0" parTransId="{D8871AEB-B942-4A52-951E-963281BB392C}" sibTransId="{6E4D5B34-27B8-482C-81F2-0E0A1AC5C58E}"/>
    <dgm:cxn modelId="{BA20B676-07F3-42C0-AA27-E94CDF472BB4}" srcId="{CA5F3334-E681-4B5C-B111-71FE85F40793}" destId="{65FEB4E9-52F8-48A5-9EE7-DFF8B2B70D2B}" srcOrd="2" destOrd="0" parTransId="{F9C0F931-D40F-403A-946C-83804671738D}" sibTransId="{3BA6F3D8-2ACD-4C8A-ABAF-C326A118BF9E}"/>
    <dgm:cxn modelId="{7277941E-111D-47DA-A17D-09D7DAF18F22}" type="presOf" srcId="{FDB035ED-AFA3-435C-81C3-1F73104DBEED}" destId="{127D8284-9305-4508-B188-09CFE04BD87F}" srcOrd="0" destOrd="0" presId="urn:microsoft.com/office/officeart/2005/8/layout/process2"/>
    <dgm:cxn modelId="{62FCC7F8-A45E-4280-AA11-79B859C57DCD}" type="presOf" srcId="{65FEB4E9-52F8-48A5-9EE7-DFF8B2B70D2B}" destId="{DD2A741C-3FD6-4BDF-A9A3-38B65012FDE4}" srcOrd="0" destOrd="0" presId="urn:microsoft.com/office/officeart/2005/8/layout/process2"/>
    <dgm:cxn modelId="{E74C5470-19B0-4FD7-A2EC-79B256737AA3}" srcId="{CA5F3334-E681-4B5C-B111-71FE85F40793}" destId="{EBAC9D6F-C2B4-4A11-9073-CB92B384423E}" srcOrd="0" destOrd="0" parTransId="{240B6444-1074-4BED-B0A5-5173BF2D2E81}" sibTransId="{ACC18C90-19CA-4984-BE3A-8609A812A630}"/>
    <dgm:cxn modelId="{7042BB61-9CDB-4F35-9E33-005C31E338C7}" type="presOf" srcId="{ACC18C90-19CA-4984-BE3A-8609A812A630}" destId="{32EF2E12-DADF-4C27-9957-4FA9473FAB41}" srcOrd="1" destOrd="0" presId="urn:microsoft.com/office/officeart/2005/8/layout/process2"/>
    <dgm:cxn modelId="{050AC60F-A8F0-4649-A1B6-9A0EAFE0F432}" type="presParOf" srcId="{70FAEB8D-17FB-4150-88C4-F6C243657E6D}" destId="{DC5E8F95-334B-45EC-8C85-905B3AA3B3CF}" srcOrd="0" destOrd="0" presId="urn:microsoft.com/office/officeart/2005/8/layout/process2"/>
    <dgm:cxn modelId="{6E9E0DE7-E5FA-4ADE-A56B-FA5668020929}" type="presParOf" srcId="{70FAEB8D-17FB-4150-88C4-F6C243657E6D}" destId="{8BDFFA55-27AF-4CC3-993C-58E6C42BA084}" srcOrd="1" destOrd="0" presId="urn:microsoft.com/office/officeart/2005/8/layout/process2"/>
    <dgm:cxn modelId="{47672529-E266-4564-9A38-525AFFAA9988}" type="presParOf" srcId="{8BDFFA55-27AF-4CC3-993C-58E6C42BA084}" destId="{32EF2E12-DADF-4C27-9957-4FA9473FAB41}" srcOrd="0" destOrd="0" presId="urn:microsoft.com/office/officeart/2005/8/layout/process2"/>
    <dgm:cxn modelId="{96C0072F-F46B-4612-9A75-EA5FF1F7AFE2}" type="presParOf" srcId="{70FAEB8D-17FB-4150-88C4-F6C243657E6D}" destId="{127D8284-9305-4508-B188-09CFE04BD87F}" srcOrd="2" destOrd="0" presId="urn:microsoft.com/office/officeart/2005/8/layout/process2"/>
    <dgm:cxn modelId="{3A86EE10-A21B-4D3A-A957-1FA38A6A79FD}" type="presParOf" srcId="{70FAEB8D-17FB-4150-88C4-F6C243657E6D}" destId="{8CEA445B-3EB8-438B-9132-0C6C918A048C}" srcOrd="3" destOrd="0" presId="urn:microsoft.com/office/officeart/2005/8/layout/process2"/>
    <dgm:cxn modelId="{EF36D390-E398-48B2-A1C9-93C0EFC56C03}" type="presParOf" srcId="{8CEA445B-3EB8-438B-9132-0C6C918A048C}" destId="{1FE02CE1-5957-4B03-804F-276DB6A9DC7B}" srcOrd="0" destOrd="0" presId="urn:microsoft.com/office/officeart/2005/8/layout/process2"/>
    <dgm:cxn modelId="{A5203FBB-0CE5-4830-95BF-883C96BB55E0}" type="presParOf" srcId="{70FAEB8D-17FB-4150-88C4-F6C243657E6D}" destId="{DD2A741C-3FD6-4BDF-A9A3-38B65012FDE4}" srcOrd="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98606B-D572-496E-A96A-F1B181ABEF80}" type="doc">
      <dgm:prSet loTypeId="urn:microsoft.com/office/officeart/2005/8/layout/process2" loCatId="process" qsTypeId="urn:microsoft.com/office/officeart/2005/8/quickstyle/3d2" qsCatId="3D" csTypeId="urn:microsoft.com/office/officeart/2005/8/colors/accent3_1" csCatId="accent3" phldr="1"/>
      <dgm:spPr/>
    </dgm:pt>
    <dgm:pt modelId="{17A47974-D8D4-4AED-8883-3AFC6850FDE0}">
      <dgm:prSet phldrT="[テキスト]" custT="1"/>
      <dgm:spPr/>
      <dgm:t>
        <a:bodyPr/>
        <a:lstStyle/>
        <a:p>
          <a:r>
            <a:rPr kumimoji="1" lang="ja-JP" altLang="en-US" sz="3000" baseline="0" dirty="0">
              <a:latin typeface="ＭＳ Ｐゴシック" panose="020B0600070205080204" pitchFamily="50" charset="-128"/>
              <a:ea typeface="ＭＳ Ｐゴシック" panose="020B0600070205080204" pitchFamily="50" charset="-128"/>
            </a:rPr>
            <a:t>グループ法人内での配当</a:t>
          </a:r>
        </a:p>
      </dgm:t>
    </dgm:pt>
    <dgm:pt modelId="{B37D0075-8A11-464D-A032-A78459D5079B}" type="parTrans" cxnId="{7F3C4CFF-6A1B-4C92-9A25-1C9DE499DEE7}">
      <dgm:prSet/>
      <dgm:spPr/>
      <dgm:t>
        <a:bodyPr/>
        <a:lstStyle/>
        <a:p>
          <a:endParaRPr kumimoji="1" lang="ja-JP" altLang="en-US"/>
        </a:p>
      </dgm:t>
    </dgm:pt>
    <dgm:pt modelId="{9E44AB0F-C12F-406F-8AD3-9CC7F8881F68}" type="sibTrans" cxnId="{7F3C4CFF-6A1B-4C92-9A25-1C9DE499DEE7}">
      <dgm:prSet/>
      <dgm:spPr/>
      <dgm:t>
        <a:bodyPr/>
        <a:lstStyle/>
        <a:p>
          <a:endParaRPr kumimoji="1" lang="ja-JP" altLang="en-US"/>
        </a:p>
      </dgm:t>
    </dgm:pt>
    <dgm:pt modelId="{BAE4ADCD-70E6-47A6-96A6-FAC7B8D01CEF}">
      <dgm:prSet phldrT="[テキスト]" custT="1"/>
      <dgm:spPr/>
      <dgm:t>
        <a:bodyPr/>
        <a:lstStyle/>
        <a:p>
          <a:r>
            <a:rPr kumimoji="1" lang="ja-JP" altLang="en-US" sz="2400" dirty="0">
              <a:latin typeface="ＭＳ Ｐゴシック" panose="020B0600070205080204" pitchFamily="50" charset="-128"/>
              <a:ea typeface="ＭＳ Ｐゴシック" panose="020B0600070205080204" pitchFamily="50" charset="-128"/>
            </a:rPr>
            <a:t>無税でグループ法人内での純資産額の移転が可能</a:t>
          </a:r>
        </a:p>
      </dgm:t>
    </dgm:pt>
    <dgm:pt modelId="{2853752C-C9D0-4C58-8A6A-9DE02E9A9CB8}" type="parTrans" cxnId="{BBA70E5E-4C57-45F7-A1B9-81643DFB84DA}">
      <dgm:prSet/>
      <dgm:spPr/>
      <dgm:t>
        <a:bodyPr/>
        <a:lstStyle/>
        <a:p>
          <a:endParaRPr kumimoji="1" lang="ja-JP" altLang="en-US"/>
        </a:p>
      </dgm:t>
    </dgm:pt>
    <dgm:pt modelId="{2D7E503F-3476-4EE3-B392-E7AFE2BADDC2}" type="sibTrans" cxnId="{BBA70E5E-4C57-45F7-A1B9-81643DFB84DA}">
      <dgm:prSet/>
      <dgm:spPr/>
      <dgm:t>
        <a:bodyPr/>
        <a:lstStyle/>
        <a:p>
          <a:endParaRPr kumimoji="1" lang="ja-JP" altLang="en-US"/>
        </a:p>
      </dgm:t>
    </dgm:pt>
    <dgm:pt modelId="{0AB15120-8B89-47E6-A6AD-4D3B52F52F84}">
      <dgm:prSet phldrT="[テキスト]" custT="1"/>
      <dgm:spPr/>
      <dgm:t>
        <a:bodyPr/>
        <a:lstStyle/>
        <a:p>
          <a:r>
            <a:rPr kumimoji="1" lang="ja-JP" altLang="en-US" sz="4000" dirty="0">
              <a:latin typeface="ＭＳ Ｐゴシック" panose="020B0600070205080204" pitchFamily="50" charset="-128"/>
              <a:ea typeface="ＭＳ Ｐゴシック" panose="020B0600070205080204" pitchFamily="50" charset="-128"/>
            </a:rPr>
            <a:t>問題あり</a:t>
          </a:r>
        </a:p>
      </dgm:t>
    </dgm:pt>
    <dgm:pt modelId="{295A04F8-40F9-4478-B3E8-4EA4248A7F13}" type="parTrans" cxnId="{9C4E67BA-CC5C-4DF7-8CDC-817CD39E4B72}">
      <dgm:prSet/>
      <dgm:spPr/>
      <dgm:t>
        <a:bodyPr/>
        <a:lstStyle/>
        <a:p>
          <a:endParaRPr kumimoji="1" lang="ja-JP" altLang="en-US"/>
        </a:p>
      </dgm:t>
    </dgm:pt>
    <dgm:pt modelId="{5CFCA45E-BCF7-49CD-8E9B-7F243EF0CA7E}" type="sibTrans" cxnId="{9C4E67BA-CC5C-4DF7-8CDC-817CD39E4B72}">
      <dgm:prSet/>
      <dgm:spPr/>
      <dgm:t>
        <a:bodyPr/>
        <a:lstStyle/>
        <a:p>
          <a:endParaRPr kumimoji="1" lang="ja-JP" altLang="en-US"/>
        </a:p>
      </dgm:t>
    </dgm:pt>
    <dgm:pt modelId="{BE17E5B5-239B-4C51-A02D-EB9A4E719512}" type="pres">
      <dgm:prSet presAssocID="{4B98606B-D572-496E-A96A-F1B181ABEF80}" presName="linearFlow" presStyleCnt="0">
        <dgm:presLayoutVars>
          <dgm:resizeHandles val="exact"/>
        </dgm:presLayoutVars>
      </dgm:prSet>
      <dgm:spPr/>
    </dgm:pt>
    <dgm:pt modelId="{8F1A3F65-562C-4D28-A012-90A0A15CCD97}" type="pres">
      <dgm:prSet presAssocID="{17A47974-D8D4-4AED-8883-3AFC6850FDE0}" presName="node" presStyleLbl="node1" presStyleIdx="0" presStyleCnt="3" custScaleX="226954" custLinFactNeighborY="8526">
        <dgm:presLayoutVars>
          <dgm:bulletEnabled val="1"/>
        </dgm:presLayoutVars>
      </dgm:prSet>
      <dgm:spPr/>
      <dgm:t>
        <a:bodyPr/>
        <a:lstStyle/>
        <a:p>
          <a:endParaRPr kumimoji="1" lang="ja-JP" altLang="en-US"/>
        </a:p>
      </dgm:t>
    </dgm:pt>
    <dgm:pt modelId="{38912279-D9F9-425B-9B87-B34CFDADAAE9}" type="pres">
      <dgm:prSet presAssocID="{9E44AB0F-C12F-406F-8AD3-9CC7F8881F68}" presName="sibTrans" presStyleLbl="sibTrans2D1" presStyleIdx="0" presStyleCnt="2"/>
      <dgm:spPr/>
      <dgm:t>
        <a:bodyPr/>
        <a:lstStyle/>
        <a:p>
          <a:endParaRPr kumimoji="1" lang="ja-JP" altLang="en-US"/>
        </a:p>
      </dgm:t>
    </dgm:pt>
    <dgm:pt modelId="{2AB52279-0B7A-41B4-B117-4FCC3525EA2E}" type="pres">
      <dgm:prSet presAssocID="{9E44AB0F-C12F-406F-8AD3-9CC7F8881F68}" presName="connectorText" presStyleLbl="sibTrans2D1" presStyleIdx="0" presStyleCnt="2"/>
      <dgm:spPr/>
      <dgm:t>
        <a:bodyPr/>
        <a:lstStyle/>
        <a:p>
          <a:endParaRPr kumimoji="1" lang="ja-JP" altLang="en-US"/>
        </a:p>
      </dgm:t>
    </dgm:pt>
    <dgm:pt modelId="{EBD5F160-4FCF-4474-B8BD-2AF829274DC5}" type="pres">
      <dgm:prSet presAssocID="{BAE4ADCD-70E6-47A6-96A6-FAC7B8D01CEF}" presName="node" presStyleLbl="node1" presStyleIdx="1" presStyleCnt="3" custScaleX="223657" custLinFactNeighborY="8526">
        <dgm:presLayoutVars>
          <dgm:bulletEnabled val="1"/>
        </dgm:presLayoutVars>
      </dgm:prSet>
      <dgm:spPr/>
      <dgm:t>
        <a:bodyPr/>
        <a:lstStyle/>
        <a:p>
          <a:endParaRPr kumimoji="1" lang="ja-JP" altLang="en-US"/>
        </a:p>
      </dgm:t>
    </dgm:pt>
    <dgm:pt modelId="{7774486B-FCB4-40B3-8355-7A870ADA5EC9}" type="pres">
      <dgm:prSet presAssocID="{2D7E503F-3476-4EE3-B392-E7AFE2BADDC2}" presName="sibTrans" presStyleLbl="sibTrans2D1" presStyleIdx="1" presStyleCnt="2"/>
      <dgm:spPr/>
      <dgm:t>
        <a:bodyPr/>
        <a:lstStyle/>
        <a:p>
          <a:endParaRPr kumimoji="1" lang="ja-JP" altLang="en-US"/>
        </a:p>
      </dgm:t>
    </dgm:pt>
    <dgm:pt modelId="{5D80FF7E-AADA-4430-ACC6-77C55F02FA44}" type="pres">
      <dgm:prSet presAssocID="{2D7E503F-3476-4EE3-B392-E7AFE2BADDC2}" presName="connectorText" presStyleLbl="sibTrans2D1" presStyleIdx="1" presStyleCnt="2"/>
      <dgm:spPr/>
      <dgm:t>
        <a:bodyPr/>
        <a:lstStyle/>
        <a:p>
          <a:endParaRPr kumimoji="1" lang="ja-JP" altLang="en-US"/>
        </a:p>
      </dgm:t>
    </dgm:pt>
    <dgm:pt modelId="{AA53C135-5D8F-4E3D-9CE3-28FD063B8246}" type="pres">
      <dgm:prSet presAssocID="{0AB15120-8B89-47E6-A6AD-4D3B52F52F84}" presName="node" presStyleLbl="node1" presStyleIdx="2" presStyleCnt="3" custScaleX="222709" custLinFactNeighborY="-3872">
        <dgm:presLayoutVars>
          <dgm:bulletEnabled val="1"/>
        </dgm:presLayoutVars>
      </dgm:prSet>
      <dgm:spPr/>
      <dgm:t>
        <a:bodyPr/>
        <a:lstStyle/>
        <a:p>
          <a:endParaRPr kumimoji="1" lang="ja-JP" altLang="en-US"/>
        </a:p>
      </dgm:t>
    </dgm:pt>
  </dgm:ptLst>
  <dgm:cxnLst>
    <dgm:cxn modelId="{4BA21EE4-2CB3-4627-9EC1-D998D8F95801}" type="presOf" srcId="{9E44AB0F-C12F-406F-8AD3-9CC7F8881F68}" destId="{38912279-D9F9-425B-9B87-B34CFDADAAE9}" srcOrd="0" destOrd="0" presId="urn:microsoft.com/office/officeart/2005/8/layout/process2"/>
    <dgm:cxn modelId="{52EDB8AC-2E6C-40C6-9DC5-36A10CD7CD35}" type="presOf" srcId="{4B98606B-D572-496E-A96A-F1B181ABEF80}" destId="{BE17E5B5-239B-4C51-A02D-EB9A4E719512}" srcOrd="0" destOrd="0" presId="urn:microsoft.com/office/officeart/2005/8/layout/process2"/>
    <dgm:cxn modelId="{BBA70E5E-4C57-45F7-A1B9-81643DFB84DA}" srcId="{4B98606B-D572-496E-A96A-F1B181ABEF80}" destId="{BAE4ADCD-70E6-47A6-96A6-FAC7B8D01CEF}" srcOrd="1" destOrd="0" parTransId="{2853752C-C9D0-4C58-8A6A-9DE02E9A9CB8}" sibTransId="{2D7E503F-3476-4EE3-B392-E7AFE2BADDC2}"/>
    <dgm:cxn modelId="{F246404E-C828-4B8B-B580-632BCAA2F147}" type="presOf" srcId="{2D7E503F-3476-4EE3-B392-E7AFE2BADDC2}" destId="{5D80FF7E-AADA-4430-ACC6-77C55F02FA44}" srcOrd="1" destOrd="0" presId="urn:microsoft.com/office/officeart/2005/8/layout/process2"/>
    <dgm:cxn modelId="{7F3C4CFF-6A1B-4C92-9A25-1C9DE499DEE7}" srcId="{4B98606B-D572-496E-A96A-F1B181ABEF80}" destId="{17A47974-D8D4-4AED-8883-3AFC6850FDE0}" srcOrd="0" destOrd="0" parTransId="{B37D0075-8A11-464D-A032-A78459D5079B}" sibTransId="{9E44AB0F-C12F-406F-8AD3-9CC7F8881F68}"/>
    <dgm:cxn modelId="{D0412B82-A006-49D0-A1A1-FD4BAAC3B6DA}" type="presOf" srcId="{17A47974-D8D4-4AED-8883-3AFC6850FDE0}" destId="{8F1A3F65-562C-4D28-A012-90A0A15CCD97}" srcOrd="0" destOrd="0" presId="urn:microsoft.com/office/officeart/2005/8/layout/process2"/>
    <dgm:cxn modelId="{5B17B9A4-5678-4871-B8DA-B1797FE577DE}" type="presOf" srcId="{BAE4ADCD-70E6-47A6-96A6-FAC7B8D01CEF}" destId="{EBD5F160-4FCF-4474-B8BD-2AF829274DC5}" srcOrd="0" destOrd="0" presId="urn:microsoft.com/office/officeart/2005/8/layout/process2"/>
    <dgm:cxn modelId="{4CE5C3C4-3A3D-4571-8ABC-62EBC26A0305}" type="presOf" srcId="{0AB15120-8B89-47E6-A6AD-4D3B52F52F84}" destId="{AA53C135-5D8F-4E3D-9CE3-28FD063B8246}" srcOrd="0" destOrd="0" presId="urn:microsoft.com/office/officeart/2005/8/layout/process2"/>
    <dgm:cxn modelId="{9C4E67BA-CC5C-4DF7-8CDC-817CD39E4B72}" srcId="{4B98606B-D572-496E-A96A-F1B181ABEF80}" destId="{0AB15120-8B89-47E6-A6AD-4D3B52F52F84}" srcOrd="2" destOrd="0" parTransId="{295A04F8-40F9-4478-B3E8-4EA4248A7F13}" sibTransId="{5CFCA45E-BCF7-49CD-8E9B-7F243EF0CA7E}"/>
    <dgm:cxn modelId="{89E7E264-9342-4C5A-9703-45DD62ED0AFC}" type="presOf" srcId="{2D7E503F-3476-4EE3-B392-E7AFE2BADDC2}" destId="{7774486B-FCB4-40B3-8355-7A870ADA5EC9}" srcOrd="0" destOrd="0" presId="urn:microsoft.com/office/officeart/2005/8/layout/process2"/>
    <dgm:cxn modelId="{385291C1-B8A5-4BBC-B544-ABDFF606B2F3}" type="presOf" srcId="{9E44AB0F-C12F-406F-8AD3-9CC7F8881F68}" destId="{2AB52279-0B7A-41B4-B117-4FCC3525EA2E}" srcOrd="1" destOrd="0" presId="urn:microsoft.com/office/officeart/2005/8/layout/process2"/>
    <dgm:cxn modelId="{28B7540E-0514-48FE-AF1A-16811F78E2E0}" type="presParOf" srcId="{BE17E5B5-239B-4C51-A02D-EB9A4E719512}" destId="{8F1A3F65-562C-4D28-A012-90A0A15CCD97}" srcOrd="0" destOrd="0" presId="urn:microsoft.com/office/officeart/2005/8/layout/process2"/>
    <dgm:cxn modelId="{A435C64D-3AB0-4816-80DD-BE15A22AEA2B}" type="presParOf" srcId="{BE17E5B5-239B-4C51-A02D-EB9A4E719512}" destId="{38912279-D9F9-425B-9B87-B34CFDADAAE9}" srcOrd="1" destOrd="0" presId="urn:microsoft.com/office/officeart/2005/8/layout/process2"/>
    <dgm:cxn modelId="{CFA0AF2C-6CB8-4FAB-8779-FA2320A5727B}" type="presParOf" srcId="{38912279-D9F9-425B-9B87-B34CFDADAAE9}" destId="{2AB52279-0B7A-41B4-B117-4FCC3525EA2E}" srcOrd="0" destOrd="0" presId="urn:microsoft.com/office/officeart/2005/8/layout/process2"/>
    <dgm:cxn modelId="{8A77821E-5F3C-4C41-A9C4-6D2F47B6609C}" type="presParOf" srcId="{BE17E5B5-239B-4C51-A02D-EB9A4E719512}" destId="{EBD5F160-4FCF-4474-B8BD-2AF829274DC5}" srcOrd="2" destOrd="0" presId="urn:microsoft.com/office/officeart/2005/8/layout/process2"/>
    <dgm:cxn modelId="{8B752B93-E3F1-4A20-B4E9-8147A82DC11F}" type="presParOf" srcId="{BE17E5B5-239B-4C51-A02D-EB9A4E719512}" destId="{7774486B-FCB4-40B3-8355-7A870ADA5EC9}" srcOrd="3" destOrd="0" presId="urn:microsoft.com/office/officeart/2005/8/layout/process2"/>
    <dgm:cxn modelId="{2C71DAC4-BC92-44B3-BCAD-FB721F7E8093}" type="presParOf" srcId="{7774486B-FCB4-40B3-8355-7A870ADA5EC9}" destId="{5D80FF7E-AADA-4430-ACC6-77C55F02FA44}" srcOrd="0" destOrd="0" presId="urn:microsoft.com/office/officeart/2005/8/layout/process2"/>
    <dgm:cxn modelId="{C17C809C-99AA-4FD6-859F-A9EA2BF6AD03}" type="presParOf" srcId="{BE17E5B5-239B-4C51-A02D-EB9A4E719512}" destId="{AA53C135-5D8F-4E3D-9CE3-28FD063B8246}" srcOrd="4" destOrd="0" presId="urn:microsoft.com/office/officeart/2005/8/layout/process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BF680-CF35-4ECB-A0A1-ECCCEBDB1ED2}" type="datetimeFigureOut">
              <a:rPr kumimoji="1" lang="ja-JP" altLang="en-US" smtClean="0"/>
              <a:t>2016/11/16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A88EB-7104-439B-9B15-A7C7FA8A809C}" type="slidenum">
              <a:rPr kumimoji="1" lang="ja-JP" altLang="en-US" smtClean="0"/>
              <a:t>‹#›</a:t>
            </a:fld>
            <a:endParaRPr kumimoji="1" lang="ja-JP" altLang="en-US"/>
          </a:p>
        </p:txBody>
      </p:sp>
    </p:spTree>
    <p:extLst>
      <p:ext uri="{BB962C8B-B14F-4D97-AF65-F5344CB8AC3E}">
        <p14:creationId xmlns:p14="http://schemas.microsoft.com/office/powerpoint/2010/main" val="35710840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a:t>
            </a:fld>
            <a:endParaRPr kumimoji="1" lang="ja-JP" altLang="en-US"/>
          </a:p>
        </p:txBody>
      </p:sp>
    </p:spTree>
    <p:extLst>
      <p:ext uri="{BB962C8B-B14F-4D97-AF65-F5344CB8AC3E}">
        <p14:creationId xmlns:p14="http://schemas.microsoft.com/office/powerpoint/2010/main" val="124502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xfrm>
            <a:off x="422275" y="839788"/>
            <a:ext cx="5961063"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 2"/>
          <p:cNvSpPr>
            <a:spLocks noGrp="1"/>
          </p:cNvSpPr>
          <p:nvPr>
            <p:ph type="body" idx="1"/>
          </p:nvPr>
        </p:nvSpPr>
        <p:spPr bwMode="auto">
          <a:xfrm>
            <a:off x="680562" y="4570321"/>
            <a:ext cx="5702776"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050" dirty="0" smtClean="0"/>
              <a:t>永山；それでは、まず最初に給与所得控除の構成について確認しましょう。</a:t>
            </a:r>
            <a:r>
              <a:rPr lang="ja-JP" altLang="en-US" sz="1050" dirty="0" smtClean="0">
                <a:latin typeface="+mn-ea"/>
              </a:rPr>
              <a:t>＜</a:t>
            </a:r>
            <a:r>
              <a:rPr lang="en-US" altLang="ja-JP" sz="1050" dirty="0" smtClean="0">
                <a:solidFill>
                  <a:srgbClr val="FF0000"/>
                </a:solidFill>
                <a:latin typeface="+mn-ea"/>
              </a:rPr>
              <a:t>Click</a:t>
            </a:r>
            <a:r>
              <a:rPr lang="ja-JP" altLang="en-US" sz="1050" dirty="0" smtClean="0">
                <a:latin typeface="+mn-ea"/>
              </a:rPr>
              <a:t>＞</a:t>
            </a:r>
            <a:endParaRPr lang="en-US" altLang="ja-JP" sz="1050" dirty="0" smtClean="0"/>
          </a:p>
          <a:p>
            <a:pPr eaLnBrk="1" hangingPunct="1">
              <a:spcBef>
                <a:spcPct val="0"/>
              </a:spcBef>
            </a:pPr>
            <a:r>
              <a:rPr lang="ja-JP" altLang="en-US" sz="1050" dirty="0"/>
              <a:t>　</a:t>
            </a:r>
            <a:r>
              <a:rPr lang="ja-JP" altLang="en-US" sz="1050" dirty="0" smtClean="0"/>
              <a:t>　　政府税制調査会などによると、現在の給与所得控除の性格は「勤務費用の概算控</a:t>
            </a:r>
            <a:endParaRPr lang="en-US" altLang="ja-JP" sz="1050" dirty="0" smtClean="0"/>
          </a:p>
          <a:p>
            <a:pPr eaLnBrk="1" hangingPunct="1">
              <a:spcBef>
                <a:spcPct val="0"/>
              </a:spcBef>
            </a:pPr>
            <a:r>
              <a:rPr lang="ja-JP" altLang="en-US" sz="1050" dirty="0"/>
              <a:t>　</a:t>
            </a:r>
            <a:r>
              <a:rPr lang="ja-JP" altLang="en-US" sz="1050" dirty="0" smtClean="0"/>
              <a:t>　　除」と「他の所得との負担調整」の２つで構成されています。</a:t>
            </a:r>
            <a:endParaRPr lang="en-US" altLang="ja-JP" sz="1050" dirty="0" smtClean="0"/>
          </a:p>
          <a:p>
            <a:pPr eaLnBrk="1" hangingPunct="1">
              <a:spcBef>
                <a:spcPct val="0"/>
              </a:spcBef>
            </a:pPr>
            <a:r>
              <a:rPr lang="ja-JP" altLang="en-US" sz="1050" dirty="0" smtClean="0"/>
              <a:t>　　　「勤務費用の概算控除」というのは、サラリーマンの必要経費のようなもの</a:t>
            </a:r>
            <a:endParaRPr lang="en-US" altLang="ja-JP" sz="1050" dirty="0" smtClean="0"/>
          </a:p>
          <a:p>
            <a:pPr eaLnBrk="1" hangingPunct="1">
              <a:spcBef>
                <a:spcPct val="0"/>
              </a:spcBef>
            </a:pPr>
            <a:r>
              <a:rPr lang="ja-JP" altLang="en-US" sz="1050" dirty="0"/>
              <a:t>　</a:t>
            </a:r>
            <a:r>
              <a:rPr lang="ja-JP" altLang="en-US" sz="1050" dirty="0" smtClean="0"/>
              <a:t>　　ですね。</a:t>
            </a:r>
            <a:r>
              <a:rPr lang="ja-JP" altLang="en-US" sz="1050" dirty="0" smtClean="0">
                <a:latin typeface="+mn-ea"/>
              </a:rPr>
              <a:t>＜</a:t>
            </a:r>
            <a:r>
              <a:rPr lang="en-US" altLang="ja-JP" sz="1050" dirty="0" smtClean="0">
                <a:solidFill>
                  <a:srgbClr val="FF0000"/>
                </a:solidFill>
                <a:latin typeface="+mn-ea"/>
              </a:rPr>
              <a:t>Click</a:t>
            </a:r>
            <a:r>
              <a:rPr lang="ja-JP" altLang="en-US" sz="1050" dirty="0" smtClean="0">
                <a:latin typeface="+mn-ea"/>
              </a:rPr>
              <a:t>＞</a:t>
            </a:r>
            <a:endParaRPr lang="en-US" altLang="ja-JP" sz="1050" dirty="0" smtClean="0"/>
          </a:p>
          <a:p>
            <a:pPr eaLnBrk="1" hangingPunct="1">
              <a:spcBef>
                <a:spcPct val="0"/>
              </a:spcBef>
            </a:pPr>
            <a:r>
              <a:rPr lang="ja-JP" altLang="en-US" sz="1050" dirty="0"/>
              <a:t>　</a:t>
            </a:r>
            <a:r>
              <a:rPr lang="ja-JP" altLang="en-US" sz="1050" dirty="0" smtClean="0"/>
              <a:t>　　一方、「他の所得との負担調整」というのは、それぞれの所得の担税力を比較</a:t>
            </a:r>
            <a:endParaRPr lang="en-US" altLang="ja-JP" sz="1050" dirty="0" smtClean="0"/>
          </a:p>
          <a:p>
            <a:pPr eaLnBrk="1" hangingPunct="1">
              <a:spcBef>
                <a:spcPct val="0"/>
              </a:spcBef>
            </a:pPr>
            <a:r>
              <a:rPr lang="ja-JP" altLang="en-US" sz="1050" dirty="0"/>
              <a:t>　</a:t>
            </a:r>
            <a:r>
              <a:rPr lang="ja-JP" altLang="en-US" sz="1050" dirty="0" smtClean="0"/>
              <a:t>　　した場合に、譲渡所得などの資産性所得は担税力が高く、給与所得などは</a:t>
            </a:r>
            <a:endParaRPr lang="en-US" altLang="ja-JP" sz="1050" dirty="0" smtClean="0"/>
          </a:p>
          <a:p>
            <a:pPr eaLnBrk="1" hangingPunct="1">
              <a:spcBef>
                <a:spcPct val="0"/>
              </a:spcBef>
            </a:pPr>
            <a:r>
              <a:rPr lang="ja-JP" altLang="en-US" sz="1050" dirty="0"/>
              <a:t>　</a:t>
            </a:r>
            <a:r>
              <a:rPr lang="ja-JP" altLang="en-US" sz="1050" dirty="0" smtClean="0"/>
              <a:t>　　相対的に担税力が低いといわれていることから、それを調整するための控除と</a:t>
            </a:r>
            <a:endParaRPr lang="en-US" altLang="ja-JP" sz="1050" dirty="0" smtClean="0"/>
          </a:p>
          <a:p>
            <a:pPr>
              <a:spcBef>
                <a:spcPct val="0"/>
              </a:spcBef>
            </a:pPr>
            <a:r>
              <a:rPr lang="ja-JP" altLang="en-US" sz="1050" dirty="0"/>
              <a:t>　</a:t>
            </a:r>
            <a:r>
              <a:rPr lang="ja-JP" altLang="en-US" sz="1050" dirty="0" smtClean="0"/>
              <a:t>　　考えられているものです。</a:t>
            </a:r>
            <a:r>
              <a:rPr lang="ja-JP" altLang="en-US" sz="1050" dirty="0">
                <a:latin typeface="+mn-ea"/>
              </a:rPr>
              <a:t> ＜</a:t>
            </a:r>
            <a:r>
              <a:rPr lang="en-US" altLang="ja-JP" sz="1050" dirty="0">
                <a:solidFill>
                  <a:srgbClr val="FF0000"/>
                </a:solidFill>
                <a:latin typeface="+mn-ea"/>
              </a:rPr>
              <a:t>Click</a:t>
            </a:r>
            <a:r>
              <a:rPr lang="ja-JP" altLang="en-US" sz="1050" dirty="0">
                <a:latin typeface="+mn-ea"/>
              </a:rPr>
              <a:t>＞</a:t>
            </a:r>
            <a:endParaRPr lang="en-US" altLang="ja-JP" sz="1050" dirty="0" smtClean="0"/>
          </a:p>
        </p:txBody>
      </p:sp>
      <p:sp>
        <p:nvSpPr>
          <p:cNvPr id="174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12FB5A9-671A-499D-9A20-23AF43FCDD29}" type="slidenum">
              <a:rPr lang="ja-JP" altLang="en-US" smtClean="0">
                <a:latin typeface="Calibri" panose="020F0502020204030204" pitchFamily="34" charset="0"/>
              </a:rPr>
              <a:pPr/>
              <a:t>18</a:t>
            </a:fld>
            <a:endParaRPr lang="ja-JP" altLang="en-US" smtClean="0">
              <a:latin typeface="Calibri" panose="020F0502020204030204" pitchFamily="34" charset="0"/>
            </a:endParaRPr>
          </a:p>
        </p:txBody>
      </p:sp>
    </p:spTree>
    <p:extLst>
      <p:ext uri="{BB962C8B-B14F-4D97-AF65-F5344CB8AC3E}">
        <p14:creationId xmlns:p14="http://schemas.microsoft.com/office/powerpoint/2010/main" val="28010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稲岡；給与所得控除の性格ですが、税調などによると、今の給与租特控除の性格は「勤務費用の概算控除」と「他の所得との負担調整」の２つで構成されていますよね。</a:t>
            </a:r>
            <a:endParaRPr lang="en-US" altLang="ja-JP" dirty="0"/>
          </a:p>
          <a:p>
            <a:pPr eaLnBrk="1" hangingPunct="1">
              <a:spcBef>
                <a:spcPct val="0"/>
              </a:spcBef>
            </a:pPr>
            <a:r>
              <a:rPr lang="ja-JP" altLang="en-US" dirty="0"/>
              <a:t>中原；そうですね、でもその２つの配分割合については明確に区分できていないんですよね。</a:t>
            </a:r>
            <a:endParaRPr lang="en-US" altLang="ja-JP" dirty="0"/>
          </a:p>
          <a:p>
            <a:pPr eaLnBrk="1" hangingPunct="1">
              <a:spcBef>
                <a:spcPct val="0"/>
              </a:spcBef>
            </a:pPr>
            <a:r>
              <a:rPr lang="ja-JP" altLang="en-US" dirty="0"/>
              <a:t>山田；働き方が多様化しているこの時代に、勤労性所得を担税力に見る、サラリーマンにだけ「他の所得との負担調整」があって、</a:t>
            </a:r>
            <a:endParaRPr lang="en-US" altLang="ja-JP" dirty="0"/>
          </a:p>
          <a:p>
            <a:pPr eaLnBrk="1" hangingPunct="1">
              <a:spcBef>
                <a:spcPct val="0"/>
              </a:spcBef>
            </a:pPr>
            <a:r>
              <a:rPr lang="ja-JP" altLang="en-US" dirty="0"/>
              <a:t>　　　　 働き方がほとんど変わらない資産勤労結合所得を担税力に見る自営業者にそれがないのは課税の中立性を阻害しているんじゃないかな。</a:t>
            </a:r>
            <a:endParaRPr lang="en-US" altLang="ja-JP" dirty="0"/>
          </a:p>
          <a:p>
            <a:pPr eaLnBrk="1" hangingPunct="1">
              <a:spcBef>
                <a:spcPct val="0"/>
              </a:spcBef>
            </a:pPr>
            <a:r>
              <a:rPr lang="ja-JP" altLang="en-US" dirty="0"/>
              <a:t>永山；ですね、資産勤労結合所得を担税力に見る自営業者にも、勤労所得部分については、サラリーマンと同じように「他の所得との負担調整」は</a:t>
            </a:r>
            <a:endParaRPr lang="en-US" altLang="ja-JP" dirty="0"/>
          </a:p>
          <a:p>
            <a:pPr eaLnBrk="1" hangingPunct="1">
              <a:spcBef>
                <a:spcPct val="0"/>
              </a:spcBef>
            </a:pPr>
            <a:r>
              <a:rPr lang="ja-JP" altLang="en-US" dirty="0"/>
              <a:t>　　　　 認められるべきじゃないかな？</a:t>
            </a:r>
            <a:endParaRPr lang="en-US" altLang="ja-JP"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19</a:t>
            </a:fld>
            <a:endParaRPr kumimoji="1" lang="ja-JP" altLang="en-US"/>
          </a:p>
        </p:txBody>
      </p:sp>
    </p:spTree>
    <p:extLst>
      <p:ext uri="{BB962C8B-B14F-4D97-AF65-F5344CB8AC3E}">
        <p14:creationId xmlns:p14="http://schemas.microsoft.com/office/powerpoint/2010/main" val="65280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稲岡；それでは、新しい給与所得控除の形について考えていきましょう。</a:t>
            </a:r>
            <a:endParaRPr lang="en-US" altLang="ja-JP" dirty="0"/>
          </a:p>
          <a:p>
            <a:r>
              <a:rPr lang="ja-JP" altLang="en-US" dirty="0"/>
              <a:t>　　　   まず、最初に概算控除部分についてはどうすればよいですとお考えですか？</a:t>
            </a:r>
            <a:endParaRPr lang="en-US" altLang="ja-JP" dirty="0"/>
          </a:p>
          <a:p>
            <a:r>
              <a:rPr lang="ja-JP" altLang="en-US" dirty="0"/>
              <a:t>永山；税調の資料などによると、給与所得者の必要経費の試算額は給与収入の約</a:t>
            </a:r>
            <a:r>
              <a:rPr lang="en-US" altLang="ja-JP" dirty="0"/>
              <a:t>6</a:t>
            </a:r>
            <a:r>
              <a:rPr lang="ja-JP" altLang="en-US" dirty="0"/>
              <a:t>％であるといわれています。</a:t>
            </a:r>
            <a:r>
              <a:rPr lang="en-US" altLang="ja-JP" dirty="0"/>
              <a:t/>
            </a:r>
            <a:br>
              <a:rPr lang="en-US" altLang="ja-JP" dirty="0"/>
            </a:br>
            <a:r>
              <a:rPr lang="ja-JP" altLang="en-US" dirty="0"/>
              <a:t>　　　　 この</a:t>
            </a:r>
            <a:r>
              <a:rPr lang="en-US" altLang="ja-JP" dirty="0"/>
              <a:t>6</a:t>
            </a:r>
            <a:r>
              <a:rPr lang="ja-JP" altLang="en-US" dirty="0"/>
              <a:t>％という試算額が、客観的な資料で確認できるのであれば、概算控除部分については６％相当額という事でもいいとおもいます。</a:t>
            </a:r>
            <a:endParaRPr lang="en-US" altLang="ja-JP" dirty="0"/>
          </a:p>
          <a:p>
            <a:r>
              <a:rPr lang="ja-JP" altLang="en-US" dirty="0"/>
              <a:t>稲岡；６％ですか～。現在の控除額から考えると、かなりの減額幅のような気がしますね。</a:t>
            </a:r>
            <a:endParaRPr lang="en-US" altLang="ja-JP" dirty="0"/>
          </a:p>
          <a:p>
            <a:r>
              <a:rPr lang="ja-JP" altLang="en-US" dirty="0"/>
              <a:t>永山；</a:t>
            </a:r>
            <a:r>
              <a:rPr lang="en-US" altLang="ja-JP" dirty="0"/>
              <a:t>6</a:t>
            </a:r>
            <a:r>
              <a:rPr lang="ja-JP" altLang="en-US" dirty="0"/>
              <a:t>％となるとそうなりますね。ただ、最低保証額や限度額の設定は設けるべきだと思います。</a:t>
            </a:r>
            <a:r>
              <a:rPr lang="en-US" altLang="ja-JP" dirty="0"/>
              <a:t/>
            </a:r>
            <a:br>
              <a:rPr lang="en-US" altLang="ja-JP" dirty="0"/>
            </a:br>
            <a:r>
              <a:rPr lang="ja-JP" altLang="en-US" dirty="0"/>
              <a:t>　　　　 また、限度額を設定するとなると逆に不利益を受ける方も出てくると思うので実額控除を創設したうえで申告納税方式の選択肢も設けなければならないでしょう。</a:t>
            </a:r>
            <a:endParaRPr lang="en-US" altLang="ja-JP" dirty="0"/>
          </a:p>
          <a:p>
            <a:r>
              <a:rPr lang="ja-JP" altLang="en-US" dirty="0"/>
              <a:t>山田；この概算控除部分については、事業所得者においては、必要経費に該当する部分なので、この部分における事業所得者との課税の中立性については確保されると考えます。　</a:t>
            </a:r>
            <a:endParaRPr lang="en-US" altLang="ja-JP"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20</a:t>
            </a:fld>
            <a:endParaRPr kumimoji="1" lang="ja-JP" altLang="en-US"/>
          </a:p>
        </p:txBody>
      </p:sp>
    </p:spTree>
    <p:extLst>
      <p:ext uri="{BB962C8B-B14F-4D97-AF65-F5344CB8AC3E}">
        <p14:creationId xmlns:p14="http://schemas.microsoft.com/office/powerpoint/2010/main" val="428648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稲岡；わかりました。次に負担調整部分についてはどのようにすればよいとお考えですか？</a:t>
            </a:r>
            <a:endParaRPr lang="en-US" altLang="ja-JP" dirty="0"/>
          </a:p>
          <a:p>
            <a:r>
              <a:rPr lang="ja-JP" altLang="en-US" dirty="0"/>
              <a:t>永山；はい、現行の給与所得控除の水準が妥当なものかどうかの検討や見直しを行う必要はあるかと思いますが、</a:t>
            </a:r>
            <a:endParaRPr lang="en-US" altLang="ja-JP" dirty="0"/>
          </a:p>
          <a:p>
            <a:r>
              <a:rPr lang="en-US" altLang="ja-JP" dirty="0"/>
              <a:t>    </a:t>
            </a:r>
            <a:r>
              <a:rPr lang="ja-JP" altLang="en-US" dirty="0"/>
              <a:t>　　 端的には、給与所得控除から先ほどの概算控除を除いた部分となります。　　　　</a:t>
            </a:r>
            <a:r>
              <a:rPr lang="en-US" altLang="ja-JP" dirty="0"/>
              <a:t/>
            </a:r>
            <a:br>
              <a:rPr lang="en-US" altLang="ja-JP" dirty="0"/>
            </a:br>
            <a:r>
              <a:rPr lang="ja-JP" altLang="en-US" dirty="0"/>
              <a:t>　　　　 そして、この部分については、事業所得者にも認められるべき控除と考えるので、</a:t>
            </a:r>
            <a:endParaRPr lang="en-US" altLang="ja-JP" dirty="0"/>
          </a:p>
          <a:p>
            <a:r>
              <a:rPr lang="ja-JP" altLang="en-US" dirty="0"/>
              <a:t>　　　　 一旦、給与所得控除から切り離したうえで、新しく「勤労所得控除」を設けて、</a:t>
            </a:r>
            <a:r>
              <a:rPr lang="en-US" altLang="ja-JP" dirty="0"/>
              <a:t/>
            </a:r>
            <a:br>
              <a:rPr lang="en-US" altLang="ja-JP" dirty="0"/>
            </a:br>
            <a:r>
              <a:rPr lang="en-US" altLang="ja-JP" dirty="0"/>
              <a:t> </a:t>
            </a:r>
            <a:r>
              <a:rPr lang="ja-JP" altLang="en-US" dirty="0"/>
              <a:t>　　　　事業所得者にもこの控除を適用すべきだと考えます。</a:t>
            </a:r>
            <a:endParaRPr lang="en-US" altLang="ja-JP" dirty="0"/>
          </a:p>
          <a:p>
            <a:r>
              <a:rPr lang="ja-JP" altLang="en-US" dirty="0"/>
              <a:t>　　　　 ただ、両者の勤労所得控除の控除額には、差を設けることも必要ですし、</a:t>
            </a:r>
            <a:r>
              <a:rPr lang="en-US" altLang="ja-JP" dirty="0"/>
              <a:t/>
            </a:r>
            <a:br>
              <a:rPr lang="en-US" altLang="ja-JP" dirty="0"/>
            </a:br>
            <a:r>
              <a:rPr lang="ja-JP" altLang="en-US" dirty="0"/>
              <a:t>　　　　 現行の事業所得者の青色申告特別控除も含めたところで控除額の在り方は考えていくべきだと思います。</a:t>
            </a:r>
            <a:r>
              <a:rPr lang="en-US" altLang="ja-JP" dirty="0"/>
              <a:t/>
            </a:r>
            <a:br>
              <a:rPr lang="en-US" altLang="ja-JP" dirty="0"/>
            </a:br>
            <a:r>
              <a:rPr lang="ja-JP" altLang="en-US" dirty="0"/>
              <a:t>山田；事業所得者に負担調整にかかる控除を設けることによって、給与所得控除における給与所得者との課税の中立性は保たれるんじゃないでしょうか。</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21</a:t>
            </a:fld>
            <a:endParaRPr kumimoji="1" lang="ja-JP" altLang="en-US"/>
          </a:p>
        </p:txBody>
      </p:sp>
    </p:spTree>
    <p:extLst>
      <p:ext uri="{BB962C8B-B14F-4D97-AF65-F5344CB8AC3E}">
        <p14:creationId xmlns:p14="http://schemas.microsoft.com/office/powerpoint/2010/main" val="57490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622300"/>
            <a:ext cx="5961063" cy="3354388"/>
          </a:xfrm>
        </p:spPr>
      </p:sp>
      <p:sp>
        <p:nvSpPr>
          <p:cNvPr id="3" name="ノート プレースホルダー 2"/>
          <p:cNvSpPr>
            <a:spLocks noGrp="1"/>
          </p:cNvSpPr>
          <p:nvPr>
            <p:ph type="body" idx="1"/>
          </p:nvPr>
        </p:nvSpPr>
        <p:spPr>
          <a:xfrm>
            <a:off x="680562" y="4097016"/>
            <a:ext cx="5702776" cy="2897550"/>
          </a:xfrm>
        </p:spPr>
        <p:txBody>
          <a:bodyPr/>
          <a:lstStyle/>
          <a:p>
            <a:pPr>
              <a:defRPr/>
            </a:pPr>
            <a:r>
              <a:rPr lang="ja-JP" altLang="en-US" sz="1050" dirty="0" smtClean="0"/>
              <a:t>坂口；</a:t>
            </a:r>
            <a:r>
              <a:rPr lang="ja-JP" altLang="en-US" sz="1050" dirty="0"/>
              <a:t>それでは、最後に鹿児島チームのまとめ</a:t>
            </a:r>
            <a:r>
              <a:rPr lang="ja-JP" altLang="en-US" sz="1050" dirty="0" smtClean="0"/>
              <a:t>を、中原チーフ、よろしく</a:t>
            </a:r>
            <a:r>
              <a:rPr lang="ja-JP" altLang="en-US" sz="1050" dirty="0"/>
              <a:t>お願いします</a:t>
            </a:r>
            <a:r>
              <a:rPr lang="ja-JP" altLang="en-US" sz="1050" dirty="0" smtClean="0"/>
              <a:t>。</a:t>
            </a:r>
            <a:endParaRPr lang="en-US" altLang="ja-JP" sz="1050" dirty="0" smtClean="0"/>
          </a:p>
          <a:p>
            <a:pPr>
              <a:defRPr/>
            </a:pPr>
            <a:r>
              <a:rPr lang="ja-JP" altLang="en-US" sz="1050" dirty="0">
                <a:latin typeface="+mn-ea"/>
              </a:rPr>
              <a:t>　</a:t>
            </a:r>
            <a:r>
              <a:rPr lang="ja-JP" altLang="en-US" sz="1050" dirty="0" smtClean="0">
                <a:latin typeface="+mn-ea"/>
              </a:rPr>
              <a:t>　　＜</a:t>
            </a:r>
            <a:r>
              <a:rPr lang="en-US" altLang="ja-JP" sz="1050" dirty="0" smtClean="0">
                <a:solidFill>
                  <a:srgbClr val="FF0000"/>
                </a:solidFill>
                <a:latin typeface="+mn-ea"/>
              </a:rPr>
              <a:t>Click</a:t>
            </a:r>
            <a:r>
              <a:rPr lang="ja-JP" altLang="en-US" sz="1050" dirty="0" smtClean="0">
                <a:latin typeface="+mn-ea"/>
              </a:rPr>
              <a:t>＞</a:t>
            </a:r>
            <a:endParaRPr lang="en-US" altLang="ja-JP" sz="1050" dirty="0"/>
          </a:p>
          <a:p>
            <a:pPr>
              <a:defRPr/>
            </a:pPr>
            <a:r>
              <a:rPr lang="ja-JP" altLang="en-US" sz="1050" dirty="0" smtClean="0"/>
              <a:t>中原</a:t>
            </a:r>
            <a:r>
              <a:rPr lang="ja-JP" altLang="en-US" sz="1050" dirty="0"/>
              <a:t>；我々鹿児島チームは、法人成りの際に課税の中立性を阻害して</a:t>
            </a:r>
            <a:r>
              <a:rPr lang="ja-JP" altLang="en-US" sz="1050" dirty="0" smtClean="0"/>
              <a:t>いる最大の要因が</a:t>
            </a:r>
            <a:endParaRPr lang="en-US" altLang="ja-JP" sz="1050" dirty="0" smtClean="0"/>
          </a:p>
          <a:p>
            <a:pPr>
              <a:defRPr/>
            </a:pPr>
            <a:r>
              <a:rPr lang="ja-JP" altLang="en-US" sz="1050" dirty="0"/>
              <a:t>　</a:t>
            </a:r>
            <a:r>
              <a:rPr lang="ja-JP" altLang="en-US" sz="1050" dirty="0" smtClean="0"/>
              <a:t>　　給与</a:t>
            </a:r>
            <a:r>
              <a:rPr lang="ja-JP" altLang="en-US" sz="1050" dirty="0"/>
              <a:t>所得控除であると判断し、新しい給与所得控除の形を提案します</a:t>
            </a:r>
            <a:r>
              <a:rPr lang="ja-JP" altLang="en-US" sz="1050" dirty="0" smtClean="0"/>
              <a:t>。</a:t>
            </a:r>
            <a:r>
              <a:rPr lang="ja-JP" altLang="en-US" sz="1050" dirty="0" smtClean="0">
                <a:latin typeface="+mn-ea"/>
              </a:rPr>
              <a:t>＜</a:t>
            </a:r>
            <a:r>
              <a:rPr lang="en-US" altLang="ja-JP" sz="1050" dirty="0" smtClean="0">
                <a:solidFill>
                  <a:srgbClr val="FF0000"/>
                </a:solidFill>
                <a:latin typeface="+mn-ea"/>
              </a:rPr>
              <a:t>Click</a:t>
            </a:r>
            <a:r>
              <a:rPr lang="ja-JP" altLang="en-US" sz="1050" dirty="0" smtClean="0">
                <a:latin typeface="+mn-ea"/>
              </a:rPr>
              <a:t>＞</a:t>
            </a:r>
            <a:endParaRPr lang="en-US" altLang="ja-JP" sz="1050" dirty="0"/>
          </a:p>
          <a:p>
            <a:pPr>
              <a:defRPr/>
            </a:pPr>
            <a:r>
              <a:rPr lang="ja-JP" altLang="en-US" sz="1050" dirty="0"/>
              <a:t>　　　</a:t>
            </a:r>
            <a:r>
              <a:rPr lang="ja-JP" altLang="en-US" sz="1050" dirty="0" smtClean="0"/>
              <a:t>この</a:t>
            </a:r>
            <a:r>
              <a:rPr lang="ja-JP" altLang="en-US" sz="1050" dirty="0"/>
              <a:t>図に</a:t>
            </a:r>
            <a:r>
              <a:rPr lang="ja-JP" altLang="en-US" sz="1050" dirty="0" smtClean="0"/>
              <a:t>あるとおり</a:t>
            </a:r>
            <a:r>
              <a:rPr lang="ja-JP" altLang="en-US" sz="1050" dirty="0"/>
              <a:t>、</a:t>
            </a:r>
            <a:r>
              <a:rPr lang="ja-JP" altLang="en-US" sz="1050" dirty="0" smtClean="0"/>
              <a:t>現行の規定</a:t>
            </a:r>
            <a:r>
              <a:rPr lang="ja-JP" altLang="en-US" sz="1050" dirty="0"/>
              <a:t>では給与所得控除の影響で所得の差異が</a:t>
            </a:r>
            <a:r>
              <a:rPr lang="ja-JP" altLang="en-US" sz="1050" dirty="0" smtClean="0"/>
              <a:t>生じ</a:t>
            </a:r>
            <a:endParaRPr lang="en-US" altLang="ja-JP" sz="1050" dirty="0" smtClean="0"/>
          </a:p>
          <a:p>
            <a:pPr>
              <a:defRPr/>
            </a:pPr>
            <a:r>
              <a:rPr lang="ja-JP" altLang="en-US" sz="1050" dirty="0"/>
              <a:t>　</a:t>
            </a:r>
            <a:r>
              <a:rPr lang="ja-JP" altLang="en-US" sz="1050" dirty="0" smtClean="0"/>
              <a:t>　　ます。</a:t>
            </a:r>
            <a:r>
              <a:rPr lang="ja-JP" altLang="en-US" sz="1050" dirty="0" smtClean="0">
                <a:latin typeface="+mn-ea"/>
              </a:rPr>
              <a:t>＜</a:t>
            </a:r>
            <a:r>
              <a:rPr lang="en-US" altLang="ja-JP" sz="1050" dirty="0" smtClean="0">
                <a:solidFill>
                  <a:srgbClr val="FF0000"/>
                </a:solidFill>
                <a:latin typeface="+mn-ea"/>
              </a:rPr>
              <a:t>Click</a:t>
            </a:r>
            <a:r>
              <a:rPr lang="ja-JP" altLang="en-US" sz="1050" dirty="0" smtClean="0">
                <a:latin typeface="+mn-ea"/>
              </a:rPr>
              <a:t>＞</a:t>
            </a:r>
            <a:endParaRPr lang="en-US" altLang="ja-JP" sz="1050" dirty="0"/>
          </a:p>
          <a:p>
            <a:pPr>
              <a:defRPr/>
            </a:pPr>
            <a:r>
              <a:rPr lang="ja-JP" altLang="en-US" sz="1050" dirty="0"/>
              <a:t>　　　</a:t>
            </a:r>
            <a:r>
              <a:rPr lang="ja-JP" altLang="en-US" sz="1050" dirty="0" smtClean="0"/>
              <a:t>この問題の解決策として、「勤務費用の概算控除」と「負担調整」を切り離し、</a:t>
            </a:r>
            <a:endParaRPr lang="en-US" altLang="ja-JP" sz="1050" dirty="0" smtClean="0"/>
          </a:p>
          <a:p>
            <a:pPr>
              <a:defRPr/>
            </a:pPr>
            <a:r>
              <a:rPr lang="ja-JP" altLang="en-US" sz="1050" dirty="0"/>
              <a:t>　</a:t>
            </a:r>
            <a:r>
              <a:rPr lang="ja-JP" altLang="en-US" sz="1050" dirty="0" smtClean="0"/>
              <a:t>　　「勤務費用の概算控除」部分のみを「（改正）給与所得控除」とします。</a:t>
            </a:r>
            <a:endParaRPr lang="en-US" altLang="ja-JP" sz="1050" dirty="0" smtClean="0"/>
          </a:p>
          <a:p>
            <a:pPr>
              <a:defRPr/>
            </a:pPr>
            <a:r>
              <a:rPr lang="ja-JP" altLang="en-US" sz="1050" dirty="0"/>
              <a:t>　</a:t>
            </a:r>
            <a:r>
              <a:rPr lang="ja-JP" altLang="en-US" sz="1050" dirty="0" smtClean="0"/>
              <a:t>　　そして、「負担調整」部分を「（新設）給与所得控除」とします。</a:t>
            </a:r>
            <a:endParaRPr lang="en-US" altLang="ja-JP" sz="1050" dirty="0" smtClean="0"/>
          </a:p>
          <a:p>
            <a:pPr>
              <a:defRPr/>
            </a:pPr>
            <a:r>
              <a:rPr lang="ja-JP" altLang="en-US" sz="1050" dirty="0" smtClean="0"/>
              <a:t>　　　それぞれ</a:t>
            </a:r>
            <a:r>
              <a:rPr lang="ja-JP" altLang="en-US" sz="1050" dirty="0"/>
              <a:t>の担税力に応じてという線引きの問題や、人的控除を含む控除の</a:t>
            </a:r>
            <a:r>
              <a:rPr lang="ja-JP" altLang="en-US" sz="1050" dirty="0" smtClean="0"/>
              <a:t>仕組み</a:t>
            </a:r>
            <a:endParaRPr lang="en-US" altLang="ja-JP" sz="1050" dirty="0" smtClean="0"/>
          </a:p>
          <a:p>
            <a:pPr>
              <a:defRPr/>
            </a:pPr>
            <a:r>
              <a:rPr lang="ja-JP" altLang="en-US" sz="1050" dirty="0"/>
              <a:t>　</a:t>
            </a:r>
            <a:r>
              <a:rPr lang="ja-JP" altLang="en-US" sz="1050" dirty="0" smtClean="0"/>
              <a:t>　　全体</a:t>
            </a:r>
            <a:r>
              <a:rPr lang="ja-JP" altLang="en-US" sz="1050" dirty="0"/>
              <a:t>の中での問題は検討の余地がありますが、事業所得と給与所得の課税の</a:t>
            </a:r>
            <a:r>
              <a:rPr lang="ja-JP" altLang="en-US" sz="1050" dirty="0" smtClean="0"/>
              <a:t>中立</a:t>
            </a:r>
            <a:endParaRPr lang="en-US" altLang="ja-JP" sz="1050" dirty="0" smtClean="0"/>
          </a:p>
          <a:p>
            <a:pPr>
              <a:defRPr/>
            </a:pPr>
            <a:r>
              <a:rPr lang="ja-JP" altLang="en-US" sz="1050" dirty="0"/>
              <a:t>　</a:t>
            </a:r>
            <a:r>
              <a:rPr lang="ja-JP" altLang="en-US" sz="1050" dirty="0" smtClean="0"/>
              <a:t>　　性</a:t>
            </a:r>
            <a:r>
              <a:rPr lang="ja-JP" altLang="en-US" sz="1050" dirty="0"/>
              <a:t>を確保するための一つの方策になると考えます</a:t>
            </a:r>
            <a:r>
              <a:rPr lang="ja-JP" altLang="en-US" sz="1050" dirty="0" smtClean="0"/>
              <a:t>。</a:t>
            </a:r>
            <a:endParaRPr lang="en-US" altLang="ja-JP" sz="1050" dirty="0" smtClean="0"/>
          </a:p>
          <a:p>
            <a:pPr>
              <a:defRPr/>
            </a:pPr>
            <a:r>
              <a:rPr lang="ja-JP" altLang="en-US" sz="1050" dirty="0"/>
              <a:t>　</a:t>
            </a:r>
            <a:r>
              <a:rPr lang="ja-JP" altLang="en-US" sz="1050" dirty="0" smtClean="0"/>
              <a:t>　　鹿児島チームの発表は以上です。</a:t>
            </a:r>
            <a:endParaRPr lang="en-US" altLang="ja-JP" sz="1050" dirty="0" smtClean="0"/>
          </a:p>
          <a:p>
            <a:pPr>
              <a:defRPr/>
            </a:pPr>
            <a:endParaRPr lang="en-US" altLang="ja-JP" sz="1050" dirty="0"/>
          </a:p>
          <a:p>
            <a:pPr>
              <a:defRPr/>
            </a:pPr>
            <a:r>
              <a:rPr lang="ja-JP" altLang="en-US" sz="1050" dirty="0" smtClean="0"/>
              <a:t>坂口；</a:t>
            </a:r>
            <a:r>
              <a:rPr lang="ja-JP" altLang="en-US" sz="1050" dirty="0"/>
              <a:t>鹿児島チームの皆様。ありがとうございました。</a:t>
            </a:r>
            <a:endParaRPr lang="en-US" altLang="ja-JP" sz="1050"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22</a:t>
            </a:fld>
            <a:endParaRPr kumimoji="1" lang="ja-JP" altLang="en-US"/>
          </a:p>
        </p:txBody>
      </p:sp>
    </p:spTree>
    <p:extLst>
      <p:ext uri="{BB962C8B-B14F-4D97-AF65-F5344CB8AC3E}">
        <p14:creationId xmlns:p14="http://schemas.microsoft.com/office/powerpoint/2010/main" val="240995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稲：個人事業から法人組織へ移行した際、重要な要素として事業主（経営者）が給料取りになる点が挙げられます。</a:t>
            </a:r>
          </a:p>
          <a:p>
            <a:r>
              <a:rPr kumimoji="1" lang="ja-JP" altLang="ja-JP" sz="1200" kern="1200" dirty="0">
                <a:solidFill>
                  <a:schemeClr val="tx1"/>
                </a:solidFill>
                <a:effectLst/>
                <a:latin typeface="+mn-lt"/>
                <a:ea typeface="+mn-ea"/>
                <a:cs typeface="+mn-cs"/>
              </a:rPr>
              <a:t>次のテーマは、その経営者の給料である「役員給与」です。</a:t>
            </a:r>
          </a:p>
          <a:p>
            <a:r>
              <a:rPr kumimoji="1" lang="ja-JP" altLang="ja-JP" sz="1200" kern="1200" dirty="0">
                <a:solidFill>
                  <a:schemeClr val="tx1"/>
                </a:solidFill>
                <a:effectLst/>
                <a:latin typeface="+mn-lt"/>
                <a:ea typeface="+mn-ea"/>
                <a:cs typeface="+mn-cs"/>
              </a:rPr>
              <a:t>法人税法</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条の役員給与の規定は、大企業を含む法人全般を適用対象とするものですが、実際は、中小企業とその範囲をほぼ同じくする同族会社にとって問題が多いと思われます。</a:t>
            </a:r>
          </a:p>
          <a:p>
            <a:r>
              <a:rPr kumimoji="1" lang="ja-JP" altLang="ja-JP" sz="1200" kern="1200" dirty="0">
                <a:solidFill>
                  <a:schemeClr val="tx1"/>
                </a:solidFill>
                <a:effectLst/>
                <a:latin typeface="+mn-lt"/>
                <a:ea typeface="+mn-ea"/>
                <a:cs typeface="+mn-cs"/>
              </a:rPr>
              <a:t>この</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条の規定を問題視している大分県チームの皆さんに意見を伺いたいと思います。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福：はい！まずみんなに聞</a:t>
            </a:r>
            <a:r>
              <a:rPr kumimoji="1" lang="ja-JP" altLang="ja-JP" sz="1200" kern="1200" dirty="0" err="1">
                <a:solidFill>
                  <a:schemeClr val="tx1"/>
                </a:solidFill>
                <a:effectLst/>
                <a:latin typeface="+mn-lt"/>
                <a:ea typeface="+mn-ea"/>
                <a:cs typeface="+mn-cs"/>
              </a:rPr>
              <a:t>きたいん</a:t>
            </a:r>
            <a:r>
              <a:rPr kumimoji="1" lang="ja-JP" altLang="ja-JP" sz="1200" kern="1200" dirty="0">
                <a:solidFill>
                  <a:schemeClr val="tx1"/>
                </a:solidFill>
                <a:effectLst/>
                <a:latin typeface="+mn-lt"/>
                <a:ea typeface="+mn-ea"/>
                <a:cs typeface="+mn-cs"/>
              </a:rPr>
              <a:t>やけど、顧問先の社長から相談受けて役員の報酬決めるときどげえしよる？</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谷：そうですねえ、利益予測をお聞きしながら、まずは、期中は原則変更できないっていうことを伝えますね。あと、賞与のようなものも支給できるけど、事前に税務署へ届け出る必要があって、その通り支給せんと否認される、</a:t>
            </a:r>
            <a:r>
              <a:rPr kumimoji="1" lang="ja-JP" altLang="ja-JP" sz="1200" kern="1200" dirty="0" err="1">
                <a:solidFill>
                  <a:schemeClr val="tx1"/>
                </a:solidFill>
                <a:effectLst/>
                <a:latin typeface="+mn-lt"/>
                <a:ea typeface="+mn-ea"/>
                <a:cs typeface="+mn-cs"/>
              </a:rPr>
              <a:t>っ</a:t>
            </a:r>
            <a:r>
              <a:rPr kumimoji="1" lang="ja-JP" altLang="ja-JP" sz="1200" kern="1200" dirty="0">
                <a:solidFill>
                  <a:schemeClr val="tx1"/>
                </a:solidFill>
                <a:effectLst/>
                <a:latin typeface="+mn-lt"/>
                <a:ea typeface="+mn-ea"/>
                <a:cs typeface="+mn-cs"/>
              </a:rPr>
              <a:t>ちゅうことを十分に説明して、トラブルにならんよう気を付けてますよ。</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福：ほんと、</a:t>
            </a:r>
            <a:r>
              <a:rPr kumimoji="1" lang="ja-JP" altLang="ja-JP" sz="1200" u="sng" kern="1200" dirty="0">
                <a:solidFill>
                  <a:schemeClr val="tx1"/>
                </a:solidFill>
                <a:effectLst/>
                <a:latin typeface="+mn-lt"/>
                <a:ea typeface="+mn-ea"/>
                <a:cs typeface="+mn-cs"/>
              </a:rPr>
              <a:t>よだき～</a:t>
            </a:r>
            <a:r>
              <a:rPr kumimoji="1" lang="ja-JP" altLang="en-US" sz="1200" u="sng" kern="1200" dirty="0">
                <a:solidFill>
                  <a:schemeClr val="tx1"/>
                </a:solidFill>
                <a:effectLst/>
                <a:latin typeface="+mn-lt"/>
                <a:ea typeface="+mn-ea"/>
                <a:cs typeface="+mn-cs"/>
              </a:rPr>
              <a:t>（方言説明</a:t>
            </a:r>
            <a:r>
              <a:rPr kumimoji="1" lang="en-US" altLang="ja-JP" sz="1200" u="sng" kern="1200" dirty="0">
                <a:solidFill>
                  <a:schemeClr val="tx1"/>
                </a:solidFill>
                <a:effectLst/>
                <a:latin typeface="+mn-lt"/>
                <a:ea typeface="+mn-ea"/>
                <a:cs typeface="+mn-cs"/>
              </a:rPr>
              <a:t>PP)</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いつから、こんな規定になったんだっけ？</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23</a:t>
            </a:fld>
            <a:endParaRPr kumimoji="1" lang="ja-JP" altLang="en-US"/>
          </a:p>
        </p:txBody>
      </p:sp>
    </p:spTree>
    <p:extLst>
      <p:ext uri="{BB962C8B-B14F-4D97-AF65-F5344CB8AC3E}">
        <p14:creationId xmlns:p14="http://schemas.microsoft.com/office/powerpoint/2010/main" val="331821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後：平成</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年改正だから</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年前ですね。その前年、つまり今から</a:t>
            </a:r>
            <a:r>
              <a:rPr kumimoji="1" lang="en-US" altLang="ja-JP" sz="1200" kern="1200" dirty="0">
                <a:solidFill>
                  <a:schemeClr val="tx1"/>
                </a:solidFill>
                <a:effectLst/>
                <a:latin typeface="+mn-lt"/>
                <a:ea typeface="+mn-ea"/>
                <a:cs typeface="+mn-cs"/>
              </a:rPr>
              <a:t>11</a:t>
            </a:r>
            <a:r>
              <a:rPr kumimoji="1" lang="ja-JP" altLang="ja-JP" sz="1200" kern="1200" dirty="0">
                <a:solidFill>
                  <a:schemeClr val="tx1"/>
                </a:solidFill>
                <a:effectLst/>
                <a:latin typeface="+mn-lt"/>
                <a:ea typeface="+mn-ea"/>
                <a:cs typeface="+mn-cs"/>
              </a:rPr>
              <a:t>年前に会社法が整備されて、役員賞与も役員報酬と同様に職務執行の対価である、と明文化されました。それを受けて会計基準も役員賞与も費用として処理することとされたんですよね。</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福：その流れやったら、税法上も当然、役員賞与は損金処理になる、って思うや</a:t>
            </a:r>
            <a:r>
              <a:rPr kumimoji="1" lang="ja-JP" altLang="ja-JP" sz="1200" kern="1200" dirty="0" err="1">
                <a:solidFill>
                  <a:schemeClr val="tx1"/>
                </a:solidFill>
                <a:effectLst/>
                <a:latin typeface="+mn-lt"/>
                <a:ea typeface="+mn-ea"/>
                <a:cs typeface="+mn-cs"/>
              </a:rPr>
              <a:t>ろ</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　　それが、ふたを開けてみたら条文見出しが「役員給与の損金不算入」やもんね。</a:t>
            </a:r>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24</a:t>
            </a:fld>
            <a:endParaRPr kumimoji="1" lang="ja-JP" altLang="en-US"/>
          </a:p>
        </p:txBody>
      </p:sp>
    </p:spTree>
    <p:extLst>
      <p:ext uri="{BB962C8B-B14F-4D97-AF65-F5344CB8AC3E}">
        <p14:creationId xmlns:p14="http://schemas.microsoft.com/office/powerpoint/2010/main" val="301054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後：改正法では、損金算入できる役員給与を限定列挙して、それ以外はすべて損金不算入という規定振りになってますから、素直に読んだら「原則損金不算入」って受け取っちゃいますよね。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税制改正の解説には、会社法改正や会計基準の取扱い変更を受けて、損金算入の在り方を見直した、って書いてあるけど、とてもそんなふうには思えないな～。損金算入についての要件が、旧法よりかなり厳格になったとしか思えないです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福：法改正というより新設や</a:t>
            </a:r>
            <a:r>
              <a:rPr kumimoji="1" lang="ja-JP" altLang="ja-JP" sz="1200" kern="1200" dirty="0" err="1">
                <a:solidFill>
                  <a:schemeClr val="tx1"/>
                </a:solidFill>
                <a:effectLst/>
                <a:latin typeface="+mn-lt"/>
                <a:ea typeface="+mn-ea"/>
                <a:cs typeface="+mn-cs"/>
              </a:rPr>
              <a:t>ろ</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「特殊支配同族会社」の規定なんか、正直なんじゃこりゃ、</a:t>
            </a:r>
            <a:r>
              <a:rPr kumimoji="1" lang="ja-JP" altLang="ja-JP" sz="1200" kern="1200" dirty="0" err="1">
                <a:solidFill>
                  <a:schemeClr val="tx1"/>
                </a:solidFill>
                <a:effectLst/>
                <a:latin typeface="+mn-lt"/>
                <a:ea typeface="+mn-ea"/>
                <a:cs typeface="+mn-cs"/>
              </a:rPr>
              <a:t>っち</a:t>
            </a:r>
            <a:r>
              <a:rPr kumimoji="1" lang="ja-JP" altLang="ja-JP" sz="1200" kern="1200" dirty="0">
                <a:solidFill>
                  <a:schemeClr val="tx1"/>
                </a:solidFill>
                <a:effectLst/>
                <a:latin typeface="+mn-lt"/>
                <a:ea typeface="+mn-ea"/>
                <a:cs typeface="+mn-cs"/>
              </a:rPr>
              <a:t>思ったもんな～。税理士仲間もみんな別表作るのが</a:t>
            </a:r>
            <a:r>
              <a:rPr kumimoji="1" lang="ja-JP" altLang="ja-JP" sz="1200" u="sng" kern="1200" dirty="0">
                <a:solidFill>
                  <a:schemeClr val="tx1"/>
                </a:solidFill>
                <a:effectLst/>
                <a:latin typeface="+mn-lt"/>
                <a:ea typeface="+mn-ea"/>
                <a:cs typeface="+mn-cs"/>
              </a:rPr>
              <a:t>しんけんよだきい</a:t>
            </a:r>
            <a:r>
              <a:rPr kumimoji="1" lang="ja-JP" altLang="en-US" sz="1200" u="sng" kern="1200" dirty="0">
                <a:solidFill>
                  <a:schemeClr val="tx1"/>
                </a:solidFill>
                <a:effectLst/>
                <a:latin typeface="+mn-lt"/>
                <a:ea typeface="+mn-ea"/>
                <a:cs typeface="+mn-cs"/>
              </a:rPr>
              <a:t>（方言説明</a:t>
            </a:r>
            <a:r>
              <a:rPr kumimoji="1" lang="en-US" altLang="ja-JP" sz="1200" u="sng" kern="1200" dirty="0">
                <a:solidFill>
                  <a:schemeClr val="tx1"/>
                </a:solidFill>
                <a:effectLst/>
                <a:latin typeface="+mn-lt"/>
                <a:ea typeface="+mn-ea"/>
                <a:cs typeface="+mn-cs"/>
              </a:rPr>
              <a:t>PP</a:t>
            </a:r>
            <a:r>
              <a:rPr kumimoji="1" lang="ja-JP" altLang="en-US" sz="1200" u="sng" kern="1200" dirty="0">
                <a:solidFill>
                  <a:schemeClr val="tx1"/>
                </a:solidFill>
                <a:effectLst/>
                <a:latin typeface="+mn-lt"/>
                <a:ea typeface="+mn-ea"/>
                <a:cs typeface="+mn-cs"/>
              </a:rPr>
              <a:t>）</a:t>
            </a:r>
            <a:r>
              <a:rPr kumimoji="1" lang="ja-JP" altLang="ja-JP" sz="1200" kern="1200" dirty="0" err="1">
                <a:solidFill>
                  <a:schemeClr val="tx1"/>
                </a:solidFill>
                <a:effectLst/>
                <a:latin typeface="+mn-lt"/>
                <a:ea typeface="+mn-ea"/>
                <a:cs typeface="+mn-cs"/>
              </a:rPr>
              <a:t>っち</a:t>
            </a:r>
            <a:r>
              <a:rPr kumimoji="1" lang="ja-JP" altLang="ja-JP" sz="1200" kern="1200" dirty="0">
                <a:solidFill>
                  <a:schemeClr val="tx1"/>
                </a:solidFill>
                <a:effectLst/>
                <a:latin typeface="+mn-lt"/>
                <a:ea typeface="+mn-ea"/>
                <a:cs typeface="+mn-cs"/>
              </a:rPr>
              <a:t>言いよったよ。</a:t>
            </a:r>
          </a:p>
          <a:p>
            <a:r>
              <a:rPr kumimoji="1" lang="ja-JP" altLang="ja-JP" sz="1200" kern="1200" dirty="0">
                <a:solidFill>
                  <a:schemeClr val="tx1"/>
                </a:solidFill>
                <a:effectLst/>
                <a:latin typeface="+mn-lt"/>
                <a:ea typeface="+mn-ea"/>
                <a:cs typeface="+mn-cs"/>
              </a:rPr>
              <a:t>まあ、この規定はすぐ廃止になった</a:t>
            </a:r>
            <a:r>
              <a:rPr kumimoji="1" lang="ja-JP" altLang="ja-JP" sz="1200" kern="1200" dirty="0" err="1">
                <a:solidFill>
                  <a:schemeClr val="tx1"/>
                </a:solidFill>
                <a:effectLst/>
                <a:latin typeface="+mn-lt"/>
                <a:ea typeface="+mn-ea"/>
                <a:cs typeface="+mn-cs"/>
              </a:rPr>
              <a:t>け</a:t>
            </a:r>
            <a:r>
              <a:rPr kumimoji="1" lang="ja-JP" altLang="ja-JP" sz="1200" kern="1200" dirty="0">
                <a:solidFill>
                  <a:schemeClr val="tx1"/>
                </a:solidFill>
                <a:effectLst/>
                <a:latin typeface="+mn-lt"/>
                <a:ea typeface="+mn-ea"/>
                <a:cs typeface="+mn-cs"/>
              </a:rPr>
              <a:t>良かったけど。</a:t>
            </a:r>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25</a:t>
            </a:fld>
            <a:endParaRPr kumimoji="1" lang="ja-JP" altLang="en-US"/>
          </a:p>
        </p:txBody>
      </p:sp>
    </p:spTree>
    <p:extLst>
      <p:ext uri="{BB962C8B-B14F-4D97-AF65-F5344CB8AC3E}">
        <p14:creationId xmlns:p14="http://schemas.microsoft.com/office/powerpoint/2010/main" val="321523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稲：確かに平成１８年改正はかなり大きな改正でしたね。改正から１０年あまり経過しましたが、実務上様々な問題が生じていると思われます。</a:t>
            </a:r>
          </a:p>
          <a:p>
            <a:r>
              <a:rPr kumimoji="1" lang="ja-JP" altLang="ja-JP" sz="1200" kern="1200" dirty="0">
                <a:solidFill>
                  <a:schemeClr val="tx1"/>
                </a:solidFill>
                <a:effectLst/>
                <a:latin typeface="+mn-lt"/>
                <a:ea typeface="+mn-ea"/>
                <a:cs typeface="+mn-cs"/>
              </a:rPr>
              <a:t>それでは、現行規定の問題点について見ていきましょう。</a:t>
            </a:r>
          </a:p>
          <a:p>
            <a:r>
              <a:rPr kumimoji="1" lang="ja-JP" altLang="ja-JP" sz="1200" kern="1200" dirty="0">
                <a:solidFill>
                  <a:schemeClr val="tx1"/>
                </a:solidFill>
                <a:effectLst/>
                <a:latin typeface="+mn-lt"/>
                <a:ea typeface="+mn-ea"/>
                <a:cs typeface="+mn-cs"/>
              </a:rPr>
              <a:t>まず、</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条の「</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項」の規定についてはどんな問題がありますか？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谷：何といっても「定期同額給与」の規定はあまりにも厳格すぎでしょ。法令ではない「通達」や「</a:t>
            </a:r>
            <a:r>
              <a:rPr kumimoji="1" lang="en-US" altLang="ja-JP" sz="1200" kern="1200" dirty="0">
                <a:solidFill>
                  <a:schemeClr val="tx1"/>
                </a:solidFill>
                <a:effectLst/>
                <a:latin typeface="+mn-lt"/>
                <a:ea typeface="+mn-ea"/>
                <a:cs typeface="+mn-cs"/>
              </a:rPr>
              <a:t>Q&amp;A</a:t>
            </a:r>
            <a:r>
              <a:rPr kumimoji="1" lang="ja-JP" altLang="ja-JP" sz="1200" kern="1200" dirty="0">
                <a:solidFill>
                  <a:schemeClr val="tx1"/>
                </a:solidFill>
                <a:effectLst/>
                <a:latin typeface="+mn-lt"/>
                <a:ea typeface="+mn-ea"/>
                <a:cs typeface="+mn-cs"/>
              </a:rPr>
              <a:t>」をさんざん調べ尽くさないと、損金算入なのか不算入なのか、判断ができないっていうのは大いに問題ありですよ。</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a:t>
            </a:r>
            <a:r>
              <a:rPr kumimoji="1" lang="ja-JP" altLang="ja-JP" sz="1200" kern="1200" dirty="0" err="1">
                <a:solidFill>
                  <a:schemeClr val="tx1"/>
                </a:solidFill>
                <a:effectLst/>
                <a:latin typeface="+mn-lt"/>
                <a:ea typeface="+mn-ea"/>
                <a:cs typeface="+mn-cs"/>
              </a:rPr>
              <a:t>そ</a:t>
            </a:r>
            <a:r>
              <a:rPr kumimoji="1" lang="ja-JP" altLang="ja-JP" sz="1200" kern="1200" dirty="0">
                <a:solidFill>
                  <a:schemeClr val="tx1"/>
                </a:solidFill>
                <a:effectLst/>
                <a:latin typeface="+mn-lt"/>
                <a:ea typeface="+mn-ea"/>
                <a:cs typeface="+mn-cs"/>
              </a:rPr>
              <a:t>うっちゃ！条文読んだだけじゃ正確に判断できんような規定は、法律的にも問題があるんやない？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後：正確には「課税要件法定主義」の観点から大いに問題があると思います。</a:t>
            </a:r>
          </a:p>
          <a:p>
            <a:r>
              <a:rPr kumimoji="1" lang="ja-JP" altLang="ja-JP" sz="1200" kern="1200" dirty="0">
                <a:solidFill>
                  <a:schemeClr val="tx1"/>
                </a:solidFill>
                <a:effectLst/>
                <a:latin typeface="+mn-lt"/>
                <a:ea typeface="+mn-ea"/>
                <a:cs typeface="+mn-cs"/>
              </a:rPr>
              <a:t>「定期同額」という支給方法の縛り方は、中小企業の厳しい資金繰りへの負担が大きいですよね。資金繰りの都合上、役員からの一時的な借入によって「定期同額」を成立させる、なんてことも行われたりして、規定が形骸化している点も否定でき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谷：会社によって支給額が同じなのに、支給方法の違いで法人税の負担が異なる、っていう不公平が生じる可能性もありますよね。</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26</a:t>
            </a:fld>
            <a:endParaRPr kumimoji="1" lang="ja-JP" altLang="en-US"/>
          </a:p>
        </p:txBody>
      </p:sp>
    </p:spTree>
    <p:extLst>
      <p:ext uri="{BB962C8B-B14F-4D97-AF65-F5344CB8AC3E}">
        <p14:creationId xmlns:p14="http://schemas.microsoft.com/office/powerpoint/2010/main" val="159692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福：事前確定届出給与も、届け出た通りに支給</a:t>
            </a:r>
            <a:r>
              <a:rPr kumimoji="1" lang="ja-JP" altLang="ja-JP" sz="1200" kern="1200" dirty="0" err="1">
                <a:solidFill>
                  <a:schemeClr val="tx1"/>
                </a:solidFill>
                <a:effectLst/>
                <a:latin typeface="+mn-lt"/>
                <a:ea typeface="+mn-ea"/>
                <a:cs typeface="+mn-cs"/>
              </a:rPr>
              <a:t>できんやったら</a:t>
            </a:r>
            <a:r>
              <a:rPr kumimoji="1" lang="ja-JP" altLang="ja-JP" sz="1200" kern="1200" dirty="0">
                <a:solidFill>
                  <a:schemeClr val="tx1"/>
                </a:solidFill>
                <a:effectLst/>
                <a:latin typeface="+mn-lt"/>
                <a:ea typeface="+mn-ea"/>
                <a:cs typeface="+mn-cs"/>
              </a:rPr>
              <a:t>全額損金不算入っちゅうのは形式的すぎやろ！</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後：逆に、一旦届出をして、業績が良かったら支給、悪かったら一切支給しない、なんていう利益調整を実質可能にしている部分もありますしね。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谷：利益連動給与なんかは同族会社は使えないし、中小同族企業には関係のない規定ですもんね。</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27</a:t>
            </a:fld>
            <a:endParaRPr kumimoji="1" lang="ja-JP" altLang="en-US"/>
          </a:p>
        </p:txBody>
      </p:sp>
    </p:spTree>
    <p:extLst>
      <p:ext uri="{BB962C8B-B14F-4D97-AF65-F5344CB8AC3E}">
        <p14:creationId xmlns:p14="http://schemas.microsoft.com/office/powerpoint/2010/main" val="270105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2</a:t>
            </a:fld>
            <a:endParaRPr kumimoji="1" lang="ja-JP" altLang="en-US"/>
          </a:p>
        </p:txBody>
      </p:sp>
    </p:spTree>
    <p:extLst>
      <p:ext uri="{BB962C8B-B14F-4D97-AF65-F5344CB8AC3E}">
        <p14:creationId xmlns:p14="http://schemas.microsoft.com/office/powerpoint/2010/main" val="6170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福：だいたい３４条１項</a:t>
            </a:r>
            <a:r>
              <a:rPr kumimoji="1" lang="ja-JP" altLang="ja-JP" sz="1200" kern="1200" dirty="0" err="1">
                <a:solidFill>
                  <a:schemeClr val="tx1"/>
                </a:solidFill>
                <a:effectLst/>
                <a:latin typeface="+mn-lt"/>
                <a:ea typeface="+mn-ea"/>
                <a:cs typeface="+mn-cs"/>
              </a:rPr>
              <a:t>っち</a:t>
            </a:r>
            <a:r>
              <a:rPr kumimoji="1" lang="ja-JP" altLang="ja-JP" sz="1200" kern="1200" dirty="0">
                <a:solidFill>
                  <a:schemeClr val="tx1"/>
                </a:solidFill>
                <a:effectLst/>
                <a:latin typeface="+mn-lt"/>
                <a:ea typeface="+mn-ea"/>
                <a:cs typeface="+mn-cs"/>
              </a:rPr>
              <a:t>、なんで、ここまで厳格な要件を課してる</a:t>
            </a:r>
            <a:r>
              <a:rPr kumimoji="1" lang="ja-JP" altLang="ja-JP" sz="1200" kern="1200" dirty="0" err="1">
                <a:solidFill>
                  <a:schemeClr val="tx1"/>
                </a:solidFill>
                <a:effectLst/>
                <a:latin typeface="+mn-lt"/>
                <a:ea typeface="+mn-ea"/>
                <a:cs typeface="+mn-cs"/>
              </a:rPr>
              <a:t>ん</a:t>
            </a:r>
            <a:r>
              <a:rPr kumimoji="1" lang="ja-JP" altLang="ja-JP" sz="1200" kern="1200" dirty="0">
                <a:solidFill>
                  <a:schemeClr val="tx1"/>
                </a:solidFill>
                <a:effectLst/>
                <a:latin typeface="+mn-lt"/>
                <a:ea typeface="+mn-ea"/>
                <a:cs typeface="+mn-cs"/>
              </a:rPr>
              <a:t>やろうか？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課税庁としては、役員給与は利益操作に利用される、つまり恣意的に損金算入額を増やして税負担を減らすことが可能なので、厳格な要件を課さないと課税上の弊害が極めて大きいと考えているようです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特にその大半が同族会社である中小企業は、利益操作を行いやすい、と見られてますから、これらの恣意性を排除することで、中小企業の利益操作を防止しようっていうのがこの規定の最大の目的なんでしょう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福：でもさあ、利益の状況をみながら役員給与の金額決めるのって普通の感覚じゃないの？　　それを、課税の公平や恣意性の排除の観点からけしからんとか言われてもピンとこんけどな～。</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谷：同感ですね。それに会社法では一人会社が認められてるわけだし、恣意性を排除するには無理がありますよ！</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後：経済産業省の調査報告書で見ましたけど、上場企業も利益連動給与を採用している企業はほんのわずかのようですね。だから</a:t>
            </a:r>
            <a:r>
              <a:rPr kumimoji="1" lang="en-US" altLang="ja-JP" sz="1200" kern="1200" dirty="0">
                <a:solidFill>
                  <a:schemeClr val="tx1"/>
                </a:solidFill>
                <a:effectLst/>
                <a:latin typeface="+mn-lt"/>
                <a:ea typeface="+mn-ea"/>
                <a:cs typeface="+mn-cs"/>
              </a:rPr>
              <a:t>28</a:t>
            </a:r>
            <a:r>
              <a:rPr kumimoji="1" lang="ja-JP" altLang="ja-JP" sz="1200" kern="1200" dirty="0">
                <a:solidFill>
                  <a:schemeClr val="tx1"/>
                </a:solidFill>
                <a:effectLst/>
                <a:latin typeface="+mn-lt"/>
                <a:ea typeface="+mn-ea"/>
                <a:cs typeface="+mn-cs"/>
              </a:rPr>
              <a:t>年度改正で、リストリクテッド・ストック制度の整備や利益連動給与の対象となる指標の範囲の明確化が行われ・・・。</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福：（かぶせ気味に）そんな難しいこと言ったって何のことか分からんよ！とにかく今みたいに、通達どころかＱ＆Ａまで細かく見</a:t>
            </a:r>
            <a:r>
              <a:rPr kumimoji="1" lang="ja-JP" altLang="ja-JP" sz="1200" kern="1200" dirty="0" err="1">
                <a:solidFill>
                  <a:schemeClr val="tx1"/>
                </a:solidFill>
                <a:effectLst/>
                <a:latin typeface="+mn-lt"/>
                <a:ea typeface="+mn-ea"/>
                <a:cs typeface="+mn-cs"/>
              </a:rPr>
              <a:t>らんと</a:t>
            </a:r>
            <a:r>
              <a:rPr kumimoji="1" lang="ja-JP" altLang="ja-JP" sz="1200" kern="1200" dirty="0">
                <a:solidFill>
                  <a:schemeClr val="tx1"/>
                </a:solidFill>
                <a:effectLst/>
                <a:latin typeface="+mn-lt"/>
                <a:ea typeface="+mn-ea"/>
                <a:cs typeface="+mn-cs"/>
              </a:rPr>
              <a:t>損金算入で大丈夫かどうか分からん、というのは制度としておかしいっちゃ！</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それに、資金繰りが苦しくて給与を下げるのに、それに対して法人税がかかる、っていう理由を関与先に説明するのはとても難しいですよね。「課税の公平の観点から、恣意性を排除する必要があるから、です。」って説明しても、まず納得してもらえないですよ。</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後：ま、実務家の感覚としてはかなり違和感がありますよね。こういう現状は、予見可能性や法的安定性が保障されているとは言えないんじゃないでしょうか。</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28</a:t>
            </a:fld>
            <a:endParaRPr kumimoji="1" lang="ja-JP" altLang="en-US"/>
          </a:p>
        </p:txBody>
      </p:sp>
    </p:spTree>
    <p:extLst>
      <p:ext uri="{BB962C8B-B14F-4D97-AF65-F5344CB8AC3E}">
        <p14:creationId xmlns:p14="http://schemas.microsoft.com/office/powerpoint/2010/main" val="1751204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稲：</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項」の問題点は、恣意的に役員給与を増減することによる「利益操作の防止」という改正の趣旨及び目的に対して、「実務家の感覚としては、厳格すぎる、形式的すぎる規定であり、また、通達やＱ＆Ａでの補足説明は、課税要件法定主義に反しているのではないか」ということですね。　　</a:t>
            </a:r>
          </a:p>
          <a:p>
            <a:r>
              <a:rPr kumimoji="1" lang="ja-JP" altLang="ja-JP" sz="1200" kern="1200" dirty="0">
                <a:solidFill>
                  <a:schemeClr val="tx1"/>
                </a:solidFill>
                <a:effectLst/>
                <a:latin typeface="+mn-lt"/>
                <a:ea typeface="+mn-ea"/>
                <a:cs typeface="+mn-cs"/>
              </a:rPr>
              <a:t>それでは次に、</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項の「不相当高額基準」についてはどのようにお考えでしょうか？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高額な役員給与の支給が「不当な税負担の減少、あるいは排除」に当たるとは思いません。その分、役員の所得税負担は増えるんだから、法人・個人の合計で見れば税負担はむしろ増えるんじゃないですか？</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29</a:t>
            </a:fld>
            <a:endParaRPr kumimoji="1" lang="ja-JP" altLang="en-US"/>
          </a:p>
        </p:txBody>
      </p:sp>
    </p:spTree>
    <p:extLst>
      <p:ext uri="{BB962C8B-B14F-4D97-AF65-F5344CB8AC3E}">
        <p14:creationId xmlns:p14="http://schemas.microsoft.com/office/powerpoint/2010/main" val="2090868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後：確かにシミュレーションでは、そのような結果が出ていますね。</a:t>
            </a:r>
          </a:p>
          <a:p>
            <a:r>
              <a:rPr kumimoji="1" lang="ja-JP" altLang="ja-JP" sz="1200" kern="1200" dirty="0">
                <a:solidFill>
                  <a:schemeClr val="tx1"/>
                </a:solidFill>
                <a:effectLst/>
                <a:latin typeface="+mn-lt"/>
                <a:ea typeface="+mn-ea"/>
                <a:cs typeface="+mn-cs"/>
              </a:rPr>
              <a:t>中小企業の経営者は、法人・個人両方のタックスプランニングを常に念頭に置いていますから、法人税だけをみて「不当な税負担の減少あるいは排除」と言われても納得できませんよね。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福：やけ、争いが絶えんのよ！経営者からしたら、突然「あなたの給料は高すぎる」</a:t>
            </a:r>
            <a:r>
              <a:rPr kumimoji="1" lang="ja-JP" altLang="ja-JP" sz="1200" kern="1200" dirty="0" err="1">
                <a:solidFill>
                  <a:schemeClr val="tx1"/>
                </a:solidFill>
                <a:effectLst/>
                <a:latin typeface="+mn-lt"/>
                <a:ea typeface="+mn-ea"/>
                <a:cs typeface="+mn-cs"/>
              </a:rPr>
              <a:t>っち</a:t>
            </a:r>
            <a:r>
              <a:rPr kumimoji="1" lang="ja-JP" altLang="ja-JP" sz="1200" kern="1200" dirty="0">
                <a:solidFill>
                  <a:schemeClr val="tx1"/>
                </a:solidFill>
                <a:effectLst/>
                <a:latin typeface="+mn-lt"/>
                <a:ea typeface="+mn-ea"/>
                <a:cs typeface="+mn-cs"/>
              </a:rPr>
              <a:t>言われて、結果的に法人税も所得税も課されてしまうわけやん。これは、たまったもんじゃないわ。</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30</a:t>
            </a:fld>
            <a:endParaRPr kumimoji="1" lang="ja-JP" altLang="en-US"/>
          </a:p>
        </p:txBody>
      </p:sp>
    </p:spTree>
    <p:extLst>
      <p:ext uri="{BB962C8B-B14F-4D97-AF65-F5344CB8AC3E}">
        <p14:creationId xmlns:p14="http://schemas.microsoft.com/office/powerpoint/2010/main" val="907752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後：現在係争中の「残波訴訟」は当然ご存知でしょう？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谷：もちろんです！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福：もちろん「残波」は知</a:t>
            </a:r>
            <a:r>
              <a:rPr kumimoji="1" lang="ja-JP" altLang="ja-JP" sz="1200" kern="1200" dirty="0" err="1">
                <a:solidFill>
                  <a:schemeClr val="tx1"/>
                </a:solidFill>
                <a:effectLst/>
                <a:latin typeface="+mn-lt"/>
                <a:ea typeface="+mn-ea"/>
                <a:cs typeface="+mn-cs"/>
              </a:rPr>
              <a:t>っちょん</a:t>
            </a:r>
            <a:r>
              <a:rPr kumimoji="1" lang="ja-JP" altLang="ja-JP" sz="1200" kern="1200" dirty="0">
                <a:solidFill>
                  <a:schemeClr val="tx1"/>
                </a:solidFill>
                <a:effectLst/>
                <a:latin typeface="+mn-lt"/>
                <a:ea typeface="+mn-ea"/>
                <a:cs typeface="+mn-cs"/>
              </a:rPr>
              <a:t>で！フルーティな香りで爽快な飲み口の泡盛で・・。</a:t>
            </a:r>
            <a:r>
              <a:rPr kumimoji="1" lang="ja-JP" altLang="en-US" sz="1200" kern="1200" dirty="0">
                <a:solidFill>
                  <a:schemeClr val="tx1"/>
                </a:solidFill>
                <a:effectLst/>
                <a:latin typeface="+mn-lt"/>
                <a:ea typeface="+mn-ea"/>
                <a:cs typeface="+mn-cs"/>
              </a:rPr>
              <a:t>（残波</a:t>
            </a:r>
            <a:r>
              <a:rPr kumimoji="1" lang="ja-JP" altLang="ja-JP" sz="1200" kern="1200" dirty="0">
                <a:solidFill>
                  <a:schemeClr val="tx1"/>
                </a:solidFill>
                <a:effectLst/>
                <a:latin typeface="+mn-lt"/>
                <a:ea typeface="+mn-ea"/>
                <a:cs typeface="+mn-cs"/>
              </a:rPr>
              <a:t>写真</a:t>
            </a:r>
            <a:r>
              <a:rPr kumimoji="1" lang="en-US" altLang="ja-JP" sz="1200" kern="1200" dirty="0">
                <a:solidFill>
                  <a:schemeClr val="tx1"/>
                </a:solidFill>
                <a:effectLst/>
                <a:latin typeface="+mn-lt"/>
                <a:ea typeface="+mn-ea"/>
                <a:cs typeface="+mn-cs"/>
              </a:rPr>
              <a:t>PP</a:t>
            </a:r>
            <a:r>
              <a:rPr kumimoji="1" lang="ja-JP" altLang="en-US" sz="1200" kern="1200" dirty="0">
                <a:solidFill>
                  <a:schemeClr val="tx1"/>
                </a:solidFill>
                <a:effectLst/>
                <a:latin typeface="+mn-lt"/>
                <a:ea typeface="+mn-ea"/>
                <a:cs typeface="+mn-cs"/>
              </a:rPr>
              <a:t>がスライドしてくる）</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食い気味に）「残波訴訟」はここ沖縄の酒造メーカーの事案ですが、先日の東京地裁判決では役員給与のうち、報酬部分は納税者敗訴という結果でした。確かに、法律が変わらない限り訴訟は後を絶たないでしょうね。</a:t>
            </a:r>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31</a:t>
            </a:fld>
            <a:endParaRPr kumimoji="1" lang="ja-JP" altLang="en-US"/>
          </a:p>
        </p:txBody>
      </p:sp>
    </p:spTree>
    <p:extLst>
      <p:ext uri="{BB962C8B-B14F-4D97-AF65-F5344CB8AC3E}">
        <p14:creationId xmlns:p14="http://schemas.microsoft.com/office/powerpoint/2010/main" val="3012806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後：（食い気味に）「残波訴訟」はここ沖縄の酒造メーカーの事案ですが、先日の東京地裁判決では役員給与のうち、報酬部分は納税者敗訴という結果でした。確かに、法律が変わらない限り訴訟は後を絶たないでしょう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私がおかしいと思うのは、施行令の「実質基準」です。あれって、納税者サイドでは判断の仕様がありませんよね。同業他社の社長らがいくらもらっているかなんて、調べようがないし、直接聞いても教えてくれるわけないし・・。</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福：全く同感！実際、中小同族会社</a:t>
            </a:r>
            <a:r>
              <a:rPr kumimoji="1" lang="ja-JP" altLang="ja-JP" sz="1200" kern="1200" dirty="0" err="1">
                <a:solidFill>
                  <a:schemeClr val="tx1"/>
                </a:solidFill>
                <a:effectLst/>
                <a:latin typeface="+mn-lt"/>
                <a:ea typeface="+mn-ea"/>
                <a:cs typeface="+mn-cs"/>
              </a:rPr>
              <a:t>っ</a:t>
            </a:r>
            <a:r>
              <a:rPr kumimoji="1" lang="ja-JP" altLang="ja-JP" sz="1200" kern="1200" dirty="0">
                <a:solidFill>
                  <a:schemeClr val="tx1"/>
                </a:solidFill>
                <a:effectLst/>
                <a:latin typeface="+mn-lt"/>
                <a:ea typeface="+mn-ea"/>
                <a:cs typeface="+mn-cs"/>
              </a:rPr>
              <a:t>つっても、その内容は様々やん。自分の会社の役員給与が、同種・類似規模の他社の給与と同程度でないといけん、とかどう考えてもおかしいって！</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谷：そもそも、どこの会社を調べれば</a:t>
            </a:r>
            <a:r>
              <a:rPr kumimoji="1" lang="ja-JP" altLang="ja-JP" sz="1200" kern="1200" dirty="0" err="1">
                <a:solidFill>
                  <a:schemeClr val="tx1"/>
                </a:solidFill>
                <a:effectLst/>
                <a:latin typeface="+mn-lt"/>
                <a:ea typeface="+mn-ea"/>
                <a:cs typeface="+mn-cs"/>
              </a:rPr>
              <a:t>い</a:t>
            </a:r>
            <a:r>
              <a:rPr kumimoji="1" lang="ja-JP" altLang="ja-JP" sz="1200" kern="1200" dirty="0">
                <a:solidFill>
                  <a:schemeClr val="tx1"/>
                </a:solidFill>
                <a:effectLst/>
                <a:latin typeface="+mn-lt"/>
                <a:ea typeface="+mn-ea"/>
                <a:cs typeface="+mn-cs"/>
              </a:rPr>
              <a:t>いかすら分からん！結局、課税庁の裁量で比較対象先が決められるわけですよ。この不相当高額基準が、課税庁にとって都合のいい否認規定になっていませんかね。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後：課税庁の裁量権についてもう一つ言えるのは、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項の規定は同族会社に限定されていないにも関わらず、同族会社にしかこの規定の適用がされていない現状が挙げられます。上場企業の方が桁違いの役員給与を出してるじゃないですか。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谷：某自動車メーカーの社長さんの名前がよく出ますよね。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福：「やっちゃえ、やっちゃえ」って</a:t>
            </a:r>
            <a:r>
              <a:rPr kumimoji="1" lang="en-US" altLang="ja-JP" sz="1200" kern="1200" dirty="0">
                <a:solidFill>
                  <a:schemeClr val="tx1"/>
                </a:solidFill>
                <a:effectLst/>
                <a:latin typeface="+mn-lt"/>
                <a:ea typeface="+mn-ea"/>
                <a:cs typeface="+mn-cs"/>
              </a:rPr>
              <a:t>CM</a:t>
            </a:r>
            <a:r>
              <a:rPr kumimoji="1" lang="ja-JP" altLang="ja-JP" sz="1200" kern="1200" dirty="0">
                <a:solidFill>
                  <a:schemeClr val="tx1"/>
                </a:solidFill>
                <a:effectLst/>
                <a:latin typeface="+mn-lt"/>
                <a:ea typeface="+mn-ea"/>
                <a:cs typeface="+mn-cs"/>
              </a:rPr>
              <a:t>で言いよるけど、社長に給料を「やっちゃいすぎ」ってことにはならんのかなあ？</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32</a:t>
            </a:fld>
            <a:endParaRPr kumimoji="1" lang="ja-JP" altLang="en-US"/>
          </a:p>
        </p:txBody>
      </p:sp>
    </p:spTree>
    <p:extLst>
      <p:ext uri="{BB962C8B-B14F-4D97-AF65-F5344CB8AC3E}">
        <p14:creationId xmlns:p14="http://schemas.microsoft.com/office/powerpoint/2010/main" val="258035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後：（しばし沈黙）だから、さっきも申し上げましたけど上場企業にはなぜか適用されていない、というのが現状です。</a:t>
            </a:r>
          </a:p>
          <a:p>
            <a:r>
              <a:rPr kumimoji="1" lang="ja-JP" altLang="ja-JP" sz="1200" kern="1200" dirty="0">
                <a:solidFill>
                  <a:schemeClr val="tx1"/>
                </a:solidFill>
                <a:effectLst/>
                <a:latin typeface="+mn-lt"/>
                <a:ea typeface="+mn-ea"/>
                <a:cs typeface="+mn-cs"/>
              </a:rPr>
              <a:t>そもそも、役員給与の金額の決定は私的自治の領域です。金額の決定については、会社と役員の当事者間の「契約の自由」が最大限保障されるべきですよね。</a:t>
            </a:r>
          </a:p>
          <a:p>
            <a:endParaRPr kumimoji="1" lang="en-US" altLang="ja-JP" dirty="0"/>
          </a:p>
          <a:p>
            <a:r>
              <a:rPr kumimoji="1" lang="ja-JP" altLang="ja-JP" sz="1200" kern="1200" dirty="0">
                <a:solidFill>
                  <a:schemeClr val="tx1"/>
                </a:solidFill>
                <a:effectLst/>
                <a:latin typeface="+mn-lt"/>
                <a:ea typeface="+mn-ea"/>
                <a:cs typeface="+mn-cs"/>
              </a:rPr>
              <a:t>稲：</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項」の主な問題点は、</a:t>
            </a:r>
          </a:p>
          <a:p>
            <a:pPr lvl="0"/>
            <a:r>
              <a:rPr kumimoji="1" lang="ja-JP" altLang="ja-JP" sz="1200" kern="1200" dirty="0">
                <a:solidFill>
                  <a:schemeClr val="tx1"/>
                </a:solidFill>
                <a:effectLst/>
                <a:latin typeface="+mn-lt"/>
                <a:ea typeface="+mn-ea"/>
                <a:cs typeface="+mn-cs"/>
              </a:rPr>
              <a:t>高額な役員給与の支給は、法人・個人合計で見れば不当な税負担の減少あるいは排除にはあたらないこと</a:t>
            </a:r>
          </a:p>
          <a:p>
            <a:pPr lvl="0"/>
            <a:r>
              <a:rPr kumimoji="1" lang="ja-JP" altLang="ja-JP" sz="1200" kern="1200" dirty="0">
                <a:solidFill>
                  <a:schemeClr val="tx1"/>
                </a:solidFill>
                <a:effectLst/>
                <a:latin typeface="+mn-lt"/>
                <a:ea typeface="+mn-ea"/>
                <a:cs typeface="+mn-cs"/>
              </a:rPr>
              <a:t>実質基準は判断不可能で、納税者の予見可能性が保障されていないこと</a:t>
            </a:r>
          </a:p>
          <a:p>
            <a:pPr lvl="0"/>
            <a:r>
              <a:rPr kumimoji="1" lang="ja-JP" altLang="ja-JP" sz="1200" kern="1200" dirty="0">
                <a:solidFill>
                  <a:schemeClr val="tx1"/>
                </a:solidFill>
                <a:effectLst/>
                <a:latin typeface="+mn-lt"/>
                <a:ea typeface="+mn-ea"/>
                <a:cs typeface="+mn-cs"/>
              </a:rPr>
              <a:t>課税庁の同族会社に対する恣意的な運用と、その結果として実質的に二重課税の状況が生じていること</a:t>
            </a:r>
          </a:p>
          <a:p>
            <a:pPr lvl="0"/>
            <a:r>
              <a:rPr kumimoji="1" lang="ja-JP" altLang="ja-JP" sz="1200" kern="1200" dirty="0">
                <a:solidFill>
                  <a:schemeClr val="tx1"/>
                </a:solidFill>
                <a:effectLst/>
                <a:latin typeface="+mn-lt"/>
                <a:ea typeface="+mn-ea"/>
                <a:cs typeface="+mn-cs"/>
              </a:rPr>
              <a:t>契約自由の原則に反すること</a:t>
            </a:r>
          </a:p>
          <a:p>
            <a:r>
              <a:rPr kumimoji="1" lang="ja-JP" altLang="ja-JP" sz="1200" kern="1200" dirty="0">
                <a:solidFill>
                  <a:schemeClr val="tx1"/>
                </a:solidFill>
                <a:effectLst/>
                <a:latin typeface="+mn-lt"/>
                <a:ea typeface="+mn-ea"/>
                <a:cs typeface="+mn-cs"/>
              </a:rPr>
              <a:t>などが挙げられました。</a:t>
            </a:r>
          </a:p>
          <a:p>
            <a:r>
              <a:rPr kumimoji="1" lang="ja-JP" altLang="ja-JP" sz="1200" kern="1200" dirty="0">
                <a:solidFill>
                  <a:schemeClr val="tx1"/>
                </a:solidFill>
                <a:effectLst/>
                <a:latin typeface="+mn-lt"/>
                <a:ea typeface="+mn-ea"/>
                <a:cs typeface="+mn-cs"/>
              </a:rPr>
              <a:t>ここまでの議論で、</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項・</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項ともに問題があるということがよく分かりました。</a:t>
            </a:r>
          </a:p>
          <a:p>
            <a:r>
              <a:rPr kumimoji="1" lang="ja-JP" altLang="ja-JP" sz="1200" kern="1200" dirty="0">
                <a:solidFill>
                  <a:schemeClr val="tx1"/>
                </a:solidFill>
                <a:effectLst/>
                <a:latin typeface="+mn-lt"/>
                <a:ea typeface="+mn-ea"/>
                <a:cs typeface="+mn-cs"/>
              </a:rPr>
              <a:t>それでは、この</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条をどのように改正すればよいでしょうか？</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33</a:t>
            </a:fld>
            <a:endParaRPr kumimoji="1" lang="ja-JP" altLang="en-US"/>
          </a:p>
        </p:txBody>
      </p:sp>
    </p:spTree>
    <p:extLst>
      <p:ext uri="{BB962C8B-B14F-4D97-AF65-F5344CB8AC3E}">
        <p14:creationId xmlns:p14="http://schemas.microsoft.com/office/powerpoint/2010/main" val="1717777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後：会社法の施行に伴って、役員給与は職務執行の対価であるとされ、役員賞与も費用だ、ということになったわけです。なのに、平成</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年度改正では「役員給与は原則損金不算入」ともとれる内容だった・・。ならば、現在の公正処理基準である会社法や企業会計基準に従って、本当の意味で「原則損金算入」と言える規定に改めるべきではない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谷：役員給与は、法人税法</a:t>
            </a:r>
            <a:r>
              <a:rPr kumimoji="1" lang="en-US" altLang="ja-JP" sz="1200" kern="1200" dirty="0">
                <a:solidFill>
                  <a:schemeClr val="tx1"/>
                </a:solidFill>
                <a:effectLst/>
                <a:latin typeface="+mn-lt"/>
                <a:ea typeface="+mn-ea"/>
                <a:cs typeface="+mn-cs"/>
              </a:rPr>
              <a:t>22</a:t>
            </a:r>
            <a:r>
              <a:rPr kumimoji="1" lang="ja-JP" altLang="ja-JP" sz="1200" kern="1200" dirty="0">
                <a:solidFill>
                  <a:schemeClr val="tx1"/>
                </a:solidFill>
                <a:effectLst/>
                <a:latin typeface="+mn-lt"/>
                <a:ea typeface="+mn-ea"/>
                <a:cs typeface="+mn-cs"/>
              </a:rPr>
              <a:t>条により「原則損金算入」とし、「別段の定め」として損金不算入項目を限定列挙する形に</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条を改正する、ということですね。</a:t>
            </a:r>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34</a:t>
            </a:fld>
            <a:endParaRPr kumimoji="1" lang="ja-JP" altLang="en-US"/>
          </a:p>
        </p:txBody>
      </p:sp>
    </p:spTree>
    <p:extLst>
      <p:ext uri="{BB962C8B-B14F-4D97-AF65-F5344CB8AC3E}">
        <p14:creationId xmlns:p14="http://schemas.microsoft.com/office/powerpoint/2010/main" val="17020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福：いやいや、</a:t>
            </a:r>
            <a:r>
              <a:rPr kumimoji="1" lang="en-US" altLang="ja-JP" sz="1200" kern="1200" dirty="0">
                <a:solidFill>
                  <a:schemeClr val="tx1"/>
                </a:solidFill>
                <a:effectLst/>
                <a:latin typeface="+mn-lt"/>
                <a:ea typeface="+mn-ea"/>
                <a:cs typeface="+mn-cs"/>
              </a:rPr>
              <a:t>34</a:t>
            </a:r>
            <a:r>
              <a:rPr kumimoji="1" lang="ja-JP" altLang="ja-JP" sz="1200" kern="1200" dirty="0">
                <a:solidFill>
                  <a:schemeClr val="tx1"/>
                </a:solidFill>
                <a:effectLst/>
                <a:latin typeface="+mn-lt"/>
                <a:ea typeface="+mn-ea"/>
                <a:cs typeface="+mn-cs"/>
              </a:rPr>
              <a:t>条なんか廃止すればいいんやって！「原則損金算入」なんやけ、</a:t>
            </a:r>
            <a:r>
              <a:rPr kumimoji="1" lang="en-US" altLang="ja-JP" sz="1200" kern="1200" dirty="0">
                <a:solidFill>
                  <a:schemeClr val="tx1"/>
                </a:solidFill>
                <a:effectLst/>
                <a:latin typeface="+mn-lt"/>
                <a:ea typeface="+mn-ea"/>
                <a:cs typeface="+mn-cs"/>
              </a:rPr>
              <a:t>22</a:t>
            </a:r>
            <a:r>
              <a:rPr kumimoji="1" lang="ja-JP" altLang="ja-JP" sz="1200" kern="1200" dirty="0">
                <a:solidFill>
                  <a:schemeClr val="tx1"/>
                </a:solidFill>
                <a:effectLst/>
                <a:latin typeface="+mn-lt"/>
                <a:ea typeface="+mn-ea"/>
                <a:cs typeface="+mn-cs"/>
              </a:rPr>
              <a:t>条だけでいいや</a:t>
            </a:r>
            <a:r>
              <a:rPr kumimoji="1" lang="ja-JP" altLang="ja-JP" sz="1200" kern="1200" dirty="0" err="1">
                <a:solidFill>
                  <a:schemeClr val="tx1"/>
                </a:solidFill>
                <a:effectLst/>
                <a:latin typeface="+mn-lt"/>
                <a:ea typeface="+mn-ea"/>
                <a:cs typeface="+mn-cs"/>
              </a:rPr>
              <a:t>ろ</a:t>
            </a:r>
            <a:r>
              <a:rPr kumimoji="1" lang="ja-JP" altLang="ja-JP" sz="1200" kern="1200" dirty="0">
                <a:solidFill>
                  <a:schemeClr val="tx1"/>
                </a:solidFill>
                <a:effectLst/>
                <a:latin typeface="+mn-lt"/>
                <a:ea typeface="+mn-ea"/>
                <a:cs typeface="+mn-cs"/>
              </a:rPr>
              <a:t>？施行令の形式基準だけ</a:t>
            </a:r>
            <a:r>
              <a:rPr kumimoji="1" lang="ja-JP" altLang="ja-JP" sz="1200" kern="1200" dirty="0" err="1">
                <a:solidFill>
                  <a:schemeClr val="tx1"/>
                </a:solidFill>
                <a:effectLst/>
                <a:latin typeface="+mn-lt"/>
                <a:ea typeface="+mn-ea"/>
                <a:cs typeface="+mn-cs"/>
              </a:rPr>
              <a:t>残すっ</a:t>
            </a:r>
            <a:r>
              <a:rPr kumimoji="1" lang="ja-JP" altLang="ja-JP" sz="1200" kern="1200" dirty="0">
                <a:solidFill>
                  <a:schemeClr val="tx1"/>
                </a:solidFill>
                <a:effectLst/>
                <a:latin typeface="+mn-lt"/>
                <a:ea typeface="+mn-ea"/>
                <a:cs typeface="+mn-cs"/>
              </a:rPr>
              <a:t>ちゅうのはどうやろ？</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後：はぁ～（ため息交じりに）、それではプロの仕事とは言えないですね。恣意性の完全な排除は無理だとしても、最低限排除すべき恣意性はあると思います。順次⑫</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谷：そうですね。特に「隠ぺい仮装経理によるもの」は当然損金不算入でしょ。</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あと、役員給与の未払計上を無制限に認めると利益操作がいくらでも可能になりません？「支払いの事実」で損金算入を担保する規定が必要でしょ。</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福：それなら、決算後</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か月以内の支給を条件とするって</a:t>
            </a:r>
            <a:r>
              <a:rPr kumimoji="1" lang="ja-JP" altLang="ja-JP" sz="1200" kern="1200" dirty="0" err="1">
                <a:solidFill>
                  <a:schemeClr val="tx1"/>
                </a:solidFill>
                <a:effectLst/>
                <a:latin typeface="+mn-lt"/>
                <a:ea typeface="+mn-ea"/>
                <a:cs typeface="+mn-cs"/>
              </a:rPr>
              <a:t>のは</a:t>
            </a:r>
            <a:r>
              <a:rPr kumimoji="1" lang="ja-JP" altLang="ja-JP" sz="1200" kern="1200" dirty="0">
                <a:solidFill>
                  <a:schemeClr val="tx1"/>
                </a:solidFill>
                <a:effectLst/>
                <a:latin typeface="+mn-lt"/>
                <a:ea typeface="+mn-ea"/>
                <a:cs typeface="+mn-cs"/>
              </a:rPr>
              <a:t>どう？使用人の決算賞与と同じやし。実務上、申告作業を行うのは決算月の「翌々月」やけ、申告作業時のあからさまな利益操作も防ぐことができるやろ。名付けて「未払基準」やね！！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後：高額な役員給与を支給すること自体は規制すべきではないと思いますが、役員の身内を通じて所得分散を図る行為は防止すべきです。これは「不当な税負担の減少あるいは排除」と言えます。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福：おおっ！じゃあ、これは「特殊関係者基準」！やね？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それなら、その会社の他の役員や使用人に対する給与の支給状況等から判断できる規定にすべきやないかな。現行法のような他社との比較ではなく、あくまでも自社内での比較で基準額を定めるべきだと思います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福：給与水準は各社違うわけやし、適正額の一番適当な指標はやっぱり社内の給与やけね。</a:t>
            </a:r>
          </a:p>
          <a:p>
            <a:r>
              <a:rPr kumimoji="1" lang="ja-JP" altLang="ja-JP" sz="1200" kern="1200" dirty="0">
                <a:solidFill>
                  <a:schemeClr val="tx1"/>
                </a:solidFill>
                <a:effectLst/>
                <a:latin typeface="+mn-lt"/>
                <a:ea typeface="+mn-ea"/>
                <a:cs typeface="+mn-cs"/>
              </a:rPr>
              <a:t>「社内基準」っていう名前でもいい</a:t>
            </a:r>
            <a:r>
              <a:rPr kumimoji="1" lang="ja-JP" altLang="ja-JP" sz="1200" kern="1200" dirty="0" err="1">
                <a:solidFill>
                  <a:schemeClr val="tx1"/>
                </a:solidFill>
                <a:effectLst/>
                <a:latin typeface="+mn-lt"/>
                <a:ea typeface="+mn-ea"/>
                <a:cs typeface="+mn-cs"/>
              </a:rPr>
              <a:t>ん</a:t>
            </a:r>
            <a:r>
              <a:rPr kumimoji="1" lang="ja-JP" altLang="ja-JP" sz="1200" kern="1200" dirty="0">
                <a:solidFill>
                  <a:schemeClr val="tx1"/>
                </a:solidFill>
                <a:effectLst/>
                <a:latin typeface="+mn-lt"/>
                <a:ea typeface="+mn-ea"/>
                <a:cs typeface="+mn-cs"/>
              </a:rPr>
              <a:t>やない？どう？？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後：（スルーした感じで）基本的には役員にいくら支給してもいいが、その身内に対する給与については、自社内の同程度の職務内容の他の役員や使用人と比べて高すぎてはいけないよ、ということですね。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谷：ただ、前社長が、顧問や相談役として在籍している場合はどうでしょう？</a:t>
            </a:r>
            <a:r>
              <a:rPr kumimoji="1" lang="en-US" altLang="ja-JP" sz="1200" kern="1200" dirty="0">
                <a:solidFill>
                  <a:schemeClr val="tx1"/>
                </a:solidFill>
                <a:effectLst/>
                <a:latin typeface="+mn-lt"/>
                <a:ea typeface="+mn-ea"/>
                <a:cs typeface="+mn-cs"/>
              </a:rPr>
              <a:t/>
            </a:r>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会社への貢献度合を考えると単純な比較は馴染まんと</a:t>
            </a:r>
            <a:r>
              <a:rPr kumimoji="1" lang="ja-JP" altLang="ja-JP" sz="1200" kern="1200" dirty="0" err="1">
                <a:solidFill>
                  <a:schemeClr val="tx1"/>
                </a:solidFill>
                <a:effectLst/>
                <a:latin typeface="+mn-lt"/>
                <a:ea typeface="+mn-ea"/>
                <a:cs typeface="+mn-cs"/>
              </a:rPr>
              <a:t>思うん</a:t>
            </a:r>
            <a:r>
              <a:rPr kumimoji="1" lang="ja-JP" altLang="ja-JP" sz="1200" kern="1200" dirty="0">
                <a:solidFill>
                  <a:schemeClr val="tx1"/>
                </a:solidFill>
                <a:effectLst/>
                <a:latin typeface="+mn-lt"/>
                <a:ea typeface="+mn-ea"/>
                <a:cs typeface="+mn-cs"/>
              </a:rPr>
              <a:t>やけど。</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福：そうそう、代取を退任した前社長で、非常勤なんやけど、おるだけで影響力がある、カリスマ的な会長っておるよね！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後：先代への畏敬の念を大切にするのは日本固有の企業風土ですよね。それなら、先代である特殊関係者については、その人が社長だった頃の役員給与を対象に基準額を定めればいいのではないでしょうか？</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谷：それなら基準額は、社長時代の半分がいいんじゃないかな。分掌変更通達もあることだし。それと、基準額は退職直前ではなく、退職前</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年間の平均額の半分にすべきでしょ。そしたら退職直前に役員給与を増額する、みたいな恣意性を排除できますからね。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福：それは「先代基準」やね！</a:t>
            </a:r>
          </a:p>
          <a:p>
            <a:r>
              <a:rPr kumimoji="1" lang="ja-JP" altLang="ja-JP" sz="1200" kern="1200" dirty="0">
                <a:solidFill>
                  <a:schemeClr val="tx1"/>
                </a:solidFill>
                <a:effectLst/>
                <a:latin typeface="+mn-lt"/>
                <a:ea typeface="+mn-ea"/>
                <a:cs typeface="+mn-cs"/>
              </a:rPr>
              <a:t>たしかに、会社への貢献度は退職直前の事業年度だけやなくて、一定期間に渡って評価すべきやもんね。</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稲：なかなか面白いアイディアですね！福田先生のネーミングセンスはちょっと安直すぎるかなって気もしますが・・。</a:t>
            </a:r>
          </a:p>
          <a:p>
            <a:r>
              <a:rPr kumimoji="1" lang="ja-JP" altLang="ja-JP" sz="1200" kern="1200" dirty="0">
                <a:solidFill>
                  <a:schemeClr val="tx1"/>
                </a:solidFill>
                <a:effectLst/>
                <a:latin typeface="+mn-lt"/>
                <a:ea typeface="+mn-ea"/>
                <a:cs typeface="+mn-cs"/>
              </a:rPr>
              <a:t>整理すると、まず、定款又は総会決議で定めた限度額を基準とする、現行の施行令の「形式基準」を法律に格上げし、新たに「未払基準」と「特殊関係者基準」を創設する、ということですね。</a:t>
            </a:r>
          </a:p>
          <a:p>
            <a:r>
              <a:rPr kumimoji="1" lang="ja-JP" altLang="ja-JP" sz="1200" kern="1200" dirty="0">
                <a:solidFill>
                  <a:schemeClr val="tx1"/>
                </a:solidFill>
                <a:effectLst/>
                <a:latin typeface="+mn-lt"/>
                <a:ea typeface="+mn-ea"/>
                <a:cs typeface="+mn-cs"/>
              </a:rPr>
              <a:t>そして、「特殊関係者基準」については、先代以外の特殊関係者に対する「社内基準」と、先代に対する「先代基準」に分けるという形でしょうか。</a:t>
            </a:r>
          </a:p>
          <a:p>
            <a:r>
              <a:rPr kumimoji="1" lang="ja-JP" altLang="ja-JP" sz="1200" kern="1200" dirty="0">
                <a:solidFill>
                  <a:schemeClr val="tx1"/>
                </a:solidFill>
                <a:effectLst/>
                <a:latin typeface="+mn-lt"/>
                <a:ea typeface="+mn-ea"/>
                <a:cs typeface="+mn-cs"/>
              </a:rPr>
              <a:t>では、この改正案が仮に実現したならば、どのような効果が期待できるでしょうか？</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35</a:t>
            </a:fld>
            <a:endParaRPr kumimoji="1" lang="ja-JP" altLang="en-US"/>
          </a:p>
        </p:txBody>
      </p:sp>
    </p:spTree>
    <p:extLst>
      <p:ext uri="{BB962C8B-B14F-4D97-AF65-F5344CB8AC3E}">
        <p14:creationId xmlns:p14="http://schemas.microsoft.com/office/powerpoint/2010/main" val="173043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福：とにかくシンプルで、わかりやすい</a:t>
            </a:r>
            <a:r>
              <a:rPr kumimoji="1" lang="ja-JP" altLang="ja-JP" sz="1200" kern="1200" dirty="0" err="1">
                <a:solidFill>
                  <a:schemeClr val="tx1"/>
                </a:solidFill>
                <a:effectLst/>
                <a:latin typeface="+mn-lt"/>
                <a:ea typeface="+mn-ea"/>
                <a:cs typeface="+mn-cs"/>
              </a:rPr>
              <a:t>やん</a:t>
            </a:r>
            <a:r>
              <a:rPr kumimoji="1" lang="ja-JP" altLang="ja-JP" sz="1200" kern="1200" dirty="0">
                <a:solidFill>
                  <a:schemeClr val="tx1"/>
                </a:solidFill>
                <a:effectLst/>
                <a:latin typeface="+mn-lt"/>
                <a:ea typeface="+mn-ea"/>
                <a:cs typeface="+mn-cs"/>
              </a:rPr>
              <a:t>！これやったら、役員給与は「原則損金算入」ってことが明らかやしね。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谷：これなら法律で解釈が可能なはずやし、現在のような</a:t>
            </a:r>
            <a:r>
              <a:rPr kumimoji="1" lang="en-US" altLang="ja-JP" sz="1200" kern="1200" dirty="0">
                <a:solidFill>
                  <a:schemeClr val="tx1"/>
                </a:solidFill>
                <a:effectLst/>
                <a:latin typeface="+mn-lt"/>
                <a:ea typeface="+mn-ea"/>
                <a:cs typeface="+mn-cs"/>
              </a:rPr>
              <a:t>Q&amp;A</a:t>
            </a:r>
            <a:r>
              <a:rPr kumimoji="1" lang="ja-JP" altLang="ja-JP" sz="1200" kern="1200" dirty="0">
                <a:solidFill>
                  <a:schemeClr val="tx1"/>
                </a:solidFill>
                <a:effectLst/>
                <a:latin typeface="+mn-lt"/>
                <a:ea typeface="+mn-ea"/>
                <a:cs typeface="+mn-cs"/>
              </a:rPr>
              <a:t>は不要になりますよね。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後：他社比較の必要がなくなり、自社の状況だけで判断可能になるので、納税者の予見可能性も確保されることになります。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谷：役員給与支給の自由度が増すことで</a:t>
            </a:r>
            <a:r>
              <a:rPr kumimoji="1" lang="ja-JP" altLang="ja-JP" sz="1200" kern="1200" dirty="0" smtClean="0">
                <a:solidFill>
                  <a:schemeClr val="tx1"/>
                </a:solidFill>
                <a:effectLst/>
                <a:latin typeface="+mn-lt"/>
                <a:ea typeface="+mn-ea"/>
                <a:cs typeface="+mn-cs"/>
              </a:rPr>
              <a:t>、資金繰り</a:t>
            </a:r>
            <a:r>
              <a:rPr kumimoji="1" lang="ja-JP" altLang="ja-JP" sz="1200" kern="1200" dirty="0">
                <a:solidFill>
                  <a:schemeClr val="tx1"/>
                </a:solidFill>
                <a:effectLst/>
                <a:latin typeface="+mn-lt"/>
                <a:ea typeface="+mn-ea"/>
                <a:cs typeface="+mn-cs"/>
              </a:rPr>
              <a:t>に苦慮している中小企業の実態に即した規定になりますね。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福：それに、実質的な利益連動給与の損金算入が中小同族会社の役員にも可能になったら、経営陣のモチベーションアップにつながるはずやし！</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後：それは重要なことですよね。全国の中小企業の経営者のやる気が上がれば、国内経済の活性化や我が国の国際競争力の強化にも繋がるはずです。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谷：不相当高額基準っていう心理的な圧迫がなくなれば、役員給与は増加すると思うんですよね。そうすれば、所得税や住民税、更には社会保険料も増加するから、国や地方の歳入増加が期待できますよね？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細かいところでは、役員給与の期中増額を行う会社が増えれば、給与に対する源泉徴収の手続きを通して、法人の決算を待たずに、より早期の税収確保が可能になりますよ。とはいえ、税収の確保は我々の提案目的ではなく、あくまで副産物ですけど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福：課税庁と納税者の認識のズレが小さくなるはずやけ、役員給与に関する税務訴訟なんかのトラブルは確実に減るや</a:t>
            </a:r>
            <a:r>
              <a:rPr kumimoji="1" lang="ja-JP" altLang="ja-JP" sz="1200" kern="1200" dirty="0" err="1">
                <a:solidFill>
                  <a:schemeClr val="tx1"/>
                </a:solidFill>
                <a:effectLst/>
                <a:latin typeface="+mn-lt"/>
                <a:ea typeface="+mn-ea"/>
                <a:cs typeface="+mn-cs"/>
              </a:rPr>
              <a:t>ろ</a:t>
            </a:r>
            <a:r>
              <a:rPr kumimoji="1" lang="ja-JP" altLang="ja-JP" sz="1200" kern="1200" dirty="0">
                <a:solidFill>
                  <a:schemeClr val="tx1"/>
                </a:solidFill>
                <a:effectLst/>
                <a:latin typeface="+mn-lt"/>
                <a:ea typeface="+mn-ea"/>
                <a:cs typeface="+mn-cs"/>
              </a:rPr>
              <a:t>。結局、分かりにくさが原因でいろんな「無駄」が生じとったわけやから。そういった意味で</a:t>
            </a:r>
            <a:r>
              <a:rPr kumimoji="1" lang="ja-JP" altLang="ja-JP" sz="1200" kern="1200">
                <a:solidFill>
                  <a:schemeClr val="tx1"/>
                </a:solidFill>
                <a:effectLst/>
                <a:latin typeface="+mn-lt"/>
                <a:ea typeface="+mn-ea"/>
                <a:cs typeface="+mn-cs"/>
              </a:rPr>
              <a:t>は</a:t>
            </a:r>
            <a:r>
              <a:rPr kumimoji="1" lang="ja-JP" altLang="ja-JP" sz="1200" kern="1200" smtClean="0">
                <a:solidFill>
                  <a:schemeClr val="tx1"/>
                </a:solidFill>
                <a:effectLst/>
                <a:latin typeface="+mn-lt"/>
                <a:ea typeface="+mn-ea"/>
                <a:cs typeface="+mn-cs"/>
              </a:rPr>
              <a:t>、</a:t>
            </a:r>
            <a:r>
              <a:rPr kumimoji="1" lang="ja-JP" altLang="en-US" sz="1200" kern="1200" smtClean="0">
                <a:solidFill>
                  <a:schemeClr val="tx1"/>
                </a:solidFill>
                <a:effectLst/>
                <a:latin typeface="+mn-lt"/>
                <a:ea typeface="+mn-ea"/>
                <a:cs typeface="+mn-cs"/>
              </a:rPr>
              <a:t>歳出</a:t>
            </a:r>
            <a:r>
              <a:rPr kumimoji="1" lang="ja-JP" altLang="ja-JP" sz="1200" kern="1200" smtClean="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削減も図られる</a:t>
            </a:r>
            <a:r>
              <a:rPr kumimoji="1" lang="ja-JP" altLang="ja-JP" sz="1200" kern="1200" dirty="0" err="1">
                <a:solidFill>
                  <a:schemeClr val="tx1"/>
                </a:solidFill>
                <a:effectLst/>
                <a:latin typeface="+mn-lt"/>
                <a:ea typeface="+mn-ea"/>
                <a:cs typeface="+mn-cs"/>
              </a:rPr>
              <a:t>んや</a:t>
            </a:r>
            <a:r>
              <a:rPr kumimoji="1" lang="ja-JP" altLang="ja-JP" sz="1200" kern="1200" dirty="0">
                <a:solidFill>
                  <a:schemeClr val="tx1"/>
                </a:solidFill>
                <a:effectLst/>
                <a:latin typeface="+mn-lt"/>
                <a:ea typeface="+mn-ea"/>
                <a:cs typeface="+mn-cs"/>
              </a:rPr>
              <a:t>ない？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（まとめへ）</a:t>
            </a:r>
          </a:p>
          <a:p>
            <a:r>
              <a:rPr kumimoji="1" lang="ja-JP" altLang="ja-JP" sz="1200" kern="1200" dirty="0">
                <a:solidFill>
                  <a:schemeClr val="tx1"/>
                </a:solidFill>
                <a:effectLst/>
                <a:latin typeface="+mn-lt"/>
                <a:ea typeface="+mn-ea"/>
                <a:cs typeface="+mn-cs"/>
              </a:rPr>
              <a:t>谷：いろいろ考えてきたけど、役員給与に関する現行の規定はやはり問題が多いっち確信した</a:t>
            </a:r>
            <a:r>
              <a:rPr kumimoji="1" lang="ja-JP" altLang="ja-JP" sz="1200" kern="1200" dirty="0" err="1">
                <a:solidFill>
                  <a:schemeClr val="tx1"/>
                </a:solidFill>
                <a:effectLst/>
                <a:latin typeface="+mn-lt"/>
                <a:ea typeface="+mn-ea"/>
                <a:cs typeface="+mn-cs"/>
              </a:rPr>
              <a:t>わあ</a:t>
            </a:r>
            <a:r>
              <a:rPr kumimoji="1" lang="ja-JP" altLang="ja-JP" sz="1200" kern="1200" dirty="0">
                <a:solidFill>
                  <a:schemeClr val="tx1"/>
                </a:solidFill>
                <a:effectLst/>
                <a:latin typeface="+mn-lt"/>
                <a:ea typeface="+mn-ea"/>
                <a:cs typeface="+mn-cs"/>
              </a:rPr>
              <a:t>。争いになったときはどう考えても納税者の分がわりいし。ここまで杓子定規な規定は世界中で日本</a:t>
            </a:r>
            <a:r>
              <a:rPr kumimoji="1" lang="ja-JP" altLang="ja-JP" sz="1200" kern="1200" dirty="0" err="1">
                <a:solidFill>
                  <a:schemeClr val="tx1"/>
                </a:solidFill>
                <a:effectLst/>
                <a:latin typeface="+mn-lt"/>
                <a:ea typeface="+mn-ea"/>
                <a:cs typeface="+mn-cs"/>
              </a:rPr>
              <a:t>だ</a:t>
            </a:r>
            <a:r>
              <a:rPr kumimoji="1" lang="ja-JP" altLang="ja-JP" sz="1200" kern="1200" dirty="0">
                <a:solidFill>
                  <a:schemeClr val="tx1"/>
                </a:solidFill>
                <a:effectLst/>
                <a:latin typeface="+mn-lt"/>
                <a:ea typeface="+mn-ea"/>
                <a:cs typeface="+mn-cs"/>
              </a:rPr>
              <a:t>けっちゃ！</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後：現行規定が、恣意性の排除に成功しているとは思えませんし、金額の相当性に関しても課税庁の裁量が大きすぎる気がします。公正処理基準である会社法や企業会計基準と歩調を合わせる必要を感じますね。</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福：損金否認されて法人税課税されたうえに、所得税は課税されたままっていうのがなあ・・。このダブルパンチだけは何とか改善してもらいたい、</a:t>
            </a:r>
            <a:r>
              <a:rPr kumimoji="1" lang="ja-JP" altLang="ja-JP" sz="1200" kern="1200" dirty="0" err="1">
                <a:solidFill>
                  <a:schemeClr val="tx1"/>
                </a:solidFill>
                <a:effectLst/>
                <a:latin typeface="+mn-lt"/>
                <a:ea typeface="+mn-ea"/>
                <a:cs typeface="+mn-cs"/>
              </a:rPr>
              <a:t>っ</a:t>
            </a:r>
            <a:r>
              <a:rPr kumimoji="1" lang="ja-JP" altLang="ja-JP" sz="1200" kern="1200" dirty="0">
                <a:solidFill>
                  <a:schemeClr val="tx1"/>
                </a:solidFill>
                <a:effectLst/>
                <a:latin typeface="+mn-lt"/>
                <a:ea typeface="+mn-ea"/>
                <a:cs typeface="+mn-cs"/>
              </a:rPr>
              <a:t>ちゅうのが、俺たち税理士の正直な気持ちやし、やっぱ中小企業の経営者たちが</a:t>
            </a:r>
            <a:r>
              <a:rPr kumimoji="1" lang="ja-JP" altLang="ja-JP" sz="1200" u="sng" kern="1200" dirty="0">
                <a:solidFill>
                  <a:schemeClr val="tx1"/>
                </a:solidFill>
                <a:effectLst/>
                <a:latin typeface="+mn-lt"/>
                <a:ea typeface="+mn-ea"/>
                <a:cs typeface="+mn-cs"/>
              </a:rPr>
              <a:t>むげねえ</a:t>
            </a:r>
            <a:r>
              <a:rPr kumimoji="1" lang="ja-JP" altLang="en-US" sz="1200" u="sng" kern="1200" dirty="0">
                <a:solidFill>
                  <a:schemeClr val="tx1"/>
                </a:solidFill>
                <a:effectLst/>
                <a:latin typeface="+mn-lt"/>
                <a:ea typeface="+mn-ea"/>
                <a:cs typeface="+mn-cs"/>
              </a:rPr>
              <a:t>（方言説明</a:t>
            </a:r>
            <a:r>
              <a:rPr kumimoji="1" lang="en-US" altLang="ja-JP" sz="1200" u="sng" kern="1200" dirty="0">
                <a:solidFill>
                  <a:schemeClr val="tx1"/>
                </a:solidFill>
                <a:effectLst/>
                <a:latin typeface="+mn-lt"/>
                <a:ea typeface="+mn-ea"/>
                <a:cs typeface="+mn-cs"/>
              </a:rPr>
              <a:t>PP)</a:t>
            </a:r>
            <a:r>
              <a:rPr kumimoji="1" lang="ja-JP" altLang="ja-JP" sz="1200" kern="1200" dirty="0">
                <a:solidFill>
                  <a:schemeClr val="tx1"/>
                </a:solidFill>
                <a:effectLst/>
                <a:latin typeface="+mn-lt"/>
                <a:ea typeface="+mn-ea"/>
                <a:cs typeface="+mn-cs"/>
              </a:rPr>
              <a:t>っちゃ。</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稲：ここらで時間がきたようです。</a:t>
            </a:r>
          </a:p>
          <a:p>
            <a:r>
              <a:rPr kumimoji="1" lang="ja-JP" altLang="ja-JP" sz="1200" kern="1200" dirty="0">
                <a:solidFill>
                  <a:schemeClr val="tx1"/>
                </a:solidFill>
                <a:effectLst/>
                <a:latin typeface="+mn-lt"/>
                <a:ea typeface="+mn-ea"/>
                <a:cs typeface="+mn-cs"/>
              </a:rPr>
              <a:t>多くの問題を抱える現行の役員給与の規定に対して、具体的な提言を行って頂きました。もちろん賛否両論はあるかとは思いますが、実務家らしい、そして、オリジナリティ溢れる提言内容だと思います。</a:t>
            </a:r>
          </a:p>
          <a:p>
            <a:r>
              <a:rPr kumimoji="1" lang="ja-JP" altLang="ja-JP" sz="1200" kern="1200" dirty="0">
                <a:solidFill>
                  <a:schemeClr val="tx1"/>
                </a:solidFill>
                <a:effectLst/>
                <a:latin typeface="+mn-lt"/>
                <a:ea typeface="+mn-ea"/>
                <a:cs typeface="+mn-cs"/>
              </a:rPr>
              <a:t>大分県チームの皆さん、ありがとうございました。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pPr/>
              <a:t>36</a:t>
            </a:fld>
            <a:endParaRPr kumimoji="1" lang="ja-JP" altLang="en-US"/>
          </a:p>
        </p:txBody>
      </p:sp>
    </p:spTree>
    <p:extLst>
      <p:ext uri="{BB962C8B-B14F-4D97-AF65-F5344CB8AC3E}">
        <p14:creationId xmlns:p14="http://schemas.microsoft.com/office/powerpoint/2010/main" val="3477052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37</a:t>
            </a:fld>
            <a:endParaRPr kumimoji="1" lang="ja-JP" altLang="en-US"/>
          </a:p>
        </p:txBody>
      </p:sp>
    </p:spTree>
    <p:extLst>
      <p:ext uri="{BB962C8B-B14F-4D97-AF65-F5344CB8AC3E}">
        <p14:creationId xmlns:p14="http://schemas.microsoft.com/office/powerpoint/2010/main" val="95820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5</a:t>
            </a:fld>
            <a:endParaRPr kumimoji="1" lang="ja-JP" altLang="en-US"/>
          </a:p>
        </p:txBody>
      </p:sp>
    </p:spTree>
    <p:extLst>
      <p:ext uri="{BB962C8B-B14F-4D97-AF65-F5344CB8AC3E}">
        <p14:creationId xmlns:p14="http://schemas.microsoft.com/office/powerpoint/2010/main" val="2747335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655624" cy="3600450"/>
          </a:xfrm>
        </p:spPr>
        <p:txBody>
          <a:bodyPr>
            <a:normAutofit/>
          </a:bodyPr>
          <a:lstStyle/>
          <a:p>
            <a:r>
              <a:rPr lang="ja-JP" altLang="en-US" sz="1000" dirty="0">
                <a:latin typeface="ＭＳ 明朝" panose="02020609040205080304" pitchFamily="17" charset="-128"/>
                <a:ea typeface="ＭＳ 明朝" panose="02020609040205080304" pitchFamily="17" charset="-128"/>
              </a:rPr>
              <a:t>司会：ここまで、個人が法人成りをして、役員給与の問題まで見てきました。</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では、中小企業から大企業にステップアップしていく際の、中小企業と大企業の区分の</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問題を見ていきましょう。</a:t>
            </a:r>
            <a:endParaRPr lang="en-US" altLang="ja-JP" sz="1000" dirty="0">
              <a:latin typeface="ＭＳ 明朝" panose="02020609040205080304" pitchFamily="17" charset="-128"/>
              <a:ea typeface="ＭＳ 明朝" panose="02020609040205080304" pitchFamily="17" charset="-128"/>
            </a:endParaRPr>
          </a:p>
          <a:p>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皆様ご存じのとおり、資本金</a:t>
            </a:r>
            <a:r>
              <a:rPr lang="en-US" altLang="ja-JP" sz="1000" dirty="0">
                <a:latin typeface="ＭＳ 明朝" panose="02020609040205080304" pitchFamily="17" charset="-128"/>
                <a:ea typeface="ＭＳ 明朝" panose="02020609040205080304" pitchFamily="17" charset="-128"/>
              </a:rPr>
              <a:t>1</a:t>
            </a:r>
            <a:r>
              <a:rPr lang="ja-JP" altLang="en-US" sz="1000" dirty="0">
                <a:latin typeface="ＭＳ 明朝" panose="02020609040205080304" pitchFamily="17" charset="-128"/>
                <a:ea typeface="ＭＳ 明朝" panose="02020609040205080304" pitchFamily="17" charset="-128"/>
              </a:rPr>
              <a:t>億円以下の企業に対して、</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軽減税率をはじめとする様々な税負担軽減策がなされています。</a:t>
            </a:r>
          </a:p>
          <a:p>
            <a:r>
              <a:rPr lang="ja-JP" altLang="en-US" sz="1000" dirty="0">
                <a:latin typeface="ＭＳ 明朝" panose="02020609040205080304" pitchFamily="17" charset="-128"/>
                <a:ea typeface="ＭＳ 明朝" panose="02020609040205080304" pitchFamily="17" charset="-128"/>
              </a:rPr>
              <a:t>　　　しかし、この資本金</a:t>
            </a:r>
            <a:r>
              <a:rPr lang="en-US" altLang="ja-JP" sz="1000" dirty="0">
                <a:latin typeface="ＭＳ 明朝" panose="02020609040205080304" pitchFamily="17" charset="-128"/>
                <a:ea typeface="ＭＳ 明朝" panose="02020609040205080304" pitchFamily="17" charset="-128"/>
              </a:rPr>
              <a:t>1</a:t>
            </a:r>
            <a:r>
              <a:rPr lang="ja-JP" altLang="en-US" sz="1000" dirty="0">
                <a:latin typeface="ＭＳ 明朝" panose="02020609040205080304" pitchFamily="17" charset="-128"/>
                <a:ea typeface="ＭＳ 明朝" panose="02020609040205080304" pitchFamily="17" charset="-128"/>
              </a:rPr>
              <a:t>億円以下という基準については、</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兼ねてから見直しが必要だとするご意見や批判がありました。</a:t>
            </a:r>
          </a:p>
          <a:p>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実際に、企業にとっての資本金の重要性が変わってきていますし、</a:t>
            </a:r>
            <a:endParaRPr lang="en-US" altLang="ja-JP" sz="1000" dirty="0">
              <a:latin typeface="ＭＳ 明朝" panose="02020609040205080304" pitchFamily="17" charset="-128"/>
              <a:ea typeface="ＭＳ 明朝" panose="02020609040205080304" pitchFamily="17" charset="-128"/>
            </a:endParaRPr>
          </a:p>
          <a:p>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大企業が減資して中小企業税制の適用を受ける事例も話題になりましたね。</a:t>
            </a:r>
          </a:p>
          <a:p>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また、会計検査院の指摘や、平成</a:t>
            </a:r>
            <a:r>
              <a:rPr lang="en-US" altLang="ja-JP" sz="1000" dirty="0">
                <a:latin typeface="ＭＳ 明朝" panose="02020609040205080304" pitchFamily="17" charset="-128"/>
                <a:ea typeface="ＭＳ 明朝" panose="02020609040205080304" pitchFamily="17" charset="-128"/>
              </a:rPr>
              <a:t>28</a:t>
            </a:r>
            <a:r>
              <a:rPr lang="ja-JP" altLang="en-US" sz="1000" dirty="0">
                <a:latin typeface="ＭＳ 明朝" panose="02020609040205080304" pitchFamily="17" charset="-128"/>
                <a:ea typeface="ＭＳ 明朝" panose="02020609040205080304" pitchFamily="17" charset="-128"/>
              </a:rPr>
              <a:t>年度税制改正大綱でも言及されたことは</a:t>
            </a:r>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記憶に新しいところですね。</a:t>
            </a:r>
            <a:endParaRPr lang="en-US" altLang="ja-JP" sz="1000" dirty="0">
              <a:latin typeface="ＭＳ 明朝" panose="02020609040205080304" pitchFamily="17" charset="-128"/>
              <a:ea typeface="ＭＳ 明朝" panose="02020609040205080304" pitchFamily="17" charset="-128"/>
            </a:endParaRPr>
          </a:p>
          <a:p>
            <a:endParaRPr lang="en-US" altLang="ja-JP" sz="1000" dirty="0">
              <a:latin typeface="ＭＳ 明朝" panose="02020609040205080304" pitchFamily="17" charset="-128"/>
              <a:ea typeface="ＭＳ 明朝" panose="02020609040205080304" pitchFamily="17" charset="-128"/>
            </a:endParaRPr>
          </a:p>
          <a:p>
            <a:r>
              <a:rPr lang="ja-JP" altLang="en-US" sz="1000" dirty="0">
                <a:latin typeface="ＭＳ 明朝" panose="02020609040205080304" pitchFamily="17" charset="-128"/>
                <a:ea typeface="ＭＳ 明朝" panose="02020609040205080304" pitchFamily="17" charset="-128"/>
              </a:rPr>
              <a:t>　　　それではこの中小企業の区分について宮崎チームはどうお考えですか？</a:t>
            </a:r>
            <a:endParaRPr lang="en-US" altLang="ja-JP" sz="10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9F04EBE-8247-46A0-96D7-5B98C2393B32}" type="slidenum">
              <a:rPr kumimoji="1" lang="ja-JP" altLang="en-US" smtClean="0"/>
              <a:t>38</a:t>
            </a:fld>
            <a:endParaRPr kumimoji="1" lang="ja-JP" altLang="en-US"/>
          </a:p>
        </p:txBody>
      </p:sp>
    </p:spTree>
    <p:extLst>
      <p:ext uri="{BB962C8B-B14F-4D97-AF65-F5344CB8AC3E}">
        <p14:creationId xmlns:p14="http://schemas.microsoft.com/office/powerpoint/2010/main" val="2798200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Ａ　：いろんな問題が指摘されているみたいだけど、資本金額の一番の問題って変わらないってことですよね。</a:t>
            </a:r>
          </a:p>
          <a:p>
            <a:pPr algn="just">
              <a:spcAft>
                <a:spcPts val="0"/>
              </a:spcAft>
            </a:pP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Ｂ　：確かに、増資</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などを</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しなければ資本金額は変わらないですよね。</a:t>
            </a:r>
          </a:p>
          <a:p>
            <a:pPr algn="just">
              <a:spcAft>
                <a:spcPts val="0"/>
              </a:spcAft>
            </a:pP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Ｃ　：そうですね。会計検査院の指摘も資本金額が変わらないこそ！だと思います。</a:t>
            </a:r>
          </a:p>
          <a:p>
            <a:pPr marL="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今の基準だと、企業がいくら所得を得ていても、資本金</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1</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億円以下の企業は中小企業のままですからね。</a:t>
            </a:r>
          </a:p>
          <a:p>
            <a:pPr indent="400050" algn="just">
              <a:spcAft>
                <a:spcPts val="0"/>
              </a:spcAft>
            </a:pPr>
            <a:r>
              <a:rPr lang="en-US" altLang="ja-JP" sz="10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司会：それでは、この「資本金額が増資等を行わなければ変動しない」という問題は、どうすれば解決できるでしょうか？</a:t>
            </a:r>
          </a:p>
          <a:p>
            <a:pPr algn="just">
              <a:spcAft>
                <a:spcPts val="0"/>
              </a:spcAft>
            </a:pPr>
            <a:r>
              <a:rPr lang="en-US" altLang="ja-JP" sz="10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Ａ　：法人の</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成長</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を反映するような指標を使ったらどうでしょう？</a:t>
            </a: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39</a:t>
            </a:fld>
            <a:endParaRPr kumimoji="1" lang="ja-JP" altLang="en-US"/>
          </a:p>
        </p:txBody>
      </p:sp>
    </p:spTree>
    <p:extLst>
      <p:ext uri="{BB962C8B-B14F-4D97-AF65-F5344CB8AC3E}">
        <p14:creationId xmlns:p14="http://schemas.microsoft.com/office/powerpoint/2010/main" val="1551324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Ｃ　：「成長」っていろんな意味がありますよね。ここでの成長ってどういう意味ですか？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Ａ　：中小企業税制の目的が財務基盤の強化にあることを考えると、「成長」っていうのは、利益の獲得能力が上昇し、財務基盤が充実していくことって考えられますよね。だから、法人が成長していったら中小企業から卒業するような区分の</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方法</a:t>
            </a: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が必要なんじゃないでしょうか。</a:t>
            </a:r>
          </a:p>
          <a:p>
            <a:pPr marL="0" marR="0" lvl="0" indent="40005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Ｃ　：なるほど。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Ｂ　：確かに。</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司会：「成長」に応じた指標が必要という点では、皆さん意見が一致しているようですね。</a:t>
            </a:r>
          </a:p>
          <a:p>
            <a:pPr marL="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では、具体的にどういうものが考えられますか？</a:t>
            </a: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40</a:t>
            </a:fld>
            <a:endParaRPr kumimoji="1" lang="ja-JP" altLang="en-US"/>
          </a:p>
        </p:txBody>
      </p:sp>
    </p:spTree>
    <p:extLst>
      <p:ext uri="{BB962C8B-B14F-4D97-AF65-F5344CB8AC3E}">
        <p14:creationId xmlns:p14="http://schemas.microsoft.com/office/powerpoint/2010/main" val="1295453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4114058"/>
          </a:xfrm>
        </p:spPr>
        <p:txBody>
          <a:bodyPr/>
          <a:lstStyle/>
          <a:p>
            <a:r>
              <a:rPr lang="ja-JP" altLang="en-US" sz="1200" dirty="0">
                <a:latin typeface="ＭＳ 明朝" panose="02020609040205080304" pitchFamily="17" charset="-128"/>
                <a:ea typeface="ＭＳ 明朝" panose="02020609040205080304" pitchFamily="17" charset="-128"/>
              </a:rPr>
              <a:t>Ａ　：　はい。</a:t>
            </a:r>
          </a:p>
          <a:p>
            <a:r>
              <a:rPr lang="ja-JP" altLang="en-US" sz="1200" dirty="0">
                <a:latin typeface="ＭＳ 明朝" panose="02020609040205080304" pitchFamily="17" charset="-128"/>
                <a:ea typeface="ＭＳ 明朝" panose="02020609040205080304" pitchFamily="17" charset="-128"/>
              </a:rPr>
              <a:t>　　　　区分するための指標には、大きく分けて、「量的指標」と「質的指標」があり、</a:t>
            </a:r>
            <a:endParaRPr lang="en-US" altLang="ja-JP"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内容としてはこのようなものがあります。　</a:t>
            </a:r>
            <a:endParaRPr lang="en-US" altLang="ja-JP"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その中で質的指標は成長を表す指標ではないので、量的指標から選ぶことに</a:t>
            </a:r>
            <a:endParaRPr lang="en-US" altLang="ja-JP"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　　　　なりますね。</a:t>
            </a:r>
            <a:endParaRPr lang="en-US" altLang="ja-JP" sz="1200" dirty="0">
              <a:latin typeface="ＭＳ 明朝" panose="02020609040205080304" pitchFamily="17" charset="-128"/>
              <a:ea typeface="ＭＳ 明朝" panose="02020609040205080304" pitchFamily="17" charset="-128"/>
            </a:endParaRPr>
          </a:p>
          <a:p>
            <a:endParaRPr lang="en-US" altLang="ja-JP" sz="1200" dirty="0">
              <a:latin typeface="ＭＳ 明朝" panose="02020609040205080304" pitchFamily="17" charset="-128"/>
              <a:ea typeface="ＭＳ 明朝" panose="02020609040205080304" pitchFamily="17" charset="-128"/>
            </a:endParaRPr>
          </a:p>
          <a:p>
            <a:r>
              <a:rPr lang="ja-JP" altLang="en-US" sz="1200" dirty="0">
                <a:latin typeface="ＭＳ 明朝" panose="02020609040205080304" pitchFamily="17" charset="-128"/>
                <a:ea typeface="ＭＳ 明朝" panose="02020609040205080304" pitchFamily="17" charset="-128"/>
              </a:rPr>
              <a:t>司会：そしたら資本金基準に代えて、量的指標のいずれかで区分すればよいのでしょうか？</a:t>
            </a:r>
            <a:endParaRPr lang="en-US" altLang="ja-JP" sz="1200" dirty="0">
              <a:latin typeface="ＭＳ 明朝" panose="02020609040205080304" pitchFamily="17" charset="-128"/>
              <a:ea typeface="ＭＳ 明朝" panose="02020609040205080304" pitchFamily="17" charset="-128"/>
            </a:endParaRPr>
          </a:p>
          <a:p>
            <a:r>
              <a:rPr lang="ja-JP" altLang="en-US" dirty="0"/>
              <a:t>　　　　　　　</a:t>
            </a:r>
            <a:endParaRPr lang="en-US" altLang="ja-JP" dirty="0"/>
          </a:p>
          <a:p>
            <a:r>
              <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Ｂ　：</a:t>
            </a:r>
            <a:r>
              <a:rPr kumimoji="1" lang="ja-JP" altLang="en-US"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いや、そうではなく、</a:t>
            </a:r>
            <a:r>
              <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今の資本金に、量的指標を組み合わせる方法</a:t>
            </a:r>
            <a:r>
              <a:rPr kumimoji="1" lang="ja-JP" altLang="en-US"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がよいと思います。</a:t>
            </a:r>
            <a:endPar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それなら制度を大きく変えること</a:t>
            </a:r>
            <a:r>
              <a:rPr kumimoji="1" lang="ja-JP" altLang="en-US" sz="1200" b="0" i="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なく</a:t>
            </a:r>
            <a:r>
              <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成長を表せると思います。</a:t>
            </a:r>
          </a:p>
          <a:p>
            <a:pPr marL="0" marR="0" lvl="0" indent="40005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Ａ　：量的指標には、いくつか考えられますよね。どれを組み合わせるのが良いのでしょう？</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Ｂ　：実行性を考えると、いくら法人の成長に応じて変動する指標だからといっても、毎年数字が大きく変動するような指標は避けたほうが良いと思います。そう考えると、従業員数が一番安定した指標じゃないでしょうか。</a:t>
            </a:r>
          </a:p>
          <a:p>
            <a:pPr marL="0" marR="0" lvl="0" indent="400050" algn="just"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Ａ　：あっ、それいいかもしれませんね。従業員が多くなるってことは、企業の規模や生産量が大きくなったってことだし、従業員数が極端に増減することも考えにくいですよね。でも具体的にはどういう方法になるのでしょうか。</a:t>
            </a:r>
          </a:p>
        </p:txBody>
      </p:sp>
      <p:sp>
        <p:nvSpPr>
          <p:cNvPr id="4" name="スライド番号プレースホルダー 3"/>
          <p:cNvSpPr>
            <a:spLocks noGrp="1"/>
          </p:cNvSpPr>
          <p:nvPr>
            <p:ph type="sldNum" sz="quarter" idx="10"/>
          </p:nvPr>
        </p:nvSpPr>
        <p:spPr/>
        <p:txBody>
          <a:bodyPr/>
          <a:lstStyle/>
          <a:p>
            <a:fld id="{29F04EBE-8247-46A0-96D7-5B98C2393B32}" type="slidenum">
              <a:rPr kumimoji="1" lang="ja-JP" altLang="en-US" smtClean="0"/>
              <a:t>41</a:t>
            </a:fld>
            <a:endParaRPr kumimoji="1" lang="ja-JP" altLang="en-US"/>
          </a:p>
        </p:txBody>
      </p:sp>
    </p:spTree>
    <p:extLst>
      <p:ext uri="{BB962C8B-B14F-4D97-AF65-F5344CB8AC3E}">
        <p14:creationId xmlns:p14="http://schemas.microsoft.com/office/powerpoint/2010/main" val="732170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Ｂ　：そうですね、</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資本金か従業員数のどちらか一方でも基準値以下になれば中小企業</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とすると、資本金は大きいけれど、従業員が少ない企業が中小企業になってしまって、現行制度との整合性がとれません。ですから、</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両方とも基準値以下になれば中小企業</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とする方法が良いと思います</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司会：変動しない資本金額と成長指標である従業員数を組み合わせることで、問題解決を図るという意見が出ました。便宜上、これを資本金・従業員基準と呼ぶことにしましょうか。他にはないですか？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Ｃ　：私は純資産額</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を単独で用いる方が</a:t>
            </a: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いいと思います。</a:t>
            </a: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司会：純資産額ですか？</a:t>
            </a: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42</a:t>
            </a:fld>
            <a:endParaRPr kumimoji="1" lang="ja-JP" altLang="en-US"/>
          </a:p>
        </p:txBody>
      </p:sp>
    </p:spTree>
    <p:extLst>
      <p:ext uri="{BB962C8B-B14F-4D97-AF65-F5344CB8AC3E}">
        <p14:creationId xmlns:p14="http://schemas.microsoft.com/office/powerpoint/2010/main" val="916834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Ｃ　：純資産額というのは、資本金額に過去から現在までの利益の蓄積分である利益剰余金を加えたものなので、これこそ法人の成長を表していると思います。</a:t>
            </a:r>
          </a:p>
          <a:p>
            <a:pPr marL="400050" indent="-400050" algn="just">
              <a:spcAft>
                <a:spcPts val="0"/>
              </a:spcAft>
            </a:pPr>
            <a:r>
              <a:rPr lang="ja-JP" altLang="ja-JP" sz="10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それに純資産額であれば、金額が一目で把握できますが、従業員数の場合、正社員やパート、派遣や出向みたいに雇用形態がいろいろあってそれを正確に把握するのは難しいと思うのですが。</a:t>
            </a: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43</a:t>
            </a:fld>
            <a:endParaRPr kumimoji="1" lang="ja-JP" altLang="en-US"/>
          </a:p>
        </p:txBody>
      </p:sp>
    </p:spTree>
    <p:extLst>
      <p:ext uri="{BB962C8B-B14F-4D97-AF65-F5344CB8AC3E}">
        <p14:creationId xmlns:p14="http://schemas.microsoft.com/office/powerpoint/2010/main" val="3558329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Ｂ　：単純に人の数を数えればいいってものじゃないかもしれませんね。</a:t>
            </a:r>
          </a:p>
          <a:p>
            <a:pPr marL="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でも、例えば、週の労働時間で区切って簡便的に計算する方法もあるんじゃないでしょうか。</a:t>
            </a:r>
          </a:p>
          <a:p>
            <a:pPr marL="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派遣や出向者については、受け入れ側の会社でカウントすべきだと思います。</a:t>
            </a:r>
          </a:p>
          <a:p>
            <a:pPr marL="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そうすればそこまで複雑でもないんじゃないでしょうか。</a:t>
            </a:r>
          </a:p>
          <a:p>
            <a:pPr marL="400050" algn="just">
              <a:spcAft>
                <a:spcPts val="0"/>
              </a:spcAft>
            </a:pP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Ｃ　：なるほど、そういう方法もありますね。でも、やっぱり人数の把握は大変だと思います。</a:t>
            </a:r>
          </a:p>
          <a:p>
            <a:pPr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それに派遣や出向の人を単純に受け入れ側でカウントする考え方はどうなのでしょうか。</a:t>
            </a:r>
          </a:p>
          <a:p>
            <a:pPr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いずれにしても純資産のほうが数値の把握は簡単ですよね。</a:t>
            </a:r>
          </a:p>
          <a:p>
            <a:pPr algn="just">
              <a:spcAft>
                <a:spcPts val="0"/>
              </a:spcAft>
            </a:pP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司会：把握が容易という点では純資産</a:t>
            </a:r>
            <a:r>
              <a:rPr kumimoji="1" lang="ja-JP" altLang="en-US"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額</a:t>
            </a: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のほうが良さそうですね。ただ、資本金・従業員基準の方もそれほど複雑とは言えないと思いますが。</a:t>
            </a: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44</a:t>
            </a:fld>
            <a:endParaRPr kumimoji="1" lang="ja-JP" altLang="en-US"/>
          </a:p>
        </p:txBody>
      </p:sp>
    </p:spTree>
    <p:extLst>
      <p:ext uri="{BB962C8B-B14F-4D97-AF65-F5344CB8AC3E}">
        <p14:creationId xmlns:p14="http://schemas.microsoft.com/office/powerpoint/2010/main" val="2331572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司会：純資産額だと業種別に区別する必要はないということですね。そういう意味では制度として簡素でいいのかもしれませんね。</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p>
          <a:p>
            <a:pPr marL="400050" indent="-400050" algn="just">
              <a:spcAft>
                <a:spcPts val="0"/>
              </a:spcAft>
            </a:pPr>
            <a:r>
              <a:rPr lang="ja-JP" altLang="en-US" sz="10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セリフのばす？</a:t>
            </a:r>
            <a:endParaRPr lang="ja-JP" altLang="ja-JP" sz="10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45</a:t>
            </a:fld>
            <a:endParaRPr kumimoji="1" lang="ja-JP" altLang="en-US"/>
          </a:p>
        </p:txBody>
      </p:sp>
    </p:spTree>
    <p:extLst>
      <p:ext uri="{BB962C8B-B14F-4D97-AF65-F5344CB8AC3E}">
        <p14:creationId xmlns:p14="http://schemas.microsoft.com/office/powerpoint/2010/main" val="830319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A</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：ところで、従業員数を法人の意志で減らすことは難しいと思いますが、純資産額は法人が配当した場合、法人の意志で減らすことができますよね、それは問題じゃないでしょうか？</a:t>
            </a:r>
          </a:p>
          <a:p>
            <a:pPr indent="400050" algn="just">
              <a:spcAft>
                <a:spcPts val="0"/>
              </a:spcAft>
            </a:pP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Ｂ　：確かにそうですね、グループ法人税制を利用すれば無税で純資産額を減らすことができますよね。</a:t>
            </a: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そうなると、法人が恣意的に中小企業にとどまることができ、公平性を欠くことにはなりませんか？</a:t>
            </a:r>
          </a:p>
          <a:p>
            <a:pPr algn="just">
              <a:spcAft>
                <a:spcPts val="0"/>
              </a:spcAft>
            </a:pPr>
            <a:endParaRPr kumimoji="1" lang="ja-JP" altLang="en-US" sz="1000" dirty="0"/>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Ｃ　：そうですね、グループ法人ではない外部への配当は、実際に内部留保額が減少するわけですから問題ないと思いますが、グループ法人間での純資産額の移転は問題ですね。この点は何らかの手当が必要だと思います。例えば、一体のグループ法人と判断されれば純資産額を合算して中小企業の判定を行うような方法でしょうか。</a:t>
            </a:r>
            <a:r>
              <a:rPr lang="ja-JP" altLang="ja-JP" sz="10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この場合のグループの範囲は過度に広げるべきではないと思いますので、代表者の配偶者及び三親等内の親族程度とすべきでしょう。</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司会：なるほど、純資産額は恣意的に減少させることが可能ではあるけれども、他の規定を設けることによって解決できるというわけですね。</a:t>
            </a: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46</a:t>
            </a:fld>
            <a:endParaRPr kumimoji="1" lang="ja-JP" altLang="en-US"/>
          </a:p>
        </p:txBody>
      </p:sp>
    </p:spTree>
    <p:extLst>
      <p:ext uri="{BB962C8B-B14F-4D97-AF65-F5344CB8AC3E}">
        <p14:creationId xmlns:p14="http://schemas.microsoft.com/office/powerpoint/2010/main" val="2873735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endParaRPr lang="ja-JP" alt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47</a:t>
            </a:fld>
            <a:endParaRPr kumimoji="1" lang="ja-JP" altLang="en-US"/>
          </a:p>
        </p:txBody>
      </p:sp>
    </p:spTree>
    <p:extLst>
      <p:ext uri="{BB962C8B-B14F-4D97-AF65-F5344CB8AC3E}">
        <p14:creationId xmlns:p14="http://schemas.microsoft.com/office/powerpoint/2010/main" val="208920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12</a:t>
            </a:fld>
            <a:endParaRPr kumimoji="1" lang="ja-JP" altLang="en-US"/>
          </a:p>
        </p:txBody>
      </p:sp>
    </p:spTree>
    <p:extLst>
      <p:ext uri="{BB962C8B-B14F-4D97-AF65-F5344CB8AC3E}">
        <p14:creationId xmlns:p14="http://schemas.microsoft.com/office/powerpoint/2010/main" val="156196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6700" marR="0" lvl="0" indent="-26670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Ｂ　：他にもあります。純資産額は会計上の指標なので、全く同じ取引をしたとしても会計処理の違いによって違う数字になってしまうという問題がありますよね。例えば税効果会計は、まさにそうだと思うのですが。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Ａ　：確かにそうですね。純資産額が会計上の指標だからこその問題か。何かいい方法はないですかね。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Ｃ　：それなら、法人税の申告書の別表５（１）を使ったらどうですか？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Ｂ　：別表５（１）って資本金等と利益積立金額のところですか？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 </a:t>
            </a:r>
            <a:endPar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400050" marR="0" lvl="0" indent="-40005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Ｃ　：そうです。今考えているのは、税務上の法人の大小の区分の方法ですから、会計上の純資産額ではなくて、税務上の純資産額にあたる別表５（１）はどうでしょうか。</a:t>
            </a:r>
          </a:p>
          <a:p>
            <a:pPr marL="40005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rPr>
              <a:t>例えば先ほどでてきた税効果会計も会計上では差が出てしまうけど、税務上では税効果会計はないものとしての調整が入るから、結果別表５（１）は同じになりますよね。ほかにも退職給付会計や減損会計など色々な場面で同じことが言えると思います。　　　　</a:t>
            </a:r>
            <a:endParaRPr kumimoji="1" lang="ja-JP" altLang="en-US"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48</a:t>
            </a:fld>
            <a:endParaRPr kumimoji="1" lang="ja-JP" altLang="en-US"/>
          </a:p>
        </p:txBody>
      </p:sp>
    </p:spTree>
    <p:extLst>
      <p:ext uri="{BB962C8B-B14F-4D97-AF65-F5344CB8AC3E}">
        <p14:creationId xmlns:p14="http://schemas.microsoft.com/office/powerpoint/2010/main" val="3972528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司会：税務上の区分なんだから税務上の金額で判断するってことですね。</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Ａ　：確かに先ほどの税効果会計などの会計処理による相違は税務上おこりませんよね。</a:t>
            </a:r>
            <a:endParaRPr lang="en-US"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endParaRPr lang="en-US"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会計上の純資産額をベースにしつつ、必要な税務上の調整はなされるし、いいかもしれないですね。</a:t>
            </a:r>
          </a:p>
          <a:p>
            <a:pPr marL="400050" indent="-400050" algn="just">
              <a:spcAft>
                <a:spcPts val="0"/>
              </a:spcAft>
            </a:pPr>
            <a:r>
              <a:rPr lang="en-US" altLang="ja-JP" sz="10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司会：純資産額ではなく、税務上の資本金等と利益積立金額の方を使うということでいいですか？</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Ⅽ　：そうなりますね。</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司会：長いので、資本金等・利積基準と呼んでいいですか？</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Ⅽ　：どうぞ。</a:t>
            </a: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49</a:t>
            </a:fld>
            <a:endParaRPr kumimoji="1" lang="ja-JP" altLang="en-US"/>
          </a:p>
        </p:txBody>
      </p:sp>
    </p:spTree>
    <p:extLst>
      <p:ext uri="{BB962C8B-B14F-4D97-AF65-F5344CB8AC3E}">
        <p14:creationId xmlns:p14="http://schemas.microsoft.com/office/powerpoint/2010/main" val="827238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Ｂ　：そもそも従業員数の場合はこのような問題は生じません。ということは、公平性では従業員数の方が優れているということになりますよね。</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Ⅽ　：いや、そうとも言えないと思います。確かに、純資産額の場合の先ほどの配当のような問題は公平性を損ねる恐れがあります。しかし、この点はさっき述べたような方法で解決することができますし、逆に言うと従業員数の方にも、公平性を損なうような指標の性質上の問題点があると思います。</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Ｂ　：それはどういうことでしょうか？</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Ⅽ　：従業員数は、オートメーション化して生産量を伸ばしているような企業は、マンパワーを中心とした企業に比べて低い値を示すことになりますよね。そうなると、同等の利益獲得能力を持つ企業間で異なる判定が行われることになります。これこそ不公平ではないですか？</a:t>
            </a:r>
          </a:p>
          <a:p>
            <a:pPr marL="400050" indent="-400050"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　　　さっき言ったような、把握の困難さもありますしね。</a:t>
            </a:r>
          </a:p>
          <a:p>
            <a:pPr marL="400050" indent="-400050" algn="just">
              <a:spcAft>
                <a:spcPts val="0"/>
              </a:spcAft>
            </a:pPr>
            <a:r>
              <a:rPr lang="en-US" altLang="ja-JP" sz="1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00" kern="100" dirty="0">
                <a:latin typeface="Century" panose="02040604050505020304" pitchFamily="18" charset="0"/>
                <a:ea typeface="ＭＳ 明朝" panose="02020609040205080304" pitchFamily="17" charset="-128"/>
                <a:cs typeface="Times New Roman" panose="02020603050405020304" pitchFamily="18" charset="0"/>
              </a:rPr>
              <a:t>Ａ　：確かにこの点については、別に何らかの規定を設ける必要があるでしょうね。</a:t>
            </a:r>
          </a:p>
        </p:txBody>
      </p:sp>
      <p:sp>
        <p:nvSpPr>
          <p:cNvPr id="4" name="スライド番号プレースホルダー 3"/>
          <p:cNvSpPr>
            <a:spLocks noGrp="1"/>
          </p:cNvSpPr>
          <p:nvPr>
            <p:ph type="sldNum" sz="quarter" idx="10"/>
          </p:nvPr>
        </p:nvSpPr>
        <p:spPr/>
        <p:txBody>
          <a:bodyPr/>
          <a:lstStyle/>
          <a:p>
            <a:fld id="{713C8929-E97C-4778-906F-ABCC7DCF81F4}"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292005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司会：「公平性」に関しては、双方ともメリット、デメリットがあって、デメリットについては何らかの別の規定で手当てするしかないということですね。</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en-US" altLang="ja-JP" sz="7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Ａ　：たしかにどちらも性格の異なる指標ですし、今のところどちらがいいとも悪いとも言えませんね。</a:t>
            </a:r>
            <a:r>
              <a:rPr lang="ja-JP" altLang="ja-JP" sz="700" kern="100" dirty="0">
                <a:latin typeface="Century" panose="02040604050505020304" pitchFamily="18" charset="0"/>
                <a:ea typeface="ＭＳ 明朝" panose="02020609040205080304" pitchFamily="17" charset="-128"/>
                <a:cs typeface="Times New Roman" panose="02020603050405020304" pitchFamily="18" charset="0"/>
              </a:rPr>
              <a:t>「成長」を表すという意味ではどちらも同じだけど、従業員数は企業の規模の大きさを表していて、純資産額は内部留保の大きさを表している。</a:t>
            </a: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どちらか選ぶとしたらどう考えたらよいのでしょうか？</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13C8929-E97C-4778-906F-ABCC7DCF81F4}"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3516340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spcAft>
                <a:spcPts val="0"/>
              </a:spcAf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Ⅽ　：中小企業税制</a:t>
            </a:r>
            <a:r>
              <a:rPr lang="ja-JP" altLang="en-US"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の</a:t>
            </a: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目的は何かってことから考えたらどうですか？</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税務上の中小企業の区分を考えようとしているのだから、まずは何より中小企業税制の意義や政策目的をベースに考えてみることが必要ですよね。</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algn="just">
              <a:spcAft>
                <a:spcPts val="0"/>
              </a:spcAf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それから、中小企業政策の目的は中小企業を支援するっていうことだけど、その裏側には中小企業に期待している役割があるっていうことですよね。その一つとして雇用創出っていうのがあると思うのですが、資本金・従業員基準とした場合にはこれを阻害する恐れがありますよね。</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Ａ　：なるほど、雇用は増やしてほしいけど、雇用を増やせば中小企業税制の適用は受けられないよっていうのは、ちょっと矛盾しているように感じますね。</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Ｃ　：うん。それに中小企業税制の目的は財務基盤の強化でしたよね。純資産額をベースにした資本金等と利積の合計額は、財務基盤そのものを表していると言えるので、中小企業税制の目的にあった中小企業を区分できるのではないでしょうか。そういう意味では、資本金等・利積基準が良いと思います。</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0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Ａ　：まさに政策目的に適合しているということですね。</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52</a:t>
            </a:fld>
            <a:endParaRPr kumimoji="1" lang="ja-JP" altLang="en-US"/>
          </a:p>
        </p:txBody>
      </p:sp>
    </p:spTree>
    <p:extLst>
      <p:ext uri="{BB962C8B-B14F-4D97-AF65-F5344CB8AC3E}">
        <p14:creationId xmlns:p14="http://schemas.microsoft.com/office/powerpoint/2010/main" val="3053413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Ｂ　：そういう意味では資本金等・利積基準の方がいいような気はしますが・・・。</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ただ、予測可能性の問題がありますよね。別表５（１）を使う以上、決算が確定するまで金額がわかりません。ここは、変動の少ない従業員数の方がいいと思うんですが。</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7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Ｃ　：そうですね。この問題は資本金等・利積基準に限らず成長指標全てに生じる問題ですよね。</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でも、これは結局</a:t>
            </a:r>
            <a:r>
              <a:rPr lang="ja-JP" altLang="en-US"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直前期の数字を使えば解決する問題なのではないでしょうか？</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ただ、設備投資関係の税制だけは直前期の数字だと判断できない時期があるので、前々期末の数字を使うことになるでしょう。</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7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司会：私から質問してもいいでしょうか？</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資本金等・利積基準を使った場合は、今の資本金１億円基準との整合性はどうなるのでしょうか？資本金が１億円を超えていても、資本金等と利積の合計額が一定額以下だったら中小企業になるのですか？</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7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Ａ　：うーん。資本金等と利積の合計額で判断するってことは、それをもって財務基盤の充実を図っているわけだから、この基準のみで考えるべきなんじゃないでしょうか。</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7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Ｃ　：確かにそうかもしれませんね。ただそれだと長年、資本金のみで中小企業の判定をしてきた我が国の制度の中では、色々と執行上の混乱や問題が起きる恐れがありますよね。</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marL="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だから、</a:t>
            </a:r>
            <a:r>
              <a:rPr lang="ja-JP" altLang="en-US"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しばらくは</a:t>
            </a: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現行の資本金基準は存置させたうえで、資本金等と利益積立金額の合計額を判断基準に加える</a:t>
            </a:r>
            <a:r>
              <a:rPr lang="ja-JP" altLang="en-US" sz="700" b="0" strike="noStrike"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かたちにする</a:t>
            </a:r>
            <a:r>
              <a:rPr lang="ja-JP" altLang="en-US" sz="700" b="0" strike="noStrike"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しかないん</a:t>
            </a: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じゃないでしょうか。</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7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司会：なんとなく新基準の形が見えてきたようですが、他に意見はないですか？</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a:p>
            <a:pPr indent="400050" algn="just">
              <a:spcAft>
                <a:spcPts val="0"/>
              </a:spcAft>
            </a:pPr>
            <a:r>
              <a:rPr lang="ja-JP" altLang="ja-JP" sz="7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それでは、最終的な提言をお願いします。</a:t>
            </a:r>
            <a:endParaRPr lang="ja-JP" altLang="ja-JP" sz="7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13C8929-E97C-4778-906F-ABCC7DCF81F4}"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130016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00050" indent="-400050">
              <a:spcAft>
                <a:spcPts val="0"/>
              </a:spcAft>
            </a:pPr>
            <a:r>
              <a:rPr lang="ja-JP" altLang="ja-JP" sz="1000" dirty="0">
                <a:solidFill>
                  <a:srgbClr val="000000"/>
                </a:solidFill>
                <a:latin typeface="ＭＳ 明朝" panose="02020609040205080304" pitchFamily="17" charset="-128"/>
                <a:ea typeface="ＭＳ 明朝" panose="02020609040205080304" pitchFamily="17" charset="-128"/>
                <a:cs typeface="ＭＳ Ｐゴシック" panose="020B0600070205080204" pitchFamily="50" charset="-128"/>
              </a:rPr>
              <a:t>Ａ　：　</a:t>
            </a: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我々の考える中小企業を区分する新たな基準は</a:t>
            </a:r>
            <a:r>
              <a:rPr lang="ja-JP" altLang="en-US"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次のとおりです。</a:t>
            </a:r>
            <a:endParaRPr lang="en-US"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endParaRPr>
          </a:p>
          <a:p>
            <a:pPr marL="400050" indent="-400050">
              <a:spcAft>
                <a:spcPts val="0"/>
              </a:spcAft>
            </a:pPr>
            <a:r>
              <a:rPr lang="ja-JP" altLang="en-US"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資本金等の額と利益積立金額の合計額が基準値以下の法人は中小企業とします。</a:t>
            </a:r>
            <a:endParaRPr lang="en-US" altLang="ja-JP" sz="1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endParaRPr>
          </a:p>
          <a:p>
            <a:pPr marL="400050" indent="-400050">
              <a:spcAft>
                <a:spcPts val="0"/>
              </a:spcAft>
            </a:pPr>
            <a:r>
              <a:rPr lang="ja-JP" altLang="en-US" sz="1100" dirty="0">
                <a:solidFill>
                  <a:schemeClr val="tx1"/>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ただし、資本金額１億円超の法人は現行通り大法人とします。</a:t>
            </a:r>
            <a:endParaRPr lang="ja-JP" altLang="ja-JP" sz="1100" dirty="0">
              <a:latin typeface="ＭＳ 明朝" panose="02020609040205080304" pitchFamily="17" charset="-128"/>
              <a:ea typeface="ＭＳ 明朝" panose="02020609040205080304" pitchFamily="17" charset="-128"/>
              <a:cs typeface="ＭＳ Ｐゴシック" panose="020B0600070205080204" pitchFamily="50" charset="-128"/>
            </a:endParaRPr>
          </a:p>
          <a:p>
            <a:pPr marL="400050" indent="-400050">
              <a:spcAft>
                <a:spcPts val="0"/>
              </a:spcAft>
            </a:pP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次に、判定時期については、設備投資関連税制は前々期末とし、それ以外のものは直前期末とします。</a:t>
            </a:r>
            <a:endParaRPr lang="ja-JP" altLang="ja-JP" sz="1100" dirty="0">
              <a:latin typeface="ＭＳ 明朝" panose="02020609040205080304" pitchFamily="17" charset="-128"/>
              <a:ea typeface="ＭＳ 明朝" panose="02020609040205080304" pitchFamily="17" charset="-128"/>
              <a:cs typeface="ＭＳ Ｐゴシック" panose="020B0600070205080204" pitchFamily="50" charset="-128"/>
            </a:endParaRPr>
          </a:p>
          <a:p>
            <a:pPr marL="400050" indent="-400050">
              <a:spcAft>
                <a:spcPts val="0"/>
              </a:spcAft>
            </a:pP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また、現行の大会社に支配されている子会社を除外する規定に加えて、代表者及び親族によって完全支配されている法人グループは、グループ全体で資本金等・利積基準の基準値を上回った場合には、中小企業から除外することとします。</a:t>
            </a:r>
            <a:endParaRPr lang="ja-JP" altLang="ja-JP" sz="1100" dirty="0">
              <a:latin typeface="ＭＳ 明朝" panose="02020609040205080304" pitchFamily="17" charset="-128"/>
              <a:ea typeface="ＭＳ 明朝" panose="02020609040205080304" pitchFamily="17" charset="-128"/>
              <a:cs typeface="ＭＳ Ｐゴシック" panose="020B0600070205080204" pitchFamily="50" charset="-128"/>
            </a:endParaRPr>
          </a:p>
          <a:p>
            <a:pPr marL="400050" indent="-400050">
              <a:spcAft>
                <a:spcPts val="0"/>
              </a:spcAft>
            </a:pPr>
            <a:r>
              <a:rPr lang="en-US" altLang="ja-JP" sz="1000" dirty="0">
                <a:latin typeface="ＭＳ 明朝" panose="02020609040205080304" pitchFamily="17" charset="-128"/>
                <a:ea typeface="ＭＳ 明朝" panose="02020609040205080304" pitchFamily="17" charset="-128"/>
                <a:cs typeface="ＭＳ Ｐゴシック" panose="020B0600070205080204" pitchFamily="50" charset="-128"/>
              </a:rPr>
              <a:t> </a:t>
            </a:r>
            <a:endParaRPr lang="ja-JP" altLang="ja-JP" sz="1100" dirty="0">
              <a:latin typeface="ＭＳ 明朝" panose="02020609040205080304" pitchFamily="17" charset="-128"/>
              <a:ea typeface="ＭＳ 明朝" panose="02020609040205080304" pitchFamily="17" charset="-128"/>
              <a:cs typeface="ＭＳ Ｐゴシック" panose="020B0600070205080204" pitchFamily="50" charset="-128"/>
            </a:endParaRPr>
          </a:p>
          <a:p>
            <a:pPr marL="400050" indent="-400050">
              <a:spcAft>
                <a:spcPts val="0"/>
              </a:spcAft>
            </a:pP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en-US"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この基準に</a:t>
            </a:r>
            <a:r>
              <a:rPr lang="ja-JP" altLang="en-US"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よって、すべての問題を解決できるというわけではありませんが</a:t>
            </a: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少なくとも、「</a:t>
            </a: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増資しなければ永久に中小企業のままである</a:t>
            </a:r>
            <a:r>
              <a:rPr lang="ja-JP" altLang="en-US"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という現行の資本金基準の問題点を解決でき、中小企業税制の政策目的に合った対象をより的確に絞り込むことができるようになると考えます。</a:t>
            </a:r>
            <a:endParaRPr lang="ja-JP" altLang="ja-JP" sz="1100" dirty="0">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spcAft>
                <a:spcPts val="0"/>
              </a:spcAft>
            </a:pPr>
            <a:r>
              <a:rPr lang="en-US" altLang="ja-JP" sz="10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00" kern="10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司会：ありがとうございました。</a:t>
            </a:r>
            <a:endParaRPr lang="ja-JP" altLang="ja-JP" sz="1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13C8929-E97C-4778-906F-ABCC7DCF81F4}" type="slidenum">
              <a:rPr kumimoji="1" lang="ja-JP" altLang="en-US" smtClean="0"/>
              <a:pPr/>
              <a:t>54</a:t>
            </a:fld>
            <a:endParaRPr kumimoji="1" lang="ja-JP" altLang="en-US"/>
          </a:p>
        </p:txBody>
      </p:sp>
    </p:spTree>
    <p:extLst>
      <p:ext uri="{BB962C8B-B14F-4D97-AF65-F5344CB8AC3E}">
        <p14:creationId xmlns:p14="http://schemas.microsoft.com/office/powerpoint/2010/main" val="2514395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57</a:t>
            </a:fld>
            <a:endParaRPr kumimoji="1" lang="ja-JP" altLang="en-US"/>
          </a:p>
        </p:txBody>
      </p:sp>
    </p:spTree>
    <p:extLst>
      <p:ext uri="{BB962C8B-B14F-4D97-AF65-F5344CB8AC3E}">
        <p14:creationId xmlns:p14="http://schemas.microsoft.com/office/powerpoint/2010/main" val="1720405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59</a:t>
            </a:fld>
            <a:endParaRPr kumimoji="1" lang="ja-JP" altLang="en-US"/>
          </a:p>
        </p:txBody>
      </p:sp>
    </p:spTree>
    <p:extLst>
      <p:ext uri="{BB962C8B-B14F-4D97-AF65-F5344CB8AC3E}">
        <p14:creationId xmlns:p14="http://schemas.microsoft.com/office/powerpoint/2010/main" val="323669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稲：顧問先から法人成りの相談を受けることがたびたびありますよね。また、我々の方から法人成りを提案する事もあります。どのような動機から法人成りを検討するのでしょう。</a:t>
            </a:r>
            <a:endParaRPr lang="en-US" altLang="ja-JP" dirty="0"/>
          </a:p>
          <a:p>
            <a:pPr eaLnBrk="1" hangingPunct="1">
              <a:spcBef>
                <a:spcPct val="0"/>
              </a:spcBef>
            </a:pPr>
            <a:r>
              <a:rPr lang="ja-JP" altLang="en-US" dirty="0"/>
              <a:t>ぱ：中小企業白書に、実際のアンケート調査がありましたので見てみましょう。</a:t>
            </a:r>
            <a:endParaRPr lang="en-US" altLang="ja-JP" dirty="0"/>
          </a:p>
          <a:p>
            <a:pPr eaLnBrk="1" hangingPunct="1">
              <a:spcBef>
                <a:spcPct val="0"/>
              </a:spcBef>
            </a:pPr>
            <a:r>
              <a:rPr lang="ja-JP" altLang="en-US" dirty="0"/>
              <a:t>稲：税制上のメリットは当然あるとしても、それ以外の動機というのもかなりありますね。外的要因というか、取引先との関係や会社運営を考えての法人化がかなりあることが分かります。</a:t>
            </a:r>
            <a:endParaRPr lang="en-US" altLang="ja-JP" dirty="0"/>
          </a:p>
          <a:p>
            <a:pPr eaLnBrk="1" hangingPunct="1">
              <a:spcBef>
                <a:spcPct val="0"/>
              </a:spcBef>
            </a:pPr>
            <a:r>
              <a:rPr lang="ja-JP" altLang="en-US" dirty="0"/>
              <a:t>ぱ：我々税理士としては総合的に顧問先にアドバイスする事になりますが、今回は他のことは置いといて、税制上のメリットといわれている問題を取り上げて掘り下げてみたいと思います。</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13</a:t>
            </a:fld>
            <a:endParaRPr kumimoji="1" lang="ja-JP" altLang="en-US"/>
          </a:p>
        </p:txBody>
      </p:sp>
    </p:spTree>
    <p:extLst>
      <p:ext uri="{BB962C8B-B14F-4D97-AF65-F5344CB8AC3E}">
        <p14:creationId xmlns:p14="http://schemas.microsoft.com/office/powerpoint/2010/main" val="7784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ぱ：先程のアンケート結果を踏まえて、税制に影響があるものに限って法人成りの動機の主なものをまとめてみました。だいたいこのような感じですかね？</a:t>
            </a:r>
            <a:endParaRPr lang="en-US" altLang="ja-JP" dirty="0"/>
          </a:p>
          <a:p>
            <a:pPr eaLnBrk="1" hangingPunct="1">
              <a:spcBef>
                <a:spcPct val="0"/>
              </a:spcBef>
            </a:pPr>
            <a:r>
              <a:rPr lang="ja-JP" altLang="en-US" dirty="0"/>
              <a:t>稲：そうですね。法人成りの動機と言うか、法人成りのメリットとして顧問先に説明する際に、このような項目をあげますね。</a:t>
            </a:r>
            <a:endParaRPr lang="en-US" altLang="ja-JP" dirty="0"/>
          </a:p>
          <a:p>
            <a:pPr eaLnBrk="1" hangingPunct="1">
              <a:spcBef>
                <a:spcPct val="0"/>
              </a:spcBef>
            </a:pPr>
            <a:r>
              <a:rPr lang="ja-JP" altLang="en-US" dirty="0"/>
              <a:t>ぱ：そこで問題となってくるのが、個人事業から法人へ組織変更をした際に、税制上のメリット、つまり税負担の軽減につながることが適当なのということです。</a:t>
            </a:r>
            <a:endParaRPr lang="en-US" altLang="ja-JP" dirty="0"/>
          </a:p>
          <a:p>
            <a:pPr eaLnBrk="1" hangingPunct="1">
              <a:spcBef>
                <a:spcPct val="0"/>
              </a:spcBef>
            </a:pPr>
            <a:r>
              <a:rPr lang="ja-JP" altLang="en-US" dirty="0"/>
              <a:t>稲：確かに、租税法律主義に則って考えれば、別に法律違反しているわけではないので実務上は認められていますし、それを利用して節税を図るということも確かにあります。</a:t>
            </a:r>
            <a:endParaRPr lang="en-US" altLang="ja-JP" dirty="0"/>
          </a:p>
          <a:p>
            <a:pPr eaLnBrk="1" hangingPunct="1">
              <a:spcBef>
                <a:spcPct val="0"/>
              </a:spcBef>
            </a:pPr>
            <a:r>
              <a:rPr lang="ja-JP" altLang="en-US" dirty="0"/>
              <a:t>ぱ：事業規模や事業形態に大して違いがないのに個人か法人かという違いだけで税制上の有利・不利があるのは、課税の中立性の観点から問題があるのではないか？という疑問が生じます。実際に政府税制調査会ディスカッショングループで法人成りに関する問題点として、これらの項目について言及されています。これからこの指摘事項をひとつひとつ検討していくわけですが、我々としてはまずは個人事業者が法人成りするタイミングにおいて、つまり事業体を選択する段階で課税の中立性を阻害しているかどうかを検討します。さらに、今回の論文全体のテーマである中小企業の中にも、個人事業者と変わらない小企業者から、ある程度規模が拡大した事業者まで大きな幅があります。その中でも特に、個人事業者と規模が同程度の法人との比較を中心に検討していきます。実際に個人・法人を合わせた事業者の規模別の分布図から得られた主な分布範囲の起業を中心に検討を進めていきます。</a:t>
            </a:r>
            <a:endParaRPr lang="en-US" altLang="ja-JP"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14</a:t>
            </a:fld>
            <a:endParaRPr kumimoji="1" lang="ja-JP" altLang="en-US"/>
          </a:p>
        </p:txBody>
      </p:sp>
    </p:spTree>
    <p:extLst>
      <p:ext uri="{BB962C8B-B14F-4D97-AF65-F5344CB8AC3E}">
        <p14:creationId xmlns:p14="http://schemas.microsoft.com/office/powerpoint/2010/main" val="30097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山田；　それでは、政府税制調査会の指摘する問題点の検証に入りたいのですが、その前に</a:t>
            </a:r>
            <a:r>
              <a:rPr lang="en-US" altLang="ja-JP" dirty="0"/>
              <a:t>2</a:t>
            </a:r>
            <a:r>
              <a:rPr lang="ja-JP" altLang="en-US" dirty="0"/>
              <a:t>つ確認しておきたいことがあります。ひとつは「規模別の事業者数」、そしてもうひとつは「従業員数から見た法人の財務状況」についてです。</a:t>
            </a:r>
            <a:endParaRPr lang="en-US" altLang="ja-JP" dirty="0"/>
          </a:p>
          <a:p>
            <a:pPr>
              <a:defRPr/>
            </a:pPr>
            <a:r>
              <a:rPr lang="ja-JP" altLang="en-US" dirty="0"/>
              <a:t>　それでは、まずひとつ目、「規模別の個人事業者及び法人の数」を見てみましょう。ご覧のとおり、この表は個人事業者と法人をそれぞれ小規模事業者・中規模事業者・そして大企業の</a:t>
            </a:r>
            <a:r>
              <a:rPr lang="en-US" altLang="ja-JP" dirty="0"/>
              <a:t>3</a:t>
            </a:r>
            <a:r>
              <a:rPr lang="ja-JP" altLang="en-US" dirty="0" err="1"/>
              <a:t>つに</a:t>
            </a:r>
            <a:r>
              <a:rPr lang="ja-JP" altLang="en-US" dirty="0"/>
              <a:t>分類したものです。分類の基準は、下の表にあるとおりです。中規模企業・小規模事業者については、業種別に資本金額や従業員数により基準を設けています。</a:t>
            </a:r>
            <a:endParaRPr lang="en-US" altLang="ja-JP" dirty="0"/>
          </a:p>
          <a:p>
            <a:pPr>
              <a:defRPr/>
            </a:pPr>
            <a:endParaRPr lang="en-US" altLang="ja-JP" dirty="0"/>
          </a:p>
          <a:p>
            <a:pPr>
              <a:defRPr/>
            </a:pPr>
            <a:r>
              <a:rPr lang="ja-JP" altLang="en-US" dirty="0"/>
              <a:t>稲岡；　小規模事業者のうち書きとして「小企業者」とありますが、小企業者というのはどういう基準で定義しているのですか？</a:t>
            </a:r>
            <a:endParaRPr lang="en-US" altLang="ja-JP" dirty="0"/>
          </a:p>
          <a:p>
            <a:pPr>
              <a:defRPr/>
            </a:pPr>
            <a:endParaRPr lang="en-US" altLang="ja-JP" dirty="0"/>
          </a:p>
          <a:p>
            <a:pPr>
              <a:defRPr/>
            </a:pPr>
            <a:r>
              <a:rPr lang="ja-JP" altLang="en-US" dirty="0"/>
              <a:t>山田；　はい。これも下の表にあるとおりです。常時雇用する従業者数が</a:t>
            </a:r>
            <a:r>
              <a:rPr lang="en-US" altLang="ja-JP" dirty="0"/>
              <a:t>5</a:t>
            </a:r>
            <a:r>
              <a:rPr lang="ja-JP" altLang="en-US" dirty="0"/>
              <a:t>人以下の企業を「小企業者」としています。</a:t>
            </a:r>
            <a:endParaRPr lang="en-US" altLang="ja-JP" dirty="0"/>
          </a:p>
          <a:p>
            <a:pPr>
              <a:defRPr/>
            </a:pPr>
            <a:endParaRPr lang="en-US" altLang="ja-JP" dirty="0"/>
          </a:p>
          <a:p>
            <a:pPr>
              <a:defRPr/>
            </a:pPr>
            <a:r>
              <a:rPr lang="ja-JP" altLang="en-US" dirty="0"/>
              <a:t>稲岡；　個人事業者はほとんどの人が小規模事業者で、しかも小企業者に該当するんですね・・・・。</a:t>
            </a:r>
            <a:endParaRPr lang="en-US" altLang="ja-JP" dirty="0"/>
          </a:p>
          <a:p>
            <a:pPr>
              <a:defRPr/>
            </a:pPr>
            <a:endParaRPr lang="en-US" altLang="ja-JP" dirty="0"/>
          </a:p>
          <a:p>
            <a:pPr>
              <a:defRPr/>
            </a:pPr>
            <a:r>
              <a:rPr lang="ja-JP" altLang="en-US" dirty="0"/>
              <a:t>山田；　そうですね。個人事業者は</a:t>
            </a:r>
            <a:r>
              <a:rPr lang="en-US" altLang="ja-JP" dirty="0"/>
              <a:t>94.3</a:t>
            </a:r>
            <a:r>
              <a:rPr lang="ja-JP" altLang="en-US" dirty="0"/>
              <a:t>％です。法人は</a:t>
            </a:r>
            <a:r>
              <a:rPr lang="en-US" altLang="ja-JP" dirty="0"/>
              <a:t>63.3</a:t>
            </a:r>
            <a:r>
              <a:rPr lang="ja-JP" altLang="en-US" dirty="0"/>
              <a:t>％ですから約</a:t>
            </a:r>
            <a:r>
              <a:rPr lang="en-US" altLang="ja-JP" dirty="0"/>
              <a:t>3</a:t>
            </a:r>
            <a:r>
              <a:rPr lang="ja-JP" altLang="en-US" dirty="0"/>
              <a:t>分の</a:t>
            </a:r>
            <a:r>
              <a:rPr lang="en-US" altLang="ja-JP" dirty="0"/>
              <a:t>2</a:t>
            </a:r>
            <a:r>
              <a:rPr lang="ja-JP" altLang="en-US" dirty="0"/>
              <a:t>が従業員数</a:t>
            </a:r>
            <a:r>
              <a:rPr lang="en-US" altLang="ja-JP" dirty="0"/>
              <a:t>5</a:t>
            </a:r>
            <a:r>
              <a:rPr lang="ja-JP" altLang="en-US" dirty="0"/>
              <a:t>人以内ということになります。</a:t>
            </a:r>
            <a:endParaRPr lang="en-US" altLang="ja-JP" dirty="0"/>
          </a:p>
          <a:p>
            <a:pPr>
              <a:defRPr/>
            </a:pPr>
            <a:r>
              <a:rPr lang="ja-JP" altLang="en-US" dirty="0"/>
              <a:t>　それでは、次に「従業員数から見た法人の財務状況」を見てみましょう。</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15</a:t>
            </a:fld>
            <a:endParaRPr kumimoji="1" lang="ja-JP" altLang="en-US"/>
          </a:p>
        </p:txBody>
      </p:sp>
    </p:spTree>
    <p:extLst>
      <p:ext uri="{BB962C8B-B14F-4D97-AF65-F5344CB8AC3E}">
        <p14:creationId xmlns:p14="http://schemas.microsoft.com/office/powerpoint/2010/main" val="25083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山田；　この表は、従業員</a:t>
            </a:r>
            <a:r>
              <a:rPr lang="en-US" altLang="ja-JP" dirty="0"/>
              <a:t>5</a:t>
            </a:r>
            <a:r>
              <a:rPr lang="ja-JP" altLang="en-US" dirty="0"/>
              <a:t>人以下、つまり「小企業者」である法人、そして従業員が</a:t>
            </a:r>
            <a:r>
              <a:rPr lang="en-US" altLang="ja-JP" dirty="0"/>
              <a:t>6</a:t>
            </a:r>
            <a:r>
              <a:rPr lang="ja-JP" altLang="en-US" dirty="0"/>
              <a:t>～</a:t>
            </a:r>
            <a:r>
              <a:rPr lang="en-US" altLang="ja-JP" dirty="0"/>
              <a:t>20</a:t>
            </a:r>
            <a:r>
              <a:rPr lang="ja-JP" altLang="en-US" dirty="0"/>
              <a:t>人である法人について、業種別にその財務内容を比較したものです。こうして数字を見比べてみると、財務状況の違いがはっきりわかりますね。</a:t>
            </a:r>
            <a:endParaRPr lang="en-US" altLang="ja-JP" dirty="0"/>
          </a:p>
          <a:p>
            <a:endParaRPr lang="en-US" altLang="ja-JP" dirty="0"/>
          </a:p>
          <a:p>
            <a:r>
              <a:rPr lang="ja-JP" altLang="en-US" dirty="0"/>
              <a:t>稲岡；　税引後の当期純利益にもずいぶん差がありますが、利益剰余金についてはそれ以上に大きな差がありますね。</a:t>
            </a:r>
            <a:endParaRPr lang="en-US" altLang="ja-JP" dirty="0"/>
          </a:p>
          <a:p>
            <a:endParaRPr lang="en-US" altLang="ja-JP" dirty="0"/>
          </a:p>
          <a:p>
            <a:r>
              <a:rPr lang="ja-JP" altLang="en-US" dirty="0"/>
              <a:t>山田；　本当ですね。従業員</a:t>
            </a:r>
            <a:r>
              <a:rPr lang="en-US" altLang="ja-JP" dirty="0"/>
              <a:t>5</a:t>
            </a:r>
            <a:r>
              <a:rPr lang="ja-JP" altLang="en-US" dirty="0"/>
              <a:t>人以下の小企業者では、卸売業を除くと利益剰余金はごくわずか、あるいはマイナスの業種ばかりです。この数字から見ると、小企業者についてはあまり利益が蓄積できない体質だと言えそうです。これは法人の財務状況ですが、先ほど見たとおり個人事業者のほとんどは従業員が</a:t>
            </a:r>
            <a:r>
              <a:rPr lang="en-US" altLang="ja-JP" dirty="0"/>
              <a:t>5</a:t>
            </a:r>
            <a:r>
              <a:rPr lang="ja-JP" altLang="en-US" dirty="0"/>
              <a:t>人以下です。ですから、こうした個人事業者が法人成りした場合には、やはりこの表（の上の段）のような財務状況になるかもしれません。</a:t>
            </a:r>
            <a:endParaRPr lang="en-US" altLang="ja-JP" dirty="0"/>
          </a:p>
          <a:p>
            <a:r>
              <a:rPr lang="ja-JP" altLang="en-US" dirty="0"/>
              <a:t>　さて、それでは今確認した点を踏まえて、政府税制調査会が指摘する問題点について検証していきたいと思います。</a:t>
            </a:r>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16</a:t>
            </a:fld>
            <a:endParaRPr kumimoji="1" lang="ja-JP" altLang="en-US"/>
          </a:p>
        </p:txBody>
      </p:sp>
    </p:spTree>
    <p:extLst>
      <p:ext uri="{BB962C8B-B14F-4D97-AF65-F5344CB8AC3E}">
        <p14:creationId xmlns:p14="http://schemas.microsoft.com/office/powerpoint/2010/main" val="315628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defRPr/>
            </a:pPr>
            <a:r>
              <a:rPr lang="ja-JP" altLang="en-US" dirty="0">
                <a:latin typeface="+mn-ea"/>
              </a:rPr>
              <a:t>山田；　法人成りに関して政府税制調査会が指摘する問題点としては、大きく次の</a:t>
            </a:r>
            <a:r>
              <a:rPr lang="en-US" altLang="ja-JP" dirty="0">
                <a:latin typeface="+mn-ea"/>
              </a:rPr>
              <a:t>4</a:t>
            </a:r>
            <a:r>
              <a:rPr lang="ja-JP" altLang="en-US" dirty="0" err="1">
                <a:latin typeface="+mn-ea"/>
              </a:rPr>
              <a:t>つの</a:t>
            </a:r>
            <a:r>
              <a:rPr lang="ja-JP" altLang="en-US" dirty="0">
                <a:latin typeface="+mn-ea"/>
              </a:rPr>
              <a:t>項目が挙げられます。まず「税率差」、そして「給与所得控除」「所得の分散」「費用・損失の繰延べ」、この</a:t>
            </a:r>
            <a:r>
              <a:rPr lang="en-US" altLang="ja-JP" dirty="0">
                <a:latin typeface="+mn-ea"/>
              </a:rPr>
              <a:t>4</a:t>
            </a:r>
            <a:r>
              <a:rPr lang="ja-JP" altLang="en-US" dirty="0" err="1">
                <a:latin typeface="+mn-ea"/>
              </a:rPr>
              <a:t>つの</a:t>
            </a:r>
            <a:r>
              <a:rPr lang="ja-JP" altLang="en-US" dirty="0">
                <a:latin typeface="+mn-ea"/>
              </a:rPr>
              <a:t>項目について考えてみたいと思います。</a:t>
            </a: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r>
              <a:rPr lang="ja-JP" altLang="en-US" dirty="0">
                <a:latin typeface="+mn-ea"/>
              </a:rPr>
              <a:t>稲岡；　はい。それではまず、「税率差」から検証していきましょう。税率差というのは、法人税の税率がフラットであるのに対して、所得税は超過累進課税を採用しているために、税率の差が生じるということですね？</a:t>
            </a: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r>
              <a:rPr lang="ja-JP" altLang="en-US" dirty="0">
                <a:latin typeface="+mn-ea"/>
              </a:rPr>
              <a:t>山田；　ええ、そのとおりです。特に所得が大きくなればなるほど税率の差も大きくなっていきますので、中規模企業以上の所得の高い個人事業者</a:t>
            </a:r>
            <a:r>
              <a:rPr lang="ja-JP" altLang="en-US" dirty="0" err="1">
                <a:latin typeface="+mn-ea"/>
              </a:rPr>
              <a:t>ー</a:t>
            </a:r>
            <a:r>
              <a:rPr lang="ja-JP" altLang="en-US" dirty="0">
                <a:latin typeface="+mn-ea"/>
              </a:rPr>
              <a:t>先ほどの統計では個人事業者の</a:t>
            </a:r>
            <a:r>
              <a:rPr lang="en-US" altLang="ja-JP" dirty="0">
                <a:latin typeface="+mn-ea"/>
              </a:rPr>
              <a:t>5</a:t>
            </a:r>
            <a:r>
              <a:rPr lang="ja-JP" altLang="en-US" dirty="0">
                <a:latin typeface="+mn-ea"/>
              </a:rPr>
              <a:t>％ほどでしたがーが法人成りをする場合には、課税の公平性の観点から特に問題があります。また、法人成りしたのちに所得を内部留保した場合にも、問題が生じます。つまり、内部留保した所得には所得税が課されないため、税率差が解消されないことになります。留保金課税については必ずしも賛成ではありませんが、しかし税率差を利用した意図的な内部留保には何らかの対策が必要かと思います。</a:t>
            </a: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r>
              <a:rPr lang="ja-JP" altLang="en-US" dirty="0">
                <a:latin typeface="+mn-ea"/>
              </a:rPr>
              <a:t>稲岡；　規模の大きい事業者についてはそうだと思います。しかし先ほど見たとおり、個人事業者のほとんどは従業員</a:t>
            </a:r>
            <a:r>
              <a:rPr lang="en-US" altLang="ja-JP" dirty="0">
                <a:latin typeface="+mn-ea"/>
              </a:rPr>
              <a:t>5</a:t>
            </a:r>
            <a:r>
              <a:rPr lang="ja-JP" altLang="en-US" dirty="0">
                <a:latin typeface="+mn-ea"/>
              </a:rPr>
              <a:t>人以下の小企業者ですね。</a:t>
            </a: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r>
              <a:rPr lang="ja-JP" altLang="en-US" dirty="0">
                <a:latin typeface="+mn-ea"/>
              </a:rPr>
              <a:t>山田；　そうですね。そうした小企業者の個人事業者が法人成りしても、この規模の法人は体質的に利益を蓄積しにくいということもありますので、その場合は税率差の影響はほぼないと言ってよいと思います。</a:t>
            </a: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r>
              <a:rPr lang="ja-JP" altLang="en-US" dirty="0">
                <a:latin typeface="+mn-ea"/>
              </a:rPr>
              <a:t>稲岡；　わかりました。では次の「給与所得控除」はどうでしょうか？</a:t>
            </a: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r>
              <a:rPr lang="ja-JP" altLang="en-US" dirty="0">
                <a:latin typeface="+mn-ea"/>
              </a:rPr>
              <a:t>山田；　これは問題ですよね。法人成りすると事業所得が給与所得に置き換わる。そうすると給与所得控除の分だけ課税ベースが縮小されることになります。特に問題なのは、企業の規模に関係なく、法人成りをした場合には必ずこの問題が生じるという点です。</a:t>
            </a:r>
            <a:endParaRPr lang="en-US" altLang="ja-JP" dirty="0">
              <a:latin typeface="+mn-ea"/>
            </a:endParaRPr>
          </a:p>
          <a:p>
            <a:pPr eaLnBrk="1" hangingPunct="1">
              <a:spcBef>
                <a:spcPct val="0"/>
              </a:spcBef>
              <a:defRPr/>
            </a:pPr>
            <a:endParaRPr lang="en-US" altLang="ja-JP" dirty="0">
              <a:latin typeface="+mn-ea"/>
            </a:endParaRPr>
          </a:p>
          <a:p>
            <a:pPr eaLnBrk="1" hangingPunct="1">
              <a:spcBef>
                <a:spcPct val="0"/>
              </a:spcBef>
              <a:defRPr/>
            </a:pPr>
            <a:r>
              <a:rPr lang="ja-JP" altLang="en-US" dirty="0">
                <a:latin typeface="+mn-ea"/>
              </a:rPr>
              <a:t>稲岡；　なるほど。この問題がいちばん大きそうですね。では、次の「所得の分散」についてはどうでしょう？</a:t>
            </a:r>
            <a:endParaRPr lang="en-US" altLang="ja-JP" dirty="0">
              <a:latin typeface="+mn-ea"/>
            </a:endParaRPr>
          </a:p>
          <a:p>
            <a:pPr eaLnBrk="1" hangingPunct="1">
              <a:spcBef>
                <a:spcPct val="0"/>
              </a:spcBef>
              <a:defRPr/>
            </a:pPr>
            <a:endParaRPr lang="en-US" altLang="ja-JP" dirty="0"/>
          </a:p>
          <a:p>
            <a:pPr eaLnBrk="1" hangingPunct="1">
              <a:spcBef>
                <a:spcPct val="0"/>
              </a:spcBef>
              <a:defRPr/>
            </a:pPr>
            <a:r>
              <a:rPr lang="ja-JP" altLang="en-US" dirty="0"/>
              <a:t>山田；　はい。所得税法では、事業に専従していない限り家族従業員への給与の必要経費算入を認めていません。また、退職金については、事業専従者であるないにかかわらず、同じく必要経費への算入を認めていません。こうした点は、法人税法と大きく乖離していて課税上の不公平を生じさせています。事業に専従しない限り必要経費算入を認めない、という所得税法の規定は、昨今の個人の経済活動や家族の状況に照らしても画一的に過ぎると思いますので、この点は可能な限り法人税法と同じ取扱いにすべきだと思います。</a:t>
            </a:r>
            <a:endParaRPr lang="en-US" altLang="ja-JP" dirty="0"/>
          </a:p>
          <a:p>
            <a:pPr eaLnBrk="1" hangingPunct="1">
              <a:spcBef>
                <a:spcPct val="0"/>
              </a:spcBef>
              <a:defRPr/>
            </a:pPr>
            <a:endParaRPr lang="en-US" altLang="ja-JP" dirty="0"/>
          </a:p>
          <a:p>
            <a:pPr eaLnBrk="1" hangingPunct="1">
              <a:spcBef>
                <a:spcPct val="0"/>
              </a:spcBef>
              <a:defRPr/>
            </a:pPr>
            <a:r>
              <a:rPr lang="ja-JP" altLang="en-US" dirty="0"/>
              <a:t>稲岡；　なるほど。たとえ事業に専従していなくても、実際に労働しているのであれば、それに相当する分の給与はやはり経費として認めるべき、ということですね。それでは、最後の「費用の損失・繰延べ」にいきましょう。</a:t>
            </a:r>
            <a:endParaRPr lang="en-US" altLang="ja-JP" dirty="0"/>
          </a:p>
          <a:p>
            <a:pPr eaLnBrk="1" hangingPunct="1">
              <a:spcBef>
                <a:spcPct val="0"/>
              </a:spcBef>
              <a:defRPr/>
            </a:pPr>
            <a:endParaRPr lang="en-US" altLang="ja-JP" dirty="0"/>
          </a:p>
          <a:p>
            <a:pPr eaLnBrk="1" hangingPunct="1">
              <a:spcBef>
                <a:spcPct val="0"/>
              </a:spcBef>
              <a:defRPr/>
            </a:pPr>
            <a:r>
              <a:rPr lang="ja-JP" altLang="en-US" dirty="0"/>
              <a:t>山田；　「減価償却」と「損失・欠損金の繰越し」の</a:t>
            </a:r>
            <a:r>
              <a:rPr lang="en-US" altLang="ja-JP" dirty="0"/>
              <a:t>2</a:t>
            </a:r>
            <a:r>
              <a:rPr lang="ja-JP" altLang="en-US" dirty="0"/>
              <a:t>つが挙がっていますね。減価償却については、所得税では強制償却、法人税では任意償却となっているので、法人は減価償却費の繰延べが可能になるわけですが、これはどうでしょうね、欠損金の繰越期間との関連が大きいのではないでしょうか。繰越欠損金を期限内に使い切りたいと・・・・・。</a:t>
            </a:r>
            <a:endParaRPr lang="en-US" altLang="ja-JP" dirty="0"/>
          </a:p>
          <a:p>
            <a:pPr eaLnBrk="1" hangingPunct="1">
              <a:spcBef>
                <a:spcPct val="0"/>
              </a:spcBef>
              <a:defRPr/>
            </a:pPr>
            <a:endParaRPr lang="en-US" altLang="ja-JP" dirty="0"/>
          </a:p>
          <a:p>
            <a:pPr eaLnBrk="1" hangingPunct="1">
              <a:spcBef>
                <a:spcPct val="0"/>
              </a:spcBef>
              <a:defRPr/>
            </a:pPr>
            <a:r>
              <a:rPr lang="ja-JP" altLang="en-US" dirty="0"/>
              <a:t>稲岡；　では、損失や欠損金の繰越しについてはどうですか？　所得税では</a:t>
            </a:r>
            <a:r>
              <a:rPr lang="en-US" altLang="ja-JP" dirty="0"/>
              <a:t>3</a:t>
            </a:r>
            <a:r>
              <a:rPr lang="ja-JP" altLang="en-US" dirty="0"/>
              <a:t>年、法人税では改正によって</a:t>
            </a:r>
            <a:r>
              <a:rPr lang="en-US" altLang="ja-JP" dirty="0"/>
              <a:t>10</a:t>
            </a:r>
            <a:r>
              <a:rPr lang="ja-JP" altLang="en-US" dirty="0"/>
              <a:t>年になりましたから、ずいぶん差がありますが・・・・。</a:t>
            </a:r>
            <a:endParaRPr lang="en-US" altLang="ja-JP" dirty="0"/>
          </a:p>
          <a:p>
            <a:pPr eaLnBrk="1" hangingPunct="1">
              <a:spcBef>
                <a:spcPct val="0"/>
              </a:spcBef>
              <a:defRPr/>
            </a:pPr>
            <a:endParaRPr lang="en-US" altLang="ja-JP" dirty="0"/>
          </a:p>
          <a:p>
            <a:pPr eaLnBrk="1" hangingPunct="1">
              <a:spcBef>
                <a:spcPct val="0"/>
              </a:spcBef>
              <a:defRPr/>
            </a:pPr>
            <a:r>
              <a:rPr lang="ja-JP" altLang="en-US" dirty="0"/>
              <a:t>山田；　確かに差はありますね。しかし、法人の所得は、いわば個人事業者の事業所得から事業主の給与などを差し引いた金額ですから、繰越期間の単純な比較はできません。事業所得の損失がその後</a:t>
            </a:r>
            <a:r>
              <a:rPr lang="en-US" altLang="ja-JP" dirty="0"/>
              <a:t>3</a:t>
            </a:r>
            <a:r>
              <a:rPr lang="ja-JP" altLang="en-US" dirty="0"/>
              <a:t>年で控除しきれないというケースはそれほどないのではないでしょうか。いずれにしても、減価償却や損失・欠損金の繰越しは課税の公平という観点からは特に大きな問題ではないと思います。</a:t>
            </a:r>
            <a:endParaRPr lang="en-US" altLang="ja-JP" dirty="0"/>
          </a:p>
          <a:p>
            <a:pPr eaLnBrk="1" hangingPunct="1">
              <a:spcBef>
                <a:spcPct val="0"/>
              </a:spcBef>
              <a:defRPr/>
            </a:pPr>
            <a:endParaRPr lang="en-US" altLang="ja-JP" dirty="0"/>
          </a:p>
          <a:p>
            <a:pPr eaLnBrk="1" hangingPunct="1">
              <a:spcBef>
                <a:spcPct val="0"/>
              </a:spcBef>
              <a:defRPr/>
            </a:pPr>
            <a:r>
              <a:rPr lang="ja-JP" altLang="en-US" dirty="0"/>
              <a:t>稲岡；　以上、</a:t>
            </a:r>
            <a:r>
              <a:rPr lang="en-US" altLang="ja-JP" dirty="0"/>
              <a:t>4</a:t>
            </a:r>
            <a:r>
              <a:rPr lang="ja-JP" altLang="en-US" dirty="0" err="1"/>
              <a:t>つの</a:t>
            </a:r>
            <a:r>
              <a:rPr lang="ja-JP" altLang="en-US" dirty="0"/>
              <a:t>項目について検証してきましたが、では鹿児島チームとしては、この中で給与所得控除がいちばんの問題点であるととらえたわけですね？</a:t>
            </a:r>
            <a:endParaRPr lang="en-US" altLang="ja-JP" dirty="0"/>
          </a:p>
          <a:p>
            <a:pPr eaLnBrk="1" hangingPunct="1">
              <a:spcBef>
                <a:spcPct val="0"/>
              </a:spcBef>
              <a:defRPr/>
            </a:pPr>
            <a:endParaRPr lang="en-US" altLang="ja-JP" dirty="0"/>
          </a:p>
          <a:p>
            <a:pPr eaLnBrk="1" hangingPunct="1">
              <a:spcBef>
                <a:spcPct val="0"/>
              </a:spcBef>
              <a:defRPr/>
            </a:pPr>
            <a:r>
              <a:rPr lang="ja-JP" altLang="en-US" dirty="0"/>
              <a:t>山田；　はい、そうです。給与所得控除は企業の規模にかかわらず、法人成りによる税負担に影響を及ぼします。また、日本では給与所得控除の金額が比較的大きいことも、結果的に税負担の差を大きくする要因となっています。給与所得控除は、法人成りによる税負担の歪みをもたらす最大の要因だろうと思います。それでは次に、この問題を解決する手段を検討してみたいと思います。　</a:t>
            </a:r>
            <a:endParaRPr lang="en-US" altLang="ja-JP" dirty="0"/>
          </a:p>
        </p:txBody>
      </p:sp>
      <p:sp>
        <p:nvSpPr>
          <p:cNvPr id="4" name="スライド番号プレースホルダー 3"/>
          <p:cNvSpPr>
            <a:spLocks noGrp="1"/>
          </p:cNvSpPr>
          <p:nvPr>
            <p:ph type="sldNum" sz="quarter" idx="10"/>
          </p:nvPr>
        </p:nvSpPr>
        <p:spPr/>
        <p:txBody>
          <a:bodyPr/>
          <a:lstStyle/>
          <a:p>
            <a:fld id="{9B1A88EB-7104-439B-9B15-A7C7FA8A809C}" type="slidenum">
              <a:rPr kumimoji="1" lang="ja-JP" altLang="en-US" smtClean="0"/>
              <a:t>17</a:t>
            </a:fld>
            <a:endParaRPr kumimoji="1" lang="ja-JP" altLang="en-US"/>
          </a:p>
        </p:txBody>
      </p:sp>
    </p:spTree>
    <p:extLst>
      <p:ext uri="{BB962C8B-B14F-4D97-AF65-F5344CB8AC3E}">
        <p14:creationId xmlns:p14="http://schemas.microsoft.com/office/powerpoint/2010/main" val="151532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61881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47380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427855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246020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20802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162144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92431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342129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97582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215858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06B83C3-A879-40EC-8AB2-CC5C0C04CD0D}" type="datetimeFigureOut">
              <a:rPr kumimoji="1" lang="ja-JP" altLang="en-US" smtClean="0"/>
              <a:t>2016/11/16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17151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B83C3-A879-40EC-8AB2-CC5C0C04CD0D}" type="datetimeFigureOut">
              <a:rPr kumimoji="1" lang="ja-JP" altLang="en-US" smtClean="0"/>
              <a:t>2016/11/16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ABE1E-F1DC-43A8-9E9C-C9074DF5CD4C}" type="slidenum">
              <a:rPr kumimoji="1" lang="ja-JP" altLang="en-US" smtClean="0"/>
              <a:t>‹#›</a:t>
            </a:fld>
            <a:endParaRPr kumimoji="1" lang="ja-JP" altLang="en-US"/>
          </a:p>
        </p:txBody>
      </p:sp>
    </p:spTree>
    <p:extLst>
      <p:ext uri="{BB962C8B-B14F-4D97-AF65-F5344CB8AC3E}">
        <p14:creationId xmlns:p14="http://schemas.microsoft.com/office/powerpoint/2010/main" val="491297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Colors" Target="../diagrams/colors4.xml"/><Relationship Id="rId3" Type="http://schemas.openxmlformats.org/officeDocument/2006/relationships/notesSlide" Target="../notesSlides/notesSlide36.xml"/><Relationship Id="rId7" Type="http://schemas.openxmlformats.org/officeDocument/2006/relationships/diagramColors" Target="../diagrams/colors3.xml"/><Relationship Id="rId12"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3.xml"/><Relationship Id="rId11" Type="http://schemas.openxmlformats.org/officeDocument/2006/relationships/diagramLayout" Target="../diagrams/layout4.xml"/><Relationship Id="rId5" Type="http://schemas.openxmlformats.org/officeDocument/2006/relationships/diagramLayout" Target="../diagrams/layout3.xml"/><Relationship Id="rId10" Type="http://schemas.openxmlformats.org/officeDocument/2006/relationships/diagramData" Target="../diagrams/data4.xml"/><Relationship Id="rId4" Type="http://schemas.openxmlformats.org/officeDocument/2006/relationships/diagramData" Target="../diagrams/data3.xml"/><Relationship Id="rId9" Type="http://schemas.openxmlformats.org/officeDocument/2006/relationships/image" Target="../media/image3.jpeg"/><Relationship Id="rId14" Type="http://schemas.microsoft.com/office/2007/relationships/diagramDrawing" Target="../diagrams/drawing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notesSlide" Target="../notesSlides/notesSlide37.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3.jpeg"/><Relationship Id="rId9" Type="http://schemas.microsoft.com/office/2007/relationships/diagramDrawing" Target="../diagrams/drawing5.xml"/><Relationship Id="rId14" Type="http://schemas.microsoft.com/office/2007/relationships/diagramDrawing" Target="../diagrams/drawing6.xml"/></Relationships>
</file>

<file path=ppt/slides/_rels/slide46.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Colors" Target="../diagrams/colors8.xml"/><Relationship Id="rId18" Type="http://schemas.openxmlformats.org/officeDocument/2006/relationships/diagramColors" Target="../diagrams/colors9.xml"/><Relationship Id="rId3" Type="http://schemas.openxmlformats.org/officeDocument/2006/relationships/notesSlide" Target="../notesSlides/notesSlide38.xml"/><Relationship Id="rId7" Type="http://schemas.openxmlformats.org/officeDocument/2006/relationships/diagramColors" Target="../diagrams/colors7.xml"/><Relationship Id="rId12" Type="http://schemas.openxmlformats.org/officeDocument/2006/relationships/diagramQuickStyle" Target="../diagrams/quickStyle8.xml"/><Relationship Id="rId17" Type="http://schemas.openxmlformats.org/officeDocument/2006/relationships/diagramQuickStyle" Target="../diagrams/quickStyle9.xml"/><Relationship Id="rId2" Type="http://schemas.openxmlformats.org/officeDocument/2006/relationships/slideLayout" Target="../slideLayouts/slideLayout2.xml"/><Relationship Id="rId16" Type="http://schemas.openxmlformats.org/officeDocument/2006/relationships/diagramLayout" Target="../diagrams/layout9.xml"/><Relationship Id="rId1" Type="http://schemas.openxmlformats.org/officeDocument/2006/relationships/tags" Target="../tags/tag7.xml"/><Relationship Id="rId6" Type="http://schemas.openxmlformats.org/officeDocument/2006/relationships/diagramQuickStyle" Target="../diagrams/quickStyle7.xml"/><Relationship Id="rId11" Type="http://schemas.openxmlformats.org/officeDocument/2006/relationships/diagramLayout" Target="../diagrams/layout8.xml"/><Relationship Id="rId5" Type="http://schemas.openxmlformats.org/officeDocument/2006/relationships/diagramLayout" Target="../diagrams/layout7.xml"/><Relationship Id="rId15" Type="http://schemas.openxmlformats.org/officeDocument/2006/relationships/diagramData" Target="../diagrams/data9.xml"/><Relationship Id="rId10" Type="http://schemas.openxmlformats.org/officeDocument/2006/relationships/diagramData" Target="../diagrams/data8.xml"/><Relationship Id="rId19" Type="http://schemas.microsoft.com/office/2007/relationships/diagramDrawing" Target="../diagrams/drawing9.xml"/><Relationship Id="rId4" Type="http://schemas.openxmlformats.org/officeDocument/2006/relationships/diagramData" Target="../diagrams/data7.xml"/><Relationship Id="rId9" Type="http://schemas.openxmlformats.org/officeDocument/2006/relationships/image" Target="../media/image3.jpeg"/><Relationship Id="rId14" Type="http://schemas.microsoft.com/office/2007/relationships/diagramDrawing" Target="../diagrams/drawing8.xml"/></Relationships>
</file>

<file path=ppt/slides/_rels/slide4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9.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jpeg"/><Relationship Id="rId7" Type="http://schemas.openxmlformats.org/officeDocument/2006/relationships/diagramColors" Target="../diagrams/colors1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jpeg"/><Relationship Id="rId7" Type="http://schemas.openxmlformats.org/officeDocument/2006/relationships/diagramColors" Target="../diagrams/colors1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jpeg"/><Relationship Id="rId7" Type="http://schemas.openxmlformats.org/officeDocument/2006/relationships/image" Target="../media/image43.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hyperlink" Target="http://2.bp.blogspot.com/-jg-FIts_Nzc/V5Xc4N_WhjI/AAAAAAAA8v8/b1rN75mAoCcfQ4ePrdL-m7z1qE1GPvnSgCLcB/s800/shopping_ichiba_yatai.pn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3339494" y="1287722"/>
            <a:ext cx="6286615" cy="4714961"/>
          </a:xfrm>
          <a:prstGeom prst="rect">
            <a:avLst/>
          </a:prstGeom>
          <a:scene3d>
            <a:camera prst="orthographicFront">
              <a:rot lat="0" lon="0" rev="0"/>
            </a:camera>
            <a:lightRig rig="threePt" dir="t"/>
          </a:scene3d>
          <a:sp3d>
            <a:bevelT w="0" h="0"/>
          </a:sp3d>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0143" y="97085"/>
            <a:ext cx="3234420" cy="2158624"/>
          </a:xfrm>
          <a:prstGeom prst="rect">
            <a:avLst/>
          </a:prstGeom>
          <a:ln>
            <a:noFill/>
          </a:ln>
          <a:effectLst>
            <a:softEdge rad="112500"/>
          </a:effectLst>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5689" y="5772663"/>
            <a:ext cx="4242085" cy="847220"/>
          </a:xfrm>
          <a:prstGeom prst="rect">
            <a:avLst/>
          </a:prstGeom>
        </p:spPr>
      </p:pic>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27" y="2341436"/>
            <a:ext cx="3316573" cy="2212775"/>
          </a:xfrm>
          <a:prstGeom prst="rect">
            <a:avLst/>
          </a:prstGeom>
          <a:ln>
            <a:noFill/>
          </a:ln>
          <a:effectLst>
            <a:softEdge rad="112500"/>
          </a:effectLst>
        </p:spPr>
      </p:pic>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27" y="4602545"/>
            <a:ext cx="3316572" cy="2202411"/>
          </a:xfrm>
          <a:prstGeom prst="rect">
            <a:avLst/>
          </a:prstGeom>
          <a:ln>
            <a:noFill/>
          </a:ln>
          <a:effectLst>
            <a:softEdge rad="112500"/>
          </a:effectLst>
        </p:spPr>
      </p:pic>
      <p:sp>
        <p:nvSpPr>
          <p:cNvPr id="19" name="タイトル 1"/>
          <p:cNvSpPr txBox="1">
            <a:spLocks/>
          </p:cNvSpPr>
          <p:nvPr/>
        </p:nvSpPr>
        <p:spPr>
          <a:xfrm>
            <a:off x="280641" y="321704"/>
            <a:ext cx="8418859" cy="7053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ＭＳ Ｐゴシック" panose="020B0600070205080204" pitchFamily="50" charset="-128"/>
                <a:ea typeface="ＭＳ Ｐゴシック" panose="020B0600070205080204" pitchFamily="50" charset="-128"/>
              </a:rPr>
              <a:t>第４３回日本税理士会連合会公開研究討論会</a:t>
            </a:r>
          </a:p>
        </p:txBody>
      </p:sp>
      <p:pic>
        <p:nvPicPr>
          <p:cNvPr id="5" name="図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3960" y="2308009"/>
            <a:ext cx="3293712" cy="1944130"/>
          </a:xfrm>
          <a:prstGeom prst="rect">
            <a:avLst/>
          </a:prstGeom>
          <a:ln>
            <a:noFill/>
          </a:ln>
          <a:effectLst>
            <a:softEdge rad="112500"/>
          </a:effectLst>
        </p:spPr>
      </p:pic>
      <p:sp>
        <p:nvSpPr>
          <p:cNvPr id="20" name="正方形/長方形 19"/>
          <p:cNvSpPr/>
          <p:nvPr/>
        </p:nvSpPr>
        <p:spPr>
          <a:xfrm>
            <a:off x="1850879" y="4110656"/>
            <a:ext cx="8490242" cy="830997"/>
          </a:xfrm>
          <a:prstGeom prst="rect">
            <a:avLst/>
          </a:prstGeom>
          <a:noFill/>
        </p:spPr>
        <p:txBody>
          <a:bodyPr wrap="square" lIns="91440" tIns="45720" rIns="91440" bIns="45720">
            <a:spAutoFit/>
          </a:bodyPr>
          <a:lstStyle/>
          <a:p>
            <a:pPr algn="ctr"/>
            <a:r>
              <a:rPr lang="en-US" altLang="ja-JP" sz="4800" b="1" cap="none" spc="0" dirty="0">
                <a:ln w="9525">
                  <a:solidFill>
                    <a:schemeClr val="bg1"/>
                  </a:solidFill>
                  <a:prstDash val="solid"/>
                </a:ln>
                <a:solidFill>
                  <a:srgbClr val="002060"/>
                </a:solidFill>
                <a:latin typeface="ＭＳ Ｐゴシック" panose="020B0600070205080204" pitchFamily="50" charset="-128"/>
                <a:ea typeface="ＭＳ Ｐゴシック" panose="020B0600070205080204" pitchFamily="50" charset="-128"/>
              </a:rPr>
              <a:t>―</a:t>
            </a:r>
            <a:r>
              <a:rPr lang="ja-JP" altLang="en-US" sz="4800" b="1" cap="none" spc="0" dirty="0">
                <a:ln w="9525">
                  <a:solidFill>
                    <a:schemeClr val="bg1"/>
                  </a:solidFill>
                  <a:prstDash val="solid"/>
                </a:ln>
                <a:solidFill>
                  <a:srgbClr val="002060"/>
                </a:solidFill>
                <a:latin typeface="ＭＳ Ｐゴシック" panose="020B0600070205080204" pitchFamily="50" charset="-128"/>
                <a:ea typeface="ＭＳ Ｐゴシック" panose="020B0600070205080204" pitchFamily="50" charset="-128"/>
              </a:rPr>
              <a:t>区分、法人成り、役員給与</a:t>
            </a:r>
            <a:r>
              <a:rPr lang="en-US" altLang="ja-JP" sz="4800" b="1" dirty="0">
                <a:ln w="9525">
                  <a:solidFill>
                    <a:schemeClr val="bg1"/>
                  </a:solidFill>
                  <a:prstDash val="solid"/>
                </a:ln>
                <a:solidFill>
                  <a:srgbClr val="002060"/>
                </a:solidFill>
                <a:latin typeface="ＭＳ Ｐゴシック" panose="020B0600070205080204" pitchFamily="50" charset="-128"/>
                <a:ea typeface="ＭＳ Ｐゴシック" panose="020B0600070205080204" pitchFamily="50" charset="-128"/>
              </a:rPr>
              <a:t>―</a:t>
            </a:r>
            <a:endParaRPr lang="ja-JP" altLang="en-US" sz="4800" b="1" cap="none" spc="0" dirty="0">
              <a:ln w="9525">
                <a:solidFill>
                  <a:schemeClr val="bg1"/>
                </a:solidFill>
                <a:prstDash val="solid"/>
              </a:ln>
              <a:solidFill>
                <a:srgbClr val="002060"/>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181839" y="1752001"/>
            <a:ext cx="11828322" cy="1015663"/>
          </a:xfrm>
          <a:prstGeom prst="rect">
            <a:avLst/>
          </a:prstGeom>
          <a:noFill/>
        </p:spPr>
        <p:txBody>
          <a:bodyPr wrap="square" lIns="91440" tIns="45720" rIns="91440" bIns="45720">
            <a:spAutoFit/>
          </a:bodyPr>
          <a:lstStyle/>
          <a:p>
            <a:pPr algn="ctr"/>
            <a:r>
              <a:rPr lang="ja-JP" altLang="en-US" sz="6000" b="1" u="sng"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中小企業を巡る税制上の諸問題</a:t>
            </a:r>
          </a:p>
        </p:txBody>
      </p:sp>
    </p:spTree>
    <p:extLst>
      <p:ext uri="{BB962C8B-B14F-4D97-AF65-F5344CB8AC3E}">
        <p14:creationId xmlns:p14="http://schemas.microsoft.com/office/powerpoint/2010/main" val="2096544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中小企業税制と租税原則の関係</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51" name="二等辺三角形 50"/>
          <p:cNvSpPr/>
          <p:nvPr/>
        </p:nvSpPr>
        <p:spPr>
          <a:xfrm>
            <a:off x="5622123" y="5820817"/>
            <a:ext cx="620729" cy="599656"/>
          </a:xfrm>
          <a:prstGeom prst="triangl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2" name="タイトル 1"/>
          <p:cNvSpPr txBox="1">
            <a:spLocks/>
          </p:cNvSpPr>
          <p:nvPr/>
        </p:nvSpPr>
        <p:spPr>
          <a:xfrm>
            <a:off x="601435" y="1564799"/>
            <a:ext cx="4336276" cy="943662"/>
          </a:xfrm>
          <a:prstGeom prst="rect">
            <a:avLst/>
          </a:prstGeom>
          <a:solidFill>
            <a:srgbClr val="C00000"/>
          </a:solidFill>
          <a:ln w="12700">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chemeClr val="bg1"/>
                </a:solidFill>
                <a:latin typeface="ＭＳ Ｐゴシック" panose="020B0600070205080204" pitchFamily="50" charset="-128"/>
                <a:ea typeface="ＭＳ Ｐゴシック" panose="020B0600070205080204" pitchFamily="50" charset="-128"/>
              </a:rPr>
              <a:t>中小企業（特定の企業）の</a:t>
            </a: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r>
              <a:rPr lang="ja-JP" altLang="en-US" sz="2800" b="1" dirty="0">
                <a:solidFill>
                  <a:schemeClr val="bg1"/>
                </a:solidFill>
                <a:latin typeface="ＭＳ Ｐゴシック" panose="020B0600070205080204" pitchFamily="50" charset="-128"/>
                <a:ea typeface="ＭＳ Ｐゴシック" panose="020B0600070205080204" pitchFamily="50" charset="-128"/>
              </a:rPr>
              <a:t>税負担を軽減する政策</a:t>
            </a:r>
          </a:p>
        </p:txBody>
      </p:sp>
      <p:sp>
        <p:nvSpPr>
          <p:cNvPr id="53" name="タイトル 1"/>
          <p:cNvSpPr txBox="1">
            <a:spLocks/>
          </p:cNvSpPr>
          <p:nvPr/>
        </p:nvSpPr>
        <p:spPr>
          <a:xfrm>
            <a:off x="8306891" y="1564799"/>
            <a:ext cx="2035885" cy="943662"/>
          </a:xfrm>
          <a:prstGeom prst="rect">
            <a:avLst/>
          </a:prstGeom>
          <a:ln w="12700">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rgbClr val="002060"/>
                </a:solidFill>
                <a:latin typeface="ＭＳ Ｐゴシック" panose="020B0600070205080204" pitchFamily="50" charset="-128"/>
                <a:ea typeface="ＭＳ Ｐゴシック" panose="020B0600070205080204" pitchFamily="50" charset="-128"/>
              </a:rPr>
              <a:t>租税原則</a:t>
            </a:r>
          </a:p>
        </p:txBody>
      </p:sp>
      <p:sp>
        <p:nvSpPr>
          <p:cNvPr id="54" name="正方形/長方形 53"/>
          <p:cNvSpPr/>
          <p:nvPr/>
        </p:nvSpPr>
        <p:spPr>
          <a:xfrm>
            <a:off x="651433" y="2670961"/>
            <a:ext cx="11430145" cy="923330"/>
          </a:xfrm>
          <a:prstGeom prst="rect">
            <a:avLst/>
          </a:prstGeom>
          <a:noFill/>
        </p:spPr>
        <p:txBody>
          <a:bodyPr wrap="square" lIns="91440" tIns="45720" rIns="91440" bIns="45720">
            <a:spAutoFit/>
          </a:bodyPr>
          <a:lstStyle/>
          <a:p>
            <a:pPr algn="ctr"/>
            <a:r>
              <a:rPr lang="ja-JP" altLang="en-US" sz="5400" b="1" u="sng"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「バランスをどうとるか？」が</a:t>
            </a:r>
            <a:r>
              <a:rPr lang="ja-JP" altLang="en-US" sz="5400" b="1" u="sng"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重要</a:t>
            </a:r>
            <a:r>
              <a:rPr lang="ja-JP" altLang="en-US" sz="5400" b="1" u="sng"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a:t>
            </a:r>
          </a:p>
        </p:txBody>
      </p:sp>
      <p:grpSp>
        <p:nvGrpSpPr>
          <p:cNvPr id="55" name="グループ化 54"/>
          <p:cNvGrpSpPr/>
          <p:nvPr/>
        </p:nvGrpSpPr>
        <p:grpSpPr>
          <a:xfrm rot="513024">
            <a:off x="2187977" y="3435437"/>
            <a:ext cx="7468480" cy="2372515"/>
            <a:chOff x="2168815" y="3189558"/>
            <a:chExt cx="8026294" cy="2484743"/>
          </a:xfrm>
        </p:grpSpPr>
        <p:sp>
          <p:nvSpPr>
            <p:cNvPr id="56" name="フリーフォーム 26"/>
            <p:cNvSpPr/>
            <p:nvPr/>
          </p:nvSpPr>
          <p:spPr>
            <a:xfrm rot="21266964">
              <a:off x="2700958" y="3978968"/>
              <a:ext cx="2085417" cy="739138"/>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2"/>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algn="ctr" defTabSz="933450">
                <a:lnSpc>
                  <a:spcPct val="90000"/>
                </a:lnSpc>
                <a:spcBef>
                  <a:spcPct val="0"/>
                </a:spcBef>
                <a:spcAft>
                  <a:spcPct val="35000"/>
                </a:spcAft>
              </a:pPr>
              <a:r>
                <a:rPr lang="ja-JP" altLang="en-US" sz="2400" b="1" dirty="0">
                  <a:latin typeface="ＭＳ Ｐゴシック" panose="020B0600070205080204" pitchFamily="50" charset="-128"/>
                  <a:ea typeface="ＭＳ Ｐゴシック" panose="020B0600070205080204" pitchFamily="50" charset="-128"/>
                </a:rPr>
                <a:t>政策目的</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57" name="フリーフォーム 27"/>
            <p:cNvSpPr/>
            <p:nvPr/>
          </p:nvSpPr>
          <p:spPr>
            <a:xfrm rot="20866702">
              <a:off x="7647812" y="3189558"/>
              <a:ext cx="1829328" cy="583473"/>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5">
                <a:lumMod val="75000"/>
              </a:schemeClr>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algn="ctr" defTabSz="933450">
                <a:lnSpc>
                  <a:spcPct val="90000"/>
                </a:lnSpc>
                <a:spcBef>
                  <a:spcPct val="0"/>
                </a:spcBef>
                <a:spcAft>
                  <a:spcPct val="35000"/>
                </a:spcAft>
              </a:pPr>
              <a:r>
                <a:rPr lang="ja-JP" altLang="en-US" sz="2400" b="1" dirty="0">
                  <a:solidFill>
                    <a:schemeClr val="bg1"/>
                  </a:solidFill>
                  <a:latin typeface="ＭＳ Ｐゴシック" panose="020B0600070205080204" pitchFamily="50" charset="-128"/>
                  <a:ea typeface="ＭＳ Ｐゴシック" panose="020B0600070205080204" pitchFamily="50" charset="-128"/>
                </a:rPr>
                <a:t>公　平</a:t>
              </a:r>
              <a:endParaRPr kumimoji="1" lang="en-US" altLang="ja-JP" sz="2400" b="1" kern="1200" dirty="0">
                <a:solidFill>
                  <a:schemeClr val="bg1"/>
                </a:solidFill>
                <a:latin typeface="ＭＳ Ｐゴシック" panose="020B0600070205080204" pitchFamily="50" charset="-128"/>
                <a:ea typeface="ＭＳ Ｐゴシック" panose="020B0600070205080204" pitchFamily="50" charset="-128"/>
              </a:endParaRPr>
            </a:p>
          </p:txBody>
        </p:sp>
        <p:sp>
          <p:nvSpPr>
            <p:cNvPr id="58" name="フリーフォーム 28"/>
            <p:cNvSpPr/>
            <p:nvPr/>
          </p:nvSpPr>
          <p:spPr>
            <a:xfrm rot="21280834">
              <a:off x="8155081" y="3817759"/>
              <a:ext cx="1812443" cy="603316"/>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5">
                <a:lumMod val="75000"/>
              </a:schemeClr>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algn="ctr" defTabSz="933450">
                <a:lnSpc>
                  <a:spcPct val="90000"/>
                </a:lnSpc>
                <a:spcBef>
                  <a:spcPct val="0"/>
                </a:spcBef>
                <a:spcAft>
                  <a:spcPct val="35000"/>
                </a:spcAft>
              </a:pPr>
              <a:r>
                <a:rPr lang="ja-JP" altLang="en-US" sz="2400" b="1" dirty="0">
                  <a:solidFill>
                    <a:schemeClr val="bg1"/>
                  </a:solidFill>
                  <a:latin typeface="ＭＳ Ｐゴシック" panose="020B0600070205080204" pitchFamily="50" charset="-128"/>
                  <a:ea typeface="ＭＳ Ｐゴシック" panose="020B0600070205080204" pitchFamily="50" charset="-128"/>
                </a:rPr>
                <a:t>中　立</a:t>
              </a:r>
              <a:endParaRPr kumimoji="1" lang="en-US" altLang="ja-JP" sz="2400" b="1" kern="1200" dirty="0">
                <a:solidFill>
                  <a:schemeClr val="bg1"/>
                </a:solidFill>
                <a:latin typeface="ＭＳ Ｐゴシック" panose="020B0600070205080204" pitchFamily="50" charset="-128"/>
                <a:ea typeface="ＭＳ Ｐゴシック" panose="020B0600070205080204" pitchFamily="50" charset="-128"/>
              </a:endParaRPr>
            </a:p>
          </p:txBody>
        </p:sp>
        <p:sp>
          <p:nvSpPr>
            <p:cNvPr id="59" name="フリーフォーム 29"/>
            <p:cNvSpPr/>
            <p:nvPr/>
          </p:nvSpPr>
          <p:spPr>
            <a:xfrm rot="21585387">
              <a:off x="7992375" y="4525835"/>
              <a:ext cx="1812443" cy="603316"/>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5">
                <a:lumMod val="75000"/>
              </a:schemeClr>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algn="ctr" defTabSz="933450">
                <a:lnSpc>
                  <a:spcPct val="90000"/>
                </a:lnSpc>
                <a:spcBef>
                  <a:spcPct val="0"/>
                </a:spcBef>
                <a:spcAft>
                  <a:spcPct val="35000"/>
                </a:spcAft>
              </a:pPr>
              <a:r>
                <a:rPr lang="ja-JP" altLang="en-US" sz="2400" b="1" dirty="0">
                  <a:solidFill>
                    <a:schemeClr val="bg1"/>
                  </a:solidFill>
                  <a:latin typeface="ＭＳ Ｐゴシック" panose="020B0600070205080204" pitchFamily="50" charset="-128"/>
                  <a:ea typeface="ＭＳ Ｐゴシック" panose="020B0600070205080204" pitchFamily="50" charset="-128"/>
                </a:rPr>
                <a:t>簡　素</a:t>
              </a:r>
              <a:endParaRPr kumimoji="1" lang="en-US" altLang="ja-JP" sz="2400" b="1" kern="1200" dirty="0">
                <a:solidFill>
                  <a:schemeClr val="bg1"/>
                </a:solidFill>
                <a:latin typeface="ＭＳ Ｐゴシック" panose="020B0600070205080204" pitchFamily="50" charset="-128"/>
                <a:ea typeface="ＭＳ Ｐゴシック" panose="020B0600070205080204" pitchFamily="50" charset="-128"/>
              </a:endParaRPr>
            </a:p>
          </p:txBody>
        </p:sp>
        <p:sp>
          <p:nvSpPr>
            <p:cNvPr id="60" name="正方形/長方形 59"/>
            <p:cNvSpPr/>
            <p:nvPr/>
          </p:nvSpPr>
          <p:spPr>
            <a:xfrm rot="21268507">
              <a:off x="2168815" y="5478356"/>
              <a:ext cx="8026294" cy="195945"/>
            </a:xfrm>
            <a:prstGeom prst="rect">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1" name="フリーフォーム 31"/>
            <p:cNvSpPr/>
            <p:nvPr/>
          </p:nvSpPr>
          <p:spPr>
            <a:xfrm rot="21026758">
              <a:off x="2468389" y="4871695"/>
              <a:ext cx="2085417" cy="739138"/>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2"/>
            </a:solidFill>
            <a:ln>
              <a:solidFill>
                <a:srgbClr val="00206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algn="ctr" defTabSz="933450">
                <a:lnSpc>
                  <a:spcPct val="90000"/>
                </a:lnSpc>
                <a:spcBef>
                  <a:spcPct val="0"/>
                </a:spcBef>
                <a:spcAft>
                  <a:spcPct val="35000"/>
                </a:spcAft>
              </a:pPr>
              <a:r>
                <a:rPr lang="ja-JP" altLang="en-US" sz="2400" b="1" dirty="0">
                  <a:latin typeface="ＭＳ Ｐゴシック" panose="020B0600070205080204" pitchFamily="50" charset="-128"/>
                  <a:ea typeface="ＭＳ Ｐゴシック" panose="020B0600070205080204" pitchFamily="50" charset="-128"/>
                </a:rPr>
                <a:t>政策効果</a:t>
              </a:r>
              <a:endParaRPr lang="en-US" altLang="ja-JP" sz="2400" b="1" dirty="0">
                <a:latin typeface="ＭＳ Ｐゴシック" panose="020B0600070205080204" pitchFamily="50" charset="-128"/>
                <a:ea typeface="ＭＳ Ｐゴシック" panose="020B0600070205080204" pitchFamily="50" charset="-128"/>
              </a:endParaRPr>
            </a:p>
          </p:txBody>
        </p:sp>
      </p:grpSp>
      <p:sp>
        <p:nvSpPr>
          <p:cNvPr id="62" name="タイトル 1"/>
          <p:cNvSpPr txBox="1">
            <a:spLocks/>
          </p:cNvSpPr>
          <p:nvPr/>
        </p:nvSpPr>
        <p:spPr>
          <a:xfrm>
            <a:off x="601435" y="1013791"/>
            <a:ext cx="3116324" cy="63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rgbClr val="C00000"/>
                </a:solidFill>
                <a:latin typeface="ＭＳ Ｐゴシック" panose="020B0600070205080204" pitchFamily="50" charset="-128"/>
                <a:ea typeface="ＭＳ Ｐゴシック" panose="020B0600070205080204" pitchFamily="50" charset="-128"/>
              </a:rPr>
              <a:t>中小企業税制</a:t>
            </a:r>
          </a:p>
        </p:txBody>
      </p:sp>
      <p:sp>
        <p:nvSpPr>
          <p:cNvPr id="63" name="左右矢印 34"/>
          <p:cNvSpPr/>
          <p:nvPr/>
        </p:nvSpPr>
        <p:spPr>
          <a:xfrm>
            <a:off x="5003075" y="1244583"/>
            <a:ext cx="3266471" cy="1629883"/>
          </a:xfrm>
          <a:prstGeom prst="leftRightArrow">
            <a:avLst>
              <a:gd name="adj1" fmla="val 66338"/>
              <a:gd name="adj2" fmla="val 50000"/>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関係を</a:t>
            </a:r>
            <a:endParaRPr kumimoji="1" lang="en-US" altLang="ja-JP" sz="280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どう考える？</a:t>
            </a:r>
          </a:p>
        </p:txBody>
      </p:sp>
    </p:spTree>
    <p:extLst>
      <p:ext uri="{BB962C8B-B14F-4D97-AF65-F5344CB8AC3E}">
        <p14:creationId xmlns:p14="http://schemas.microsoft.com/office/powerpoint/2010/main" val="3215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childTnLst>
                                </p:cTn>
                              </p:par>
                            </p:childTnLst>
                          </p:cTn>
                        </p:par>
                        <p:par>
                          <p:cTn id="35" fill="hold">
                            <p:stCondLst>
                              <p:cond delay="1000"/>
                            </p:stCondLst>
                            <p:childTnLst>
                              <p:par>
                                <p:cTn id="36" presetID="32" presetClass="emph" presetSubtype="0" fill="hold" nodeType="afterEffect">
                                  <p:stCondLst>
                                    <p:cond delay="0"/>
                                  </p:stCondLst>
                                  <p:childTnLst>
                                    <p:animRot by="120000">
                                      <p:cBhvr>
                                        <p:cTn id="37" dur="600" fill="hold">
                                          <p:stCondLst>
                                            <p:cond delay="0"/>
                                          </p:stCondLst>
                                        </p:cTn>
                                        <p:tgtEl>
                                          <p:spTgt spid="55"/>
                                        </p:tgtEl>
                                        <p:attrNameLst>
                                          <p:attrName>r</p:attrName>
                                        </p:attrNameLst>
                                      </p:cBhvr>
                                    </p:animRot>
                                    <p:animRot by="-240000">
                                      <p:cBhvr>
                                        <p:cTn id="38" dur="1200" fill="hold">
                                          <p:stCondLst>
                                            <p:cond delay="1200"/>
                                          </p:stCondLst>
                                        </p:cTn>
                                        <p:tgtEl>
                                          <p:spTgt spid="55"/>
                                        </p:tgtEl>
                                        <p:attrNameLst>
                                          <p:attrName>r</p:attrName>
                                        </p:attrNameLst>
                                      </p:cBhvr>
                                    </p:animRot>
                                    <p:animRot by="240000">
                                      <p:cBhvr>
                                        <p:cTn id="39" dur="1200" fill="hold">
                                          <p:stCondLst>
                                            <p:cond delay="2400"/>
                                          </p:stCondLst>
                                        </p:cTn>
                                        <p:tgtEl>
                                          <p:spTgt spid="55"/>
                                        </p:tgtEl>
                                        <p:attrNameLst>
                                          <p:attrName>r</p:attrName>
                                        </p:attrNameLst>
                                      </p:cBhvr>
                                    </p:animRot>
                                    <p:animRot by="-240000">
                                      <p:cBhvr>
                                        <p:cTn id="40" dur="1200" fill="hold">
                                          <p:stCondLst>
                                            <p:cond delay="3600"/>
                                          </p:stCondLst>
                                        </p:cTn>
                                        <p:tgtEl>
                                          <p:spTgt spid="55"/>
                                        </p:tgtEl>
                                        <p:attrNameLst>
                                          <p:attrName>r</p:attrName>
                                        </p:attrNameLst>
                                      </p:cBhvr>
                                    </p:animRot>
                                    <p:animRot by="120000">
                                      <p:cBhvr>
                                        <p:cTn id="41" dur="1200" fill="hold">
                                          <p:stCondLst>
                                            <p:cond delay="4800"/>
                                          </p:stCondLst>
                                        </p:cTn>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p:bldP spid="62" grpId="0"/>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中小企業税制の見直し</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pSp>
        <p:nvGrpSpPr>
          <p:cNvPr id="20" name="グループ化 19"/>
          <p:cNvGrpSpPr/>
          <p:nvPr/>
        </p:nvGrpSpPr>
        <p:grpSpPr>
          <a:xfrm>
            <a:off x="485276" y="1104223"/>
            <a:ext cx="11353797" cy="2517591"/>
            <a:chOff x="485276" y="1189567"/>
            <a:chExt cx="11353797" cy="2525094"/>
          </a:xfrm>
        </p:grpSpPr>
        <p:sp>
          <p:nvSpPr>
            <p:cNvPr id="21" name="下矢印吹き出し 5"/>
            <p:cNvSpPr/>
            <p:nvPr/>
          </p:nvSpPr>
          <p:spPr>
            <a:xfrm>
              <a:off x="485276" y="1189567"/>
              <a:ext cx="11353797" cy="2525094"/>
            </a:xfrm>
            <a:prstGeom prst="downArrowCallout">
              <a:avLst>
                <a:gd name="adj1" fmla="val 148043"/>
                <a:gd name="adj2" fmla="val 108854"/>
                <a:gd name="adj3" fmla="val 25000"/>
                <a:gd name="adj4" fmla="val 6938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2" name="フリーフォーム 6"/>
            <p:cNvSpPr/>
            <p:nvPr/>
          </p:nvSpPr>
          <p:spPr>
            <a:xfrm>
              <a:off x="4416928" y="2967327"/>
              <a:ext cx="3490492" cy="535251"/>
            </a:xfrm>
            <a:custGeom>
              <a:avLst/>
              <a:gdLst>
                <a:gd name="connsiteX0" fmla="*/ 0 w 6931525"/>
                <a:gd name="connsiteY0" fmla="*/ 113200 h 679184"/>
                <a:gd name="connsiteX1" fmla="*/ 113200 w 6931525"/>
                <a:gd name="connsiteY1" fmla="*/ 0 h 679184"/>
                <a:gd name="connsiteX2" fmla="*/ 6818325 w 6931525"/>
                <a:gd name="connsiteY2" fmla="*/ 0 h 679184"/>
                <a:gd name="connsiteX3" fmla="*/ 6931525 w 6931525"/>
                <a:gd name="connsiteY3" fmla="*/ 113200 h 679184"/>
                <a:gd name="connsiteX4" fmla="*/ 6931525 w 6931525"/>
                <a:gd name="connsiteY4" fmla="*/ 565984 h 679184"/>
                <a:gd name="connsiteX5" fmla="*/ 6818325 w 6931525"/>
                <a:gd name="connsiteY5" fmla="*/ 679184 h 679184"/>
                <a:gd name="connsiteX6" fmla="*/ 113200 w 6931525"/>
                <a:gd name="connsiteY6" fmla="*/ 679184 h 679184"/>
                <a:gd name="connsiteX7" fmla="*/ 0 w 6931525"/>
                <a:gd name="connsiteY7" fmla="*/ 565984 h 679184"/>
                <a:gd name="connsiteX8" fmla="*/ 0 w 6931525"/>
                <a:gd name="connsiteY8" fmla="*/ 113200 h 6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1525" h="679184">
                  <a:moveTo>
                    <a:pt x="0" y="113200"/>
                  </a:moveTo>
                  <a:cubicBezTo>
                    <a:pt x="0" y="50681"/>
                    <a:pt x="50681" y="0"/>
                    <a:pt x="113200" y="0"/>
                  </a:cubicBezTo>
                  <a:lnTo>
                    <a:pt x="6818325" y="0"/>
                  </a:lnTo>
                  <a:cubicBezTo>
                    <a:pt x="6880844" y="0"/>
                    <a:pt x="6931525" y="50681"/>
                    <a:pt x="6931525" y="113200"/>
                  </a:cubicBezTo>
                  <a:lnTo>
                    <a:pt x="6931525" y="565984"/>
                  </a:lnTo>
                  <a:cubicBezTo>
                    <a:pt x="6931525" y="628503"/>
                    <a:pt x="6880844" y="679184"/>
                    <a:pt x="6818325" y="679184"/>
                  </a:cubicBezTo>
                  <a:lnTo>
                    <a:pt x="113200" y="679184"/>
                  </a:lnTo>
                  <a:cubicBezTo>
                    <a:pt x="50681" y="679184"/>
                    <a:pt x="0" y="628503"/>
                    <a:pt x="0" y="565984"/>
                  </a:cubicBezTo>
                  <a:lnTo>
                    <a:pt x="0" y="1132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25" tIns="136025" rIns="136025" bIns="136025" numCol="1" spcCol="1270" anchor="ctr" anchorCtr="0">
              <a:noAutofit/>
            </a:bodyPr>
            <a:lstStyle/>
            <a:p>
              <a:pPr lvl="0" algn="ctr" defTabSz="1200150">
                <a:lnSpc>
                  <a:spcPct val="90000"/>
                </a:lnSpc>
                <a:spcBef>
                  <a:spcPct val="0"/>
                </a:spcBef>
                <a:spcAft>
                  <a:spcPct val="35000"/>
                </a:spcAft>
              </a:pPr>
              <a:r>
                <a:rPr kumimoji="1" lang="ja-JP" altLang="en-US" sz="2700" kern="1200" dirty="0">
                  <a:solidFill>
                    <a:srgbClr val="002060"/>
                  </a:solidFill>
                  <a:latin typeface="ＭＳ Ｐゴシック" panose="020B0600070205080204" pitchFamily="50" charset="-128"/>
                  <a:ea typeface="ＭＳ Ｐゴシック" panose="020B0600070205080204" pitchFamily="50" charset="-128"/>
                </a:rPr>
                <a:t>経常的な見直し</a:t>
              </a:r>
            </a:p>
          </p:txBody>
        </p:sp>
      </p:gr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263" y="4719141"/>
            <a:ext cx="4210240" cy="1714970"/>
          </a:xfrm>
          <a:prstGeom prst="rect">
            <a:avLst/>
          </a:prstGeom>
        </p:spPr>
      </p:pic>
      <p:sp>
        <p:nvSpPr>
          <p:cNvPr id="24" name="フリーフォーム 10"/>
          <p:cNvSpPr/>
          <p:nvPr/>
        </p:nvSpPr>
        <p:spPr>
          <a:xfrm>
            <a:off x="600500" y="1710949"/>
            <a:ext cx="1998327" cy="993225"/>
          </a:xfrm>
          <a:custGeom>
            <a:avLst/>
            <a:gdLst>
              <a:gd name="connsiteX0" fmla="*/ 0 w 6931525"/>
              <a:gd name="connsiteY0" fmla="*/ 113200 h 679184"/>
              <a:gd name="connsiteX1" fmla="*/ 113200 w 6931525"/>
              <a:gd name="connsiteY1" fmla="*/ 0 h 679184"/>
              <a:gd name="connsiteX2" fmla="*/ 6818325 w 6931525"/>
              <a:gd name="connsiteY2" fmla="*/ 0 h 679184"/>
              <a:gd name="connsiteX3" fmla="*/ 6931525 w 6931525"/>
              <a:gd name="connsiteY3" fmla="*/ 113200 h 679184"/>
              <a:gd name="connsiteX4" fmla="*/ 6931525 w 6931525"/>
              <a:gd name="connsiteY4" fmla="*/ 565984 h 679184"/>
              <a:gd name="connsiteX5" fmla="*/ 6818325 w 6931525"/>
              <a:gd name="connsiteY5" fmla="*/ 679184 h 679184"/>
              <a:gd name="connsiteX6" fmla="*/ 113200 w 6931525"/>
              <a:gd name="connsiteY6" fmla="*/ 679184 h 679184"/>
              <a:gd name="connsiteX7" fmla="*/ 0 w 6931525"/>
              <a:gd name="connsiteY7" fmla="*/ 565984 h 679184"/>
              <a:gd name="connsiteX8" fmla="*/ 0 w 6931525"/>
              <a:gd name="connsiteY8" fmla="*/ 113200 h 6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1525" h="679184">
                <a:moveTo>
                  <a:pt x="0" y="113200"/>
                </a:moveTo>
                <a:cubicBezTo>
                  <a:pt x="0" y="50681"/>
                  <a:pt x="50681" y="0"/>
                  <a:pt x="113200" y="0"/>
                </a:cubicBezTo>
                <a:lnTo>
                  <a:pt x="6818325" y="0"/>
                </a:lnTo>
                <a:cubicBezTo>
                  <a:pt x="6880844" y="0"/>
                  <a:pt x="6931525" y="50681"/>
                  <a:pt x="6931525" y="113200"/>
                </a:cubicBezTo>
                <a:lnTo>
                  <a:pt x="6931525" y="565984"/>
                </a:lnTo>
                <a:cubicBezTo>
                  <a:pt x="6931525" y="628503"/>
                  <a:pt x="6880844" y="679184"/>
                  <a:pt x="6818325" y="679184"/>
                </a:cubicBezTo>
                <a:lnTo>
                  <a:pt x="113200" y="679184"/>
                </a:lnTo>
                <a:cubicBezTo>
                  <a:pt x="50681" y="679184"/>
                  <a:pt x="0" y="628503"/>
                  <a:pt x="0" y="565984"/>
                </a:cubicBezTo>
                <a:lnTo>
                  <a:pt x="0" y="1132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25" tIns="136025" rIns="136025" bIns="136025" numCol="1" spcCol="1270" anchor="ctr" anchorCtr="0">
            <a:noAutofit/>
          </a:bodyPr>
          <a:lstStyle/>
          <a:p>
            <a:pPr lvl="0" algn="ctr" defTabSz="1200150">
              <a:lnSpc>
                <a:spcPct val="90000"/>
              </a:lnSpc>
              <a:spcBef>
                <a:spcPct val="0"/>
              </a:spcBef>
              <a:spcAft>
                <a:spcPct val="35000"/>
              </a:spcAft>
            </a:pPr>
            <a:r>
              <a:rPr kumimoji="1" lang="ja-JP" altLang="en-US" sz="2700" kern="1200" dirty="0">
                <a:latin typeface="ＭＳ Ｐゴシック" panose="020B0600070205080204" pitchFamily="50" charset="-128"/>
                <a:ea typeface="ＭＳ Ｐゴシック" panose="020B0600070205080204" pitchFamily="50" charset="-128"/>
              </a:rPr>
              <a:t>中小企業の範囲</a:t>
            </a:r>
          </a:p>
        </p:txBody>
      </p:sp>
      <p:sp>
        <p:nvSpPr>
          <p:cNvPr id="25" name="フリーフォーム 11"/>
          <p:cNvSpPr/>
          <p:nvPr/>
        </p:nvSpPr>
        <p:spPr>
          <a:xfrm>
            <a:off x="2657645" y="1710948"/>
            <a:ext cx="1842167" cy="993225"/>
          </a:xfrm>
          <a:custGeom>
            <a:avLst/>
            <a:gdLst>
              <a:gd name="connsiteX0" fmla="*/ 0 w 6931525"/>
              <a:gd name="connsiteY0" fmla="*/ 113200 h 679184"/>
              <a:gd name="connsiteX1" fmla="*/ 113200 w 6931525"/>
              <a:gd name="connsiteY1" fmla="*/ 0 h 679184"/>
              <a:gd name="connsiteX2" fmla="*/ 6818325 w 6931525"/>
              <a:gd name="connsiteY2" fmla="*/ 0 h 679184"/>
              <a:gd name="connsiteX3" fmla="*/ 6931525 w 6931525"/>
              <a:gd name="connsiteY3" fmla="*/ 113200 h 679184"/>
              <a:gd name="connsiteX4" fmla="*/ 6931525 w 6931525"/>
              <a:gd name="connsiteY4" fmla="*/ 565984 h 679184"/>
              <a:gd name="connsiteX5" fmla="*/ 6818325 w 6931525"/>
              <a:gd name="connsiteY5" fmla="*/ 679184 h 679184"/>
              <a:gd name="connsiteX6" fmla="*/ 113200 w 6931525"/>
              <a:gd name="connsiteY6" fmla="*/ 679184 h 679184"/>
              <a:gd name="connsiteX7" fmla="*/ 0 w 6931525"/>
              <a:gd name="connsiteY7" fmla="*/ 565984 h 679184"/>
              <a:gd name="connsiteX8" fmla="*/ 0 w 6931525"/>
              <a:gd name="connsiteY8" fmla="*/ 113200 h 6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1525" h="679184">
                <a:moveTo>
                  <a:pt x="0" y="113200"/>
                </a:moveTo>
                <a:cubicBezTo>
                  <a:pt x="0" y="50681"/>
                  <a:pt x="50681" y="0"/>
                  <a:pt x="113200" y="0"/>
                </a:cubicBezTo>
                <a:lnTo>
                  <a:pt x="6818325" y="0"/>
                </a:lnTo>
                <a:cubicBezTo>
                  <a:pt x="6880844" y="0"/>
                  <a:pt x="6931525" y="50681"/>
                  <a:pt x="6931525" y="113200"/>
                </a:cubicBezTo>
                <a:lnTo>
                  <a:pt x="6931525" y="565984"/>
                </a:lnTo>
                <a:cubicBezTo>
                  <a:pt x="6931525" y="628503"/>
                  <a:pt x="6880844" y="679184"/>
                  <a:pt x="6818325" y="679184"/>
                </a:cubicBezTo>
                <a:lnTo>
                  <a:pt x="113200" y="679184"/>
                </a:lnTo>
                <a:cubicBezTo>
                  <a:pt x="50681" y="679184"/>
                  <a:pt x="0" y="628503"/>
                  <a:pt x="0" y="565984"/>
                </a:cubicBezTo>
                <a:lnTo>
                  <a:pt x="0" y="11320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025" tIns="136025" rIns="136025" bIns="136025" numCol="1" spcCol="1270" anchor="ctr" anchorCtr="0">
            <a:noAutofit/>
          </a:bodyPr>
          <a:lstStyle/>
          <a:p>
            <a:pPr lvl="0" algn="ctr" defTabSz="1200150">
              <a:lnSpc>
                <a:spcPct val="90000"/>
              </a:lnSpc>
              <a:spcBef>
                <a:spcPct val="0"/>
              </a:spcBef>
              <a:spcAft>
                <a:spcPct val="35000"/>
              </a:spcAft>
            </a:pPr>
            <a:r>
              <a:rPr kumimoji="1" lang="ja-JP" altLang="en-US" sz="2700" kern="1200" dirty="0">
                <a:latin typeface="ＭＳ Ｐゴシック" panose="020B0600070205080204" pitchFamily="50" charset="-128"/>
                <a:ea typeface="ＭＳ Ｐゴシック" panose="020B0600070205080204" pitchFamily="50" charset="-128"/>
              </a:rPr>
              <a:t>効果・必要性の検証</a:t>
            </a:r>
            <a:endParaRPr kumimoji="1" lang="en-US" altLang="ja-JP" sz="2700" kern="1200" dirty="0">
              <a:latin typeface="ＭＳ Ｐゴシック" panose="020B0600070205080204" pitchFamily="50" charset="-128"/>
              <a:ea typeface="ＭＳ Ｐゴシック" panose="020B0600070205080204" pitchFamily="50" charset="-128"/>
            </a:endParaRPr>
          </a:p>
        </p:txBody>
      </p:sp>
      <p:sp>
        <p:nvSpPr>
          <p:cNvPr id="26" name="フリーフォーム 12"/>
          <p:cNvSpPr/>
          <p:nvPr/>
        </p:nvSpPr>
        <p:spPr>
          <a:xfrm>
            <a:off x="4558629" y="1710947"/>
            <a:ext cx="2042703" cy="993225"/>
          </a:xfrm>
          <a:custGeom>
            <a:avLst/>
            <a:gdLst>
              <a:gd name="connsiteX0" fmla="*/ 0 w 6931525"/>
              <a:gd name="connsiteY0" fmla="*/ 113200 h 679184"/>
              <a:gd name="connsiteX1" fmla="*/ 113200 w 6931525"/>
              <a:gd name="connsiteY1" fmla="*/ 0 h 679184"/>
              <a:gd name="connsiteX2" fmla="*/ 6818325 w 6931525"/>
              <a:gd name="connsiteY2" fmla="*/ 0 h 679184"/>
              <a:gd name="connsiteX3" fmla="*/ 6931525 w 6931525"/>
              <a:gd name="connsiteY3" fmla="*/ 113200 h 679184"/>
              <a:gd name="connsiteX4" fmla="*/ 6931525 w 6931525"/>
              <a:gd name="connsiteY4" fmla="*/ 565984 h 679184"/>
              <a:gd name="connsiteX5" fmla="*/ 6818325 w 6931525"/>
              <a:gd name="connsiteY5" fmla="*/ 679184 h 679184"/>
              <a:gd name="connsiteX6" fmla="*/ 113200 w 6931525"/>
              <a:gd name="connsiteY6" fmla="*/ 679184 h 679184"/>
              <a:gd name="connsiteX7" fmla="*/ 0 w 6931525"/>
              <a:gd name="connsiteY7" fmla="*/ 565984 h 679184"/>
              <a:gd name="connsiteX8" fmla="*/ 0 w 6931525"/>
              <a:gd name="connsiteY8" fmla="*/ 113200 h 6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1525" h="679184">
                <a:moveTo>
                  <a:pt x="0" y="113200"/>
                </a:moveTo>
                <a:cubicBezTo>
                  <a:pt x="0" y="50681"/>
                  <a:pt x="50681" y="0"/>
                  <a:pt x="113200" y="0"/>
                </a:cubicBezTo>
                <a:lnTo>
                  <a:pt x="6818325" y="0"/>
                </a:lnTo>
                <a:cubicBezTo>
                  <a:pt x="6880844" y="0"/>
                  <a:pt x="6931525" y="50681"/>
                  <a:pt x="6931525" y="113200"/>
                </a:cubicBezTo>
                <a:lnTo>
                  <a:pt x="6931525" y="565984"/>
                </a:lnTo>
                <a:cubicBezTo>
                  <a:pt x="6931525" y="628503"/>
                  <a:pt x="6880844" y="679184"/>
                  <a:pt x="6818325" y="679184"/>
                </a:cubicBezTo>
                <a:lnTo>
                  <a:pt x="113200" y="679184"/>
                </a:lnTo>
                <a:cubicBezTo>
                  <a:pt x="50681" y="679184"/>
                  <a:pt x="0" y="628503"/>
                  <a:pt x="0" y="565984"/>
                </a:cubicBezTo>
                <a:lnTo>
                  <a:pt x="0" y="1132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25" tIns="136025" rIns="136025" bIns="136025" numCol="1" spcCol="1270" anchor="ctr" anchorCtr="0">
            <a:noAutofit/>
          </a:bodyPr>
          <a:lstStyle/>
          <a:p>
            <a:pPr lvl="0" algn="ctr" defTabSz="1200150">
              <a:lnSpc>
                <a:spcPct val="90000"/>
              </a:lnSpc>
              <a:spcBef>
                <a:spcPct val="0"/>
              </a:spcBef>
              <a:spcAft>
                <a:spcPct val="35000"/>
              </a:spcAft>
            </a:pPr>
            <a:r>
              <a:rPr kumimoji="1" lang="ja-JP" altLang="en-US" sz="2700" kern="1200" dirty="0">
                <a:latin typeface="ＭＳ Ｐゴシック" panose="020B0600070205080204" pitchFamily="50" charset="-128"/>
                <a:ea typeface="ＭＳ Ｐゴシック" panose="020B0600070205080204" pitchFamily="50" charset="-128"/>
              </a:rPr>
              <a:t>租税原則とのバランス</a:t>
            </a:r>
          </a:p>
        </p:txBody>
      </p:sp>
      <p:sp>
        <p:nvSpPr>
          <p:cNvPr id="27" name="フリーフォーム 13"/>
          <p:cNvSpPr/>
          <p:nvPr/>
        </p:nvSpPr>
        <p:spPr>
          <a:xfrm>
            <a:off x="6660149" y="1710947"/>
            <a:ext cx="2539998" cy="993225"/>
          </a:xfrm>
          <a:custGeom>
            <a:avLst/>
            <a:gdLst>
              <a:gd name="connsiteX0" fmla="*/ 0 w 6931525"/>
              <a:gd name="connsiteY0" fmla="*/ 113200 h 679184"/>
              <a:gd name="connsiteX1" fmla="*/ 113200 w 6931525"/>
              <a:gd name="connsiteY1" fmla="*/ 0 h 679184"/>
              <a:gd name="connsiteX2" fmla="*/ 6818325 w 6931525"/>
              <a:gd name="connsiteY2" fmla="*/ 0 h 679184"/>
              <a:gd name="connsiteX3" fmla="*/ 6931525 w 6931525"/>
              <a:gd name="connsiteY3" fmla="*/ 113200 h 679184"/>
              <a:gd name="connsiteX4" fmla="*/ 6931525 w 6931525"/>
              <a:gd name="connsiteY4" fmla="*/ 565984 h 679184"/>
              <a:gd name="connsiteX5" fmla="*/ 6818325 w 6931525"/>
              <a:gd name="connsiteY5" fmla="*/ 679184 h 679184"/>
              <a:gd name="connsiteX6" fmla="*/ 113200 w 6931525"/>
              <a:gd name="connsiteY6" fmla="*/ 679184 h 679184"/>
              <a:gd name="connsiteX7" fmla="*/ 0 w 6931525"/>
              <a:gd name="connsiteY7" fmla="*/ 565984 h 679184"/>
              <a:gd name="connsiteX8" fmla="*/ 0 w 6931525"/>
              <a:gd name="connsiteY8" fmla="*/ 113200 h 6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1525" h="679184">
                <a:moveTo>
                  <a:pt x="0" y="113200"/>
                </a:moveTo>
                <a:cubicBezTo>
                  <a:pt x="0" y="50681"/>
                  <a:pt x="50681" y="0"/>
                  <a:pt x="113200" y="0"/>
                </a:cubicBezTo>
                <a:lnTo>
                  <a:pt x="6818325" y="0"/>
                </a:lnTo>
                <a:cubicBezTo>
                  <a:pt x="6880844" y="0"/>
                  <a:pt x="6931525" y="50681"/>
                  <a:pt x="6931525" y="113200"/>
                </a:cubicBezTo>
                <a:lnTo>
                  <a:pt x="6931525" y="565984"/>
                </a:lnTo>
                <a:cubicBezTo>
                  <a:pt x="6931525" y="628503"/>
                  <a:pt x="6880844" y="679184"/>
                  <a:pt x="6818325" y="679184"/>
                </a:cubicBezTo>
                <a:lnTo>
                  <a:pt x="113200" y="679184"/>
                </a:lnTo>
                <a:cubicBezTo>
                  <a:pt x="50681" y="679184"/>
                  <a:pt x="0" y="628503"/>
                  <a:pt x="0" y="565984"/>
                </a:cubicBezTo>
                <a:lnTo>
                  <a:pt x="0" y="11320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025" tIns="136025" rIns="136025" bIns="136025" numCol="1" spcCol="1270" anchor="ctr" anchorCtr="0">
            <a:noAutofit/>
          </a:bodyPr>
          <a:lstStyle/>
          <a:p>
            <a:pPr lvl="0" algn="ctr" defTabSz="1200150">
              <a:lnSpc>
                <a:spcPct val="90000"/>
              </a:lnSpc>
              <a:spcBef>
                <a:spcPct val="0"/>
              </a:spcBef>
              <a:spcAft>
                <a:spcPct val="35000"/>
              </a:spcAft>
            </a:pPr>
            <a:r>
              <a:rPr kumimoji="1" lang="ja-JP" altLang="en-US" sz="2700" kern="1200" dirty="0">
                <a:latin typeface="ＭＳ Ｐゴシック" panose="020B0600070205080204" pitchFamily="50" charset="-128"/>
                <a:ea typeface="ＭＳ Ｐゴシック" panose="020B0600070205080204" pitchFamily="50" charset="-128"/>
              </a:rPr>
              <a:t>措置法の効果・必要性の検証</a:t>
            </a:r>
          </a:p>
        </p:txBody>
      </p:sp>
      <p:sp>
        <p:nvSpPr>
          <p:cNvPr id="28" name="フリーフォーム 14"/>
          <p:cNvSpPr/>
          <p:nvPr/>
        </p:nvSpPr>
        <p:spPr>
          <a:xfrm>
            <a:off x="9258964" y="1710947"/>
            <a:ext cx="2455777" cy="993225"/>
          </a:xfrm>
          <a:custGeom>
            <a:avLst/>
            <a:gdLst>
              <a:gd name="connsiteX0" fmla="*/ 0 w 6931525"/>
              <a:gd name="connsiteY0" fmla="*/ 113200 h 679184"/>
              <a:gd name="connsiteX1" fmla="*/ 113200 w 6931525"/>
              <a:gd name="connsiteY1" fmla="*/ 0 h 679184"/>
              <a:gd name="connsiteX2" fmla="*/ 6818325 w 6931525"/>
              <a:gd name="connsiteY2" fmla="*/ 0 h 679184"/>
              <a:gd name="connsiteX3" fmla="*/ 6931525 w 6931525"/>
              <a:gd name="connsiteY3" fmla="*/ 113200 h 679184"/>
              <a:gd name="connsiteX4" fmla="*/ 6931525 w 6931525"/>
              <a:gd name="connsiteY4" fmla="*/ 565984 h 679184"/>
              <a:gd name="connsiteX5" fmla="*/ 6818325 w 6931525"/>
              <a:gd name="connsiteY5" fmla="*/ 679184 h 679184"/>
              <a:gd name="connsiteX6" fmla="*/ 113200 w 6931525"/>
              <a:gd name="connsiteY6" fmla="*/ 679184 h 679184"/>
              <a:gd name="connsiteX7" fmla="*/ 0 w 6931525"/>
              <a:gd name="connsiteY7" fmla="*/ 565984 h 679184"/>
              <a:gd name="connsiteX8" fmla="*/ 0 w 6931525"/>
              <a:gd name="connsiteY8" fmla="*/ 113200 h 6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1525" h="679184">
                <a:moveTo>
                  <a:pt x="0" y="113200"/>
                </a:moveTo>
                <a:cubicBezTo>
                  <a:pt x="0" y="50681"/>
                  <a:pt x="50681" y="0"/>
                  <a:pt x="113200" y="0"/>
                </a:cubicBezTo>
                <a:lnTo>
                  <a:pt x="6818325" y="0"/>
                </a:lnTo>
                <a:cubicBezTo>
                  <a:pt x="6880844" y="0"/>
                  <a:pt x="6931525" y="50681"/>
                  <a:pt x="6931525" y="113200"/>
                </a:cubicBezTo>
                <a:lnTo>
                  <a:pt x="6931525" y="565984"/>
                </a:lnTo>
                <a:cubicBezTo>
                  <a:pt x="6931525" y="628503"/>
                  <a:pt x="6880844" y="679184"/>
                  <a:pt x="6818325" y="679184"/>
                </a:cubicBezTo>
                <a:lnTo>
                  <a:pt x="113200" y="679184"/>
                </a:lnTo>
                <a:cubicBezTo>
                  <a:pt x="50681" y="679184"/>
                  <a:pt x="0" y="628503"/>
                  <a:pt x="0" y="565984"/>
                </a:cubicBezTo>
                <a:lnTo>
                  <a:pt x="0" y="1132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25" tIns="136025" rIns="136025" bIns="136025" numCol="1" spcCol="1270" anchor="ctr" anchorCtr="0">
            <a:noAutofit/>
          </a:bodyPr>
          <a:lstStyle/>
          <a:p>
            <a:pPr lvl="0" algn="ctr" defTabSz="1200150">
              <a:lnSpc>
                <a:spcPct val="90000"/>
              </a:lnSpc>
              <a:spcBef>
                <a:spcPct val="0"/>
              </a:spcBef>
              <a:spcAft>
                <a:spcPct val="35000"/>
              </a:spcAft>
            </a:pPr>
            <a:r>
              <a:rPr kumimoji="1" lang="ja-JP" altLang="en-US" sz="2700" kern="1200" dirty="0">
                <a:latin typeface="ＭＳ Ｐゴシック" panose="020B0600070205080204" pitchFamily="50" charset="-128"/>
                <a:ea typeface="ＭＳ Ｐゴシック" panose="020B0600070205080204" pitchFamily="50" charset="-128"/>
              </a:rPr>
              <a:t>中小企業の多様性への対応</a:t>
            </a:r>
          </a:p>
        </p:txBody>
      </p:sp>
      <p:sp>
        <p:nvSpPr>
          <p:cNvPr id="29" name="下矢印 15"/>
          <p:cNvSpPr/>
          <p:nvPr/>
        </p:nvSpPr>
        <p:spPr>
          <a:xfrm>
            <a:off x="5131186" y="4923089"/>
            <a:ext cx="2118127" cy="590535"/>
          </a:xfrm>
          <a:prstGeom prst="downArrow">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0" name="額縁 16"/>
          <p:cNvSpPr/>
          <p:nvPr/>
        </p:nvSpPr>
        <p:spPr>
          <a:xfrm>
            <a:off x="2240185" y="3724770"/>
            <a:ext cx="7851361" cy="1078481"/>
          </a:xfrm>
          <a:prstGeom prst="bevel">
            <a:avLst>
              <a:gd name="adj" fmla="val 1584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3600" b="1" dirty="0">
                <a:ln/>
                <a:solidFill>
                  <a:schemeClr val="bg1"/>
                </a:solidFill>
                <a:latin typeface="ＭＳ Ｐゴシック" panose="020B0600070205080204" pitchFamily="50" charset="-128"/>
                <a:ea typeface="ＭＳ Ｐゴシック" panose="020B0600070205080204" pitchFamily="50" charset="-128"/>
              </a:rPr>
              <a:t>政策目的に適合した中小企業税制</a:t>
            </a:r>
          </a:p>
          <a:p>
            <a:pPr algn="ctr"/>
            <a:endParaRPr kumimoji="1" lang="ja-JP" altLang="en-US" sz="3600" dirty="0">
              <a:solidFill>
                <a:schemeClr val="bg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360949" y="5443970"/>
            <a:ext cx="11658600" cy="923330"/>
          </a:xfrm>
          <a:prstGeom prst="rect">
            <a:avLst/>
          </a:prstGeom>
          <a:noFill/>
        </p:spPr>
        <p:txBody>
          <a:bodyPr wrap="square" lIns="91440" tIns="45720" rIns="91440" bIns="45720">
            <a:spAutoFit/>
          </a:bodyPr>
          <a:lstStyle/>
          <a:p>
            <a:pPr algn="ctr"/>
            <a:r>
              <a:rPr lang="ja-JP" altLang="en-US" sz="54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rPr>
              <a:t>中小企業政策の</a:t>
            </a:r>
            <a:r>
              <a:rPr lang="ja-JP" alt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rPr>
              <a:t>効率＆効果ＵＰ！！</a:t>
            </a:r>
          </a:p>
        </p:txBody>
      </p:sp>
      <p:sp>
        <p:nvSpPr>
          <p:cNvPr id="32" name="フリーフォーム 18"/>
          <p:cNvSpPr/>
          <p:nvPr/>
        </p:nvSpPr>
        <p:spPr>
          <a:xfrm>
            <a:off x="723074" y="1140318"/>
            <a:ext cx="8538584" cy="535251"/>
          </a:xfrm>
          <a:custGeom>
            <a:avLst/>
            <a:gdLst>
              <a:gd name="connsiteX0" fmla="*/ 0 w 6931525"/>
              <a:gd name="connsiteY0" fmla="*/ 113200 h 679184"/>
              <a:gd name="connsiteX1" fmla="*/ 113200 w 6931525"/>
              <a:gd name="connsiteY1" fmla="*/ 0 h 679184"/>
              <a:gd name="connsiteX2" fmla="*/ 6818325 w 6931525"/>
              <a:gd name="connsiteY2" fmla="*/ 0 h 679184"/>
              <a:gd name="connsiteX3" fmla="*/ 6931525 w 6931525"/>
              <a:gd name="connsiteY3" fmla="*/ 113200 h 679184"/>
              <a:gd name="connsiteX4" fmla="*/ 6931525 w 6931525"/>
              <a:gd name="connsiteY4" fmla="*/ 565984 h 679184"/>
              <a:gd name="connsiteX5" fmla="*/ 6818325 w 6931525"/>
              <a:gd name="connsiteY5" fmla="*/ 679184 h 679184"/>
              <a:gd name="connsiteX6" fmla="*/ 113200 w 6931525"/>
              <a:gd name="connsiteY6" fmla="*/ 679184 h 679184"/>
              <a:gd name="connsiteX7" fmla="*/ 0 w 6931525"/>
              <a:gd name="connsiteY7" fmla="*/ 565984 h 679184"/>
              <a:gd name="connsiteX8" fmla="*/ 0 w 6931525"/>
              <a:gd name="connsiteY8" fmla="*/ 113200 h 67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1525" h="679184">
                <a:moveTo>
                  <a:pt x="0" y="113200"/>
                </a:moveTo>
                <a:cubicBezTo>
                  <a:pt x="0" y="50681"/>
                  <a:pt x="50681" y="0"/>
                  <a:pt x="113200" y="0"/>
                </a:cubicBezTo>
                <a:lnTo>
                  <a:pt x="6818325" y="0"/>
                </a:lnTo>
                <a:cubicBezTo>
                  <a:pt x="6880844" y="0"/>
                  <a:pt x="6931525" y="50681"/>
                  <a:pt x="6931525" y="113200"/>
                </a:cubicBezTo>
                <a:lnTo>
                  <a:pt x="6931525" y="565984"/>
                </a:lnTo>
                <a:cubicBezTo>
                  <a:pt x="6931525" y="628503"/>
                  <a:pt x="6880844" y="679184"/>
                  <a:pt x="6818325" y="679184"/>
                </a:cubicBezTo>
                <a:lnTo>
                  <a:pt x="113200" y="679184"/>
                </a:lnTo>
                <a:cubicBezTo>
                  <a:pt x="50681" y="679184"/>
                  <a:pt x="0" y="628503"/>
                  <a:pt x="0" y="565984"/>
                </a:cubicBezTo>
                <a:lnTo>
                  <a:pt x="0" y="1132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25" tIns="136025" rIns="136025" bIns="136025" numCol="1" spcCol="1270" anchor="ctr" anchorCtr="0">
            <a:noAutofit/>
          </a:bodyPr>
          <a:lstStyle/>
          <a:p>
            <a:pPr lvl="0" algn="ctr" defTabSz="1200150">
              <a:lnSpc>
                <a:spcPct val="90000"/>
              </a:lnSpc>
              <a:spcBef>
                <a:spcPct val="0"/>
              </a:spcBef>
              <a:spcAft>
                <a:spcPct val="35000"/>
              </a:spcAft>
            </a:pPr>
            <a:r>
              <a:rPr kumimoji="1" lang="ja-JP" altLang="en-US" sz="2700" kern="1200" dirty="0">
                <a:solidFill>
                  <a:srgbClr val="002060"/>
                </a:solidFill>
                <a:latin typeface="ＭＳ Ｐゴシック" panose="020B0600070205080204" pitchFamily="50" charset="-128"/>
                <a:ea typeface="ＭＳ Ｐゴシック" panose="020B0600070205080204" pitchFamily="50" charset="-128"/>
              </a:rPr>
              <a:t>中小企業税制（財務基盤の強化のための税負担軽減策）</a:t>
            </a:r>
          </a:p>
        </p:txBody>
      </p:sp>
    </p:spTree>
    <p:extLst>
      <p:ext uri="{BB962C8B-B14F-4D97-AF65-F5344CB8AC3E}">
        <p14:creationId xmlns:p14="http://schemas.microsoft.com/office/powerpoint/2010/main" val="140035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Effect transition="in" filter="fade">
                                      <p:cBhvr>
                                        <p:cTn id="35" dur="1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fltVal val="0"/>
                                          </p:val>
                                        </p:tav>
                                        <p:tav tm="100000">
                                          <p:val>
                                            <p:strVal val="#ppt_w"/>
                                          </p:val>
                                        </p:tav>
                                      </p:tavLst>
                                    </p:anim>
                                    <p:anim calcmode="lin" valueType="num">
                                      <p:cBhvr>
                                        <p:cTn id="41" dur="1000" fill="hold"/>
                                        <p:tgtEl>
                                          <p:spTgt spid="28"/>
                                        </p:tgtEl>
                                        <p:attrNameLst>
                                          <p:attrName>ppt_h</p:attrName>
                                        </p:attrNameLst>
                                      </p:cBhvr>
                                      <p:tavLst>
                                        <p:tav tm="0">
                                          <p:val>
                                            <p:fltVal val="0"/>
                                          </p:val>
                                        </p:tav>
                                        <p:tav tm="100000">
                                          <p:val>
                                            <p:strVal val="#ppt_h"/>
                                          </p:val>
                                        </p:tav>
                                      </p:tavLst>
                                    </p:anim>
                                    <p:animEffect transition="in" filter="fade">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par>
                          <p:cTn id="48" fill="hold">
                            <p:stCondLst>
                              <p:cond delay="1000"/>
                            </p:stCondLst>
                            <p:childTnLst>
                              <p:par>
                                <p:cTn id="49" presetID="31"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1000" fill="hold"/>
                                        <p:tgtEl>
                                          <p:spTgt spid="30"/>
                                        </p:tgtEl>
                                        <p:attrNameLst>
                                          <p:attrName>ppt_w</p:attrName>
                                        </p:attrNameLst>
                                      </p:cBhvr>
                                      <p:tavLst>
                                        <p:tav tm="0">
                                          <p:val>
                                            <p:fltVal val="0"/>
                                          </p:val>
                                        </p:tav>
                                        <p:tav tm="100000">
                                          <p:val>
                                            <p:strVal val="#ppt_w"/>
                                          </p:val>
                                        </p:tav>
                                      </p:tavLst>
                                    </p:anim>
                                    <p:anim calcmode="lin" valueType="num">
                                      <p:cBhvr>
                                        <p:cTn id="52" dur="1000" fill="hold"/>
                                        <p:tgtEl>
                                          <p:spTgt spid="30"/>
                                        </p:tgtEl>
                                        <p:attrNameLst>
                                          <p:attrName>ppt_h</p:attrName>
                                        </p:attrNameLst>
                                      </p:cBhvr>
                                      <p:tavLst>
                                        <p:tav tm="0">
                                          <p:val>
                                            <p:fltVal val="0"/>
                                          </p:val>
                                        </p:tav>
                                        <p:tav tm="100000">
                                          <p:val>
                                            <p:strVal val="#ppt_h"/>
                                          </p:val>
                                        </p:tav>
                                      </p:tavLst>
                                    </p:anim>
                                    <p:anim calcmode="lin" valueType="num">
                                      <p:cBhvr>
                                        <p:cTn id="53" dur="1000" fill="hold"/>
                                        <p:tgtEl>
                                          <p:spTgt spid="30"/>
                                        </p:tgtEl>
                                        <p:attrNameLst>
                                          <p:attrName>style.rotation</p:attrName>
                                        </p:attrNameLst>
                                      </p:cBhvr>
                                      <p:tavLst>
                                        <p:tav tm="0">
                                          <p:val>
                                            <p:fltVal val="90"/>
                                          </p:val>
                                        </p:tav>
                                        <p:tav tm="100000">
                                          <p:val>
                                            <p:fltVal val="0"/>
                                          </p:val>
                                        </p:tav>
                                      </p:tavLst>
                                    </p:anim>
                                    <p:animEffect transition="in" filter="fade">
                                      <p:cBhvr>
                                        <p:cTn id="54" dur="10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childTnLst>
                                </p:cTn>
                              </p:par>
                            </p:childTnLst>
                          </p:cTn>
                        </p:par>
                        <p:par>
                          <p:cTn id="60" fill="hold">
                            <p:stCondLst>
                              <p:cond delay="1000"/>
                            </p:stCondLst>
                            <p:childTnLst>
                              <p:par>
                                <p:cTn id="61" presetID="31"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3900" y="232802"/>
            <a:ext cx="2356619" cy="2412671"/>
          </a:xfrm>
          <a:prstGeom prst="rect">
            <a:avLst/>
          </a:prstGeom>
        </p:spPr>
      </p:pic>
      <p:sp>
        <p:nvSpPr>
          <p:cNvPr id="13" name="角丸四角形吹き出し 12"/>
          <p:cNvSpPr/>
          <p:nvPr/>
        </p:nvSpPr>
        <p:spPr>
          <a:xfrm>
            <a:off x="187733" y="2790829"/>
            <a:ext cx="11812148" cy="3571871"/>
          </a:xfrm>
          <a:prstGeom prst="wedgeRoundRectCallout">
            <a:avLst>
              <a:gd name="adj1" fmla="val 40380"/>
              <a:gd name="adj2" fmla="val -68377"/>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0" name="タイトル 1"/>
          <p:cNvSpPr txBox="1">
            <a:spLocks/>
          </p:cNvSpPr>
          <p:nvPr/>
        </p:nvSpPr>
        <p:spPr>
          <a:xfrm>
            <a:off x="380740" y="389670"/>
            <a:ext cx="5626360" cy="9438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solidFill>
                  <a:srgbClr val="C00000"/>
                </a:solidFill>
                <a:latin typeface="ＭＳ Ｐゴシック" panose="020B0600070205080204" pitchFamily="50" charset="-128"/>
                <a:ea typeface="ＭＳ Ｐゴシック" panose="020B0600070205080204" pitchFamily="50" charset="-128"/>
              </a:rPr>
              <a:t>鹿児島県チーム</a:t>
            </a:r>
            <a:endParaRPr lang="en-US" altLang="ja-JP" sz="4000" dirty="0">
              <a:solidFill>
                <a:srgbClr val="C00000"/>
              </a:solidFill>
              <a:latin typeface="ＭＳ Ｐゴシック" panose="020B0600070205080204" pitchFamily="50" charset="-128"/>
              <a:ea typeface="ＭＳ Ｐゴシック" panose="020B0600070205080204" pitchFamily="50" charset="-128"/>
            </a:endParaRPr>
          </a:p>
        </p:txBody>
      </p:sp>
      <p:sp>
        <p:nvSpPr>
          <p:cNvPr id="21" name="タイトル 1"/>
          <p:cNvSpPr txBox="1">
            <a:spLocks/>
          </p:cNvSpPr>
          <p:nvPr/>
        </p:nvSpPr>
        <p:spPr>
          <a:xfrm>
            <a:off x="329940" y="1086472"/>
            <a:ext cx="10947660" cy="165245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800" b="1" u="sng" dirty="0">
                <a:solidFill>
                  <a:srgbClr val="002060"/>
                </a:solidFill>
                <a:latin typeface="ＭＳ Ｐゴシック" panose="020B0600070205080204" pitchFamily="50" charset="-128"/>
                <a:ea typeface="ＭＳ Ｐゴシック" panose="020B0600070205080204" pitchFamily="50" charset="-128"/>
              </a:rPr>
              <a:t>法人成りをめぐる</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a:p>
            <a:pPr algn="l"/>
            <a:r>
              <a:rPr lang="ja-JP" altLang="en-US" sz="4800" b="1" dirty="0">
                <a:solidFill>
                  <a:srgbClr val="002060"/>
                </a:solidFill>
                <a:latin typeface="ＭＳ Ｐゴシック" panose="020B0600070205080204" pitchFamily="50" charset="-128"/>
                <a:ea typeface="ＭＳ Ｐゴシック" panose="020B0600070205080204" pitchFamily="50" charset="-128"/>
              </a:rPr>
              <a:t>　　</a:t>
            </a:r>
            <a:r>
              <a:rPr lang="ja-JP" altLang="en-US" sz="4800" b="1" u="sng" dirty="0">
                <a:solidFill>
                  <a:srgbClr val="002060"/>
                </a:solidFill>
                <a:latin typeface="ＭＳ Ｐゴシック" panose="020B0600070205080204" pitchFamily="50" charset="-128"/>
                <a:ea typeface="ＭＳ Ｐゴシック" panose="020B0600070205080204" pitchFamily="50" charset="-128"/>
              </a:rPr>
              <a:t>課税の不均衡に関する諸問題</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1341" y="3186113"/>
            <a:ext cx="2632549" cy="1974412"/>
          </a:xfrm>
          <a:prstGeom prst="ellipse">
            <a:avLst/>
          </a:prstGeom>
          <a:ln>
            <a:noFill/>
          </a:ln>
          <a:effectLst>
            <a:softEdge rad="112500"/>
          </a:effectLst>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222" y="3188449"/>
            <a:ext cx="2667775" cy="2000831"/>
          </a:xfrm>
          <a:prstGeom prst="ellipse">
            <a:avLst/>
          </a:prstGeom>
          <a:ln>
            <a:noFill/>
          </a:ln>
          <a:effectLst>
            <a:softEdge rad="112500"/>
          </a:effectLst>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9282" y="3188449"/>
            <a:ext cx="2667775" cy="2000831"/>
          </a:xfrm>
          <a:prstGeom prst="ellipse">
            <a:avLst/>
          </a:prstGeom>
          <a:ln>
            <a:noFill/>
          </a:ln>
          <a:effectLst>
            <a:softEdge rad="112500"/>
          </a:effectLst>
        </p:spPr>
      </p:pic>
      <p:sp>
        <p:nvSpPr>
          <p:cNvPr id="25" name="タイトル 1"/>
          <p:cNvSpPr txBox="1">
            <a:spLocks/>
          </p:cNvSpPr>
          <p:nvPr/>
        </p:nvSpPr>
        <p:spPr>
          <a:xfrm>
            <a:off x="3440740" y="5273032"/>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山田 純輝</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（鹿児島支部）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26" name="タイトル 1"/>
          <p:cNvSpPr txBox="1">
            <a:spLocks/>
          </p:cNvSpPr>
          <p:nvPr/>
        </p:nvSpPr>
        <p:spPr>
          <a:xfrm>
            <a:off x="6215491" y="5273032"/>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永山 彰久</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（鹿児島支部）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6" name="タイトル 1"/>
          <p:cNvSpPr txBox="1">
            <a:spLocks/>
          </p:cNvSpPr>
          <p:nvPr/>
        </p:nvSpPr>
        <p:spPr>
          <a:xfrm>
            <a:off x="652199" y="5273032"/>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中原 悟</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（鹿児島支部）</a:t>
            </a:r>
            <a:endParaRPr lang="en-US" altLang="ja-JP" sz="2400" b="1" dirty="0">
              <a:latin typeface="ＭＳ Ｐゴシック" panose="020B0600070205080204" pitchFamily="50" charset="-128"/>
              <a:ea typeface="ＭＳ Ｐゴシック" panose="020B0600070205080204" pitchFamily="50" charset="-128"/>
            </a:endParaRPr>
          </a:p>
        </p:txBody>
      </p:sp>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97931" y="3070166"/>
            <a:ext cx="2632120" cy="1974090"/>
          </a:xfrm>
          <a:prstGeom prst="ellipse">
            <a:avLst/>
          </a:prstGeom>
          <a:ln>
            <a:noFill/>
          </a:ln>
          <a:effectLst>
            <a:softEdge rad="112500"/>
          </a:effectLst>
        </p:spPr>
      </p:pic>
      <p:sp>
        <p:nvSpPr>
          <p:cNvPr id="15" name="タイトル 1"/>
          <p:cNvSpPr txBox="1">
            <a:spLocks/>
          </p:cNvSpPr>
          <p:nvPr/>
        </p:nvSpPr>
        <p:spPr>
          <a:xfrm>
            <a:off x="9425299" y="5251015"/>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坂口 佳菜子</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（八代支部）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9355661" y="4934662"/>
            <a:ext cx="1569539" cy="4235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dirty="0" smtClean="0">
                <a:solidFill>
                  <a:srgbClr val="C00000"/>
                </a:solidFill>
                <a:latin typeface="ＭＳ Ｐゴシック" panose="020B0600070205080204" pitchFamily="50" charset="-128"/>
                <a:ea typeface="ＭＳ Ｐゴシック" panose="020B0600070205080204" pitchFamily="50" charset="-128"/>
              </a:rPr>
              <a:t>進行役</a:t>
            </a:r>
            <a:endParaRPr lang="en-US" altLang="ja-JP" sz="2400" b="1" dirty="0">
              <a:solidFill>
                <a:srgbClr val="C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790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6"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法人成りの</a:t>
            </a:r>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動機</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6" name="テキスト ボックス 5"/>
          <p:cNvSpPr txBox="1"/>
          <p:nvPr/>
        </p:nvSpPr>
        <p:spPr>
          <a:xfrm>
            <a:off x="2360112" y="914371"/>
            <a:ext cx="6806672" cy="461665"/>
          </a:xfrm>
          <a:prstGeom prst="rect">
            <a:avLst/>
          </a:prstGeom>
          <a:noFill/>
        </p:spPr>
        <p:txBody>
          <a:bodyPr wrap="non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小規模事業者の組織形態別法人化する（した）動機</a:t>
            </a:r>
          </a:p>
        </p:txBody>
      </p:sp>
      <p:sp>
        <p:nvSpPr>
          <p:cNvPr id="23" name="テキスト ボックス 22"/>
          <p:cNvSpPr txBox="1"/>
          <p:nvPr/>
        </p:nvSpPr>
        <p:spPr>
          <a:xfrm>
            <a:off x="357530" y="6533969"/>
            <a:ext cx="7326638" cy="253916"/>
          </a:xfrm>
          <a:prstGeom prst="rect">
            <a:avLst/>
          </a:prstGeom>
          <a:noFill/>
        </p:spPr>
        <p:txBody>
          <a:bodyPr wrap="square" rtlCol="0">
            <a:spAutoFit/>
          </a:bodyPr>
          <a:lstStyle/>
          <a:p>
            <a:r>
              <a:rPr kumimoji="1" lang="ja-JP" altLang="en-US" sz="1050" dirty="0"/>
              <a:t>資料：</a:t>
            </a:r>
            <a:r>
              <a:rPr lang="ja-JP" altLang="ja-JP" sz="1050" dirty="0">
                <a:latin typeface="Arial" panose="020B0604020202020204" pitchFamily="34" charset="0"/>
              </a:rPr>
              <a:t>中小企業庁</a:t>
            </a:r>
            <a:r>
              <a:rPr lang="ja-JP" altLang="en-US" sz="1050" dirty="0">
                <a:latin typeface="Arial" panose="020B0604020202020204" pitchFamily="34" charset="0"/>
              </a:rPr>
              <a:t>委託</a:t>
            </a:r>
            <a:r>
              <a:rPr lang="ja-JP" altLang="ja-JP" sz="1050" dirty="0">
                <a:latin typeface="Arial" panose="020B0604020202020204" pitchFamily="34" charset="0"/>
              </a:rPr>
              <a:t>「</a:t>
            </a:r>
            <a:r>
              <a:rPr lang="ja-JP" altLang="en-US" sz="1050" dirty="0">
                <a:latin typeface="Arial" panose="020B0604020202020204" pitchFamily="34" charset="0"/>
              </a:rPr>
              <a:t>中小企業者・小規模企業者の経営実態及び事業承継に関するアンケート調査」（</a:t>
            </a:r>
            <a:r>
              <a:rPr lang="en-US" altLang="ja-JP" sz="1050" dirty="0">
                <a:latin typeface="Arial" panose="020B0604020202020204" pitchFamily="34" charset="0"/>
              </a:rPr>
              <a:t>2013</a:t>
            </a:r>
            <a:r>
              <a:rPr lang="ja-JP" altLang="en-US" sz="1050" dirty="0">
                <a:latin typeface="Arial" panose="020B0604020202020204" pitchFamily="34" charset="0"/>
              </a:rPr>
              <a:t>年</a:t>
            </a:r>
            <a:r>
              <a:rPr lang="en-US" altLang="ja-JP" sz="1050" dirty="0">
                <a:latin typeface="Arial" panose="020B0604020202020204" pitchFamily="34" charset="0"/>
              </a:rPr>
              <a:t>12</a:t>
            </a:r>
            <a:r>
              <a:rPr lang="ja-JP" altLang="en-US" sz="1050" dirty="0">
                <a:latin typeface="Arial" panose="020B0604020202020204" pitchFamily="34" charset="0"/>
              </a:rPr>
              <a:t>月）</a:t>
            </a:r>
            <a:endParaRPr kumimoji="1" lang="ja-JP" altLang="en-US" sz="1050" dirty="0"/>
          </a:p>
        </p:txBody>
      </p:sp>
      <p:grpSp>
        <p:nvGrpSpPr>
          <p:cNvPr id="7" name="グループ化 6"/>
          <p:cNvGrpSpPr/>
          <p:nvPr/>
        </p:nvGrpSpPr>
        <p:grpSpPr>
          <a:xfrm>
            <a:off x="1815470" y="1436324"/>
            <a:ext cx="8435877" cy="4987603"/>
            <a:chOff x="1815470" y="1436324"/>
            <a:chExt cx="8435877" cy="4987603"/>
          </a:xfrm>
        </p:grpSpPr>
        <p:pic>
          <p:nvPicPr>
            <p:cNvPr id="22" name="図 2" descr="コラム3-1-4-〔11〕図　小規模事業者の組織形態別法人化する（した）動機"/>
            <p:cNvPicPr>
              <a:picLocks noChangeAspect="1" noChangeArrowheads="1"/>
            </p:cNvPicPr>
            <p:nvPr/>
          </p:nvPicPr>
          <p:blipFill rotWithShape="1">
            <a:blip r:embed="rId4">
              <a:extLst>
                <a:ext uri="{28A0092B-C50C-407E-A947-70E740481C1C}">
                  <a14:useLocalDpi xmlns:a14="http://schemas.microsoft.com/office/drawing/2010/main" val="0"/>
                </a:ext>
              </a:extLst>
            </a:blip>
            <a:srcRect l="1583" t="6260" b="17449"/>
            <a:stretch/>
          </p:blipFill>
          <p:spPr bwMode="auto">
            <a:xfrm>
              <a:off x="1909186" y="1540535"/>
              <a:ext cx="8209504" cy="47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815470" y="1436324"/>
              <a:ext cx="8435877" cy="498760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682910" y="2130251"/>
              <a:ext cx="241160" cy="2934114"/>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592286" y="4793064"/>
              <a:ext cx="236136" cy="271301"/>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285056" y="4943787"/>
              <a:ext cx="222738" cy="120578"/>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189407" y="3868613"/>
              <a:ext cx="232786" cy="1195752"/>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113854" y="4943789"/>
              <a:ext cx="226088" cy="120576"/>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260501" y="1788607"/>
              <a:ext cx="411983" cy="160486"/>
            </a:xfrm>
            <a:prstGeom prst="rect">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920299" y="3346100"/>
              <a:ext cx="221903" cy="1718265"/>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823815" y="4843305"/>
              <a:ext cx="235719" cy="221060"/>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753286" y="3547068"/>
              <a:ext cx="220648" cy="1517297"/>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671036" y="4772968"/>
              <a:ext cx="237395" cy="291398"/>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593395" y="4943789"/>
              <a:ext cx="239486" cy="120576"/>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435169" y="4622242"/>
              <a:ext cx="236558" cy="442123"/>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339943" y="4742822"/>
              <a:ext cx="236136" cy="321543"/>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301362" y="1788608"/>
              <a:ext cx="390840" cy="160486"/>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9657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法人成りの動機</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700009155"/>
              </p:ext>
            </p:extLst>
          </p:nvPr>
        </p:nvGraphicFramePr>
        <p:xfrm>
          <a:off x="1604864" y="1188447"/>
          <a:ext cx="9006196" cy="4910300"/>
        </p:xfrm>
        <a:graphic>
          <a:graphicData uri="http://schemas.openxmlformats.org/drawingml/2006/table">
            <a:tbl>
              <a:tblPr firstRow="1" bandRow="1">
                <a:tableStyleId>{69CF1AB2-1976-4502-BF36-3FF5EA218861}</a:tableStyleId>
              </a:tblPr>
              <a:tblGrid>
                <a:gridCol w="9006196">
                  <a:extLst>
                    <a:ext uri="{9D8B030D-6E8A-4147-A177-3AD203B41FA5}">
                      <a16:colId xmlns:a16="http://schemas.microsoft.com/office/drawing/2014/main" xmlns="" val="1244907965"/>
                    </a:ext>
                  </a:extLst>
                </a:gridCol>
              </a:tblGrid>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b="1" dirty="0">
                          <a:solidFill>
                            <a:srgbClr val="FF0000"/>
                          </a:solidFill>
                          <a:latin typeface="ＭＳ Ｐゴシック" panose="020B0600070205080204" pitchFamily="50" charset="-128"/>
                          <a:ea typeface="ＭＳ Ｐゴシック" panose="020B0600070205080204" pitchFamily="50" charset="-128"/>
                        </a:rPr>
                        <a:t>給与所得控除</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3450203681"/>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b="1" dirty="0">
                          <a:solidFill>
                            <a:srgbClr val="FF0000"/>
                          </a:solidFill>
                          <a:latin typeface="ＭＳ Ｐゴシック" panose="020B0600070205080204" pitchFamily="50" charset="-128"/>
                          <a:ea typeface="ＭＳ Ｐゴシック" panose="020B0600070205080204" pitchFamily="50" charset="-128"/>
                        </a:rPr>
                        <a:t>家族従業員に対する所得の分散</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532843742"/>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b="1" dirty="0">
                          <a:solidFill>
                            <a:srgbClr val="FF0000"/>
                          </a:solidFill>
                          <a:latin typeface="ＭＳ Ｐゴシック" panose="020B0600070205080204" pitchFamily="50" charset="-128"/>
                          <a:ea typeface="ＭＳ Ｐゴシック" panose="020B0600070205080204" pitchFamily="50" charset="-128"/>
                        </a:rPr>
                        <a:t>欠損金の繰越控除期間の差</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2169358862"/>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b="1" dirty="0">
                          <a:solidFill>
                            <a:srgbClr val="FF0000"/>
                          </a:solidFill>
                          <a:latin typeface="ＭＳ Ｐゴシック" panose="020B0600070205080204" pitchFamily="50" charset="-128"/>
                          <a:ea typeface="ＭＳ Ｐゴシック" panose="020B0600070205080204" pitchFamily="50" charset="-128"/>
                        </a:rPr>
                        <a:t>所得税と法人税の税率差</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2347194398"/>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dirty="0">
                          <a:latin typeface="ＭＳ Ｐゴシック" panose="020B0600070205080204" pitchFamily="50" charset="-128"/>
                          <a:ea typeface="ＭＳ Ｐゴシック" panose="020B0600070205080204" pitchFamily="50" charset="-128"/>
                        </a:rPr>
                        <a:t>退職金</a:t>
                      </a:r>
                      <a:endParaRPr lang="en-US" altLang="ja-JP" sz="2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3079138203"/>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dirty="0">
                          <a:latin typeface="ＭＳ Ｐゴシック" panose="020B0600070205080204" pitchFamily="50" charset="-128"/>
                          <a:ea typeface="ＭＳ Ｐゴシック" panose="020B0600070205080204" pitchFamily="50" charset="-128"/>
                        </a:rPr>
                        <a:t>役員社宅の家賃の経費化</a:t>
                      </a:r>
                      <a:endParaRPr lang="en-US" altLang="ja-JP" sz="2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3085191977"/>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dirty="0">
                          <a:latin typeface="ＭＳ Ｐゴシック" panose="020B0600070205080204" pitchFamily="50" charset="-128"/>
                          <a:ea typeface="ＭＳ Ｐゴシック" panose="020B0600070205080204" pitchFamily="50" charset="-128"/>
                        </a:rPr>
                        <a:t>出張日当の経費化</a:t>
                      </a:r>
                      <a:endParaRPr lang="en-US" altLang="ja-JP" sz="2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923920681"/>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dirty="0">
                          <a:latin typeface="ＭＳ Ｐゴシック" panose="020B0600070205080204" pitchFamily="50" charset="-128"/>
                          <a:ea typeface="ＭＳ Ｐゴシック" panose="020B0600070205080204" pitchFamily="50" charset="-128"/>
                        </a:rPr>
                        <a:t>生命保険料の経費化</a:t>
                      </a:r>
                      <a:endParaRPr lang="en-US" altLang="ja-JP" sz="2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3365128185"/>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2400" dirty="0">
                          <a:latin typeface="ＭＳ Ｐゴシック" panose="020B0600070205080204" pitchFamily="50" charset="-128"/>
                          <a:ea typeface="ＭＳ Ｐゴシック" panose="020B0600070205080204" pitchFamily="50" charset="-128"/>
                        </a:rPr>
                        <a:t>消費税の一時的な免税</a:t>
                      </a:r>
                      <a:endParaRPr lang="en-US" altLang="ja-JP" sz="2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2288919769"/>
                  </a:ext>
                </a:extLst>
              </a:tr>
              <a:tr h="4910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2400" dirty="0">
                          <a:latin typeface="ＭＳ Ｐゴシック" panose="020B0600070205080204" pitchFamily="50" charset="-128"/>
                          <a:ea typeface="ＭＳ Ｐゴシック" panose="020B0600070205080204" pitchFamily="50" charset="-128"/>
                        </a:rPr>
                        <a:t>Etc.</a:t>
                      </a:r>
                      <a:endParaRPr lang="ja-JP" altLang="en-US" sz="2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xmlns="" val="221051913"/>
                  </a:ext>
                </a:extLst>
              </a:tr>
            </a:tbl>
          </a:graphicData>
        </a:graphic>
      </p:graphicFrame>
      <p:sp>
        <p:nvSpPr>
          <p:cNvPr id="10" name="正方形/長方形 9"/>
          <p:cNvSpPr/>
          <p:nvPr/>
        </p:nvSpPr>
        <p:spPr>
          <a:xfrm>
            <a:off x="1473634" y="1125538"/>
            <a:ext cx="5228618" cy="2029644"/>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テキスト ボックス 3"/>
          <p:cNvSpPr txBox="1">
            <a:spLocks noChangeArrowheads="1"/>
          </p:cNvSpPr>
          <p:nvPr/>
        </p:nvSpPr>
        <p:spPr bwMode="auto">
          <a:xfrm>
            <a:off x="6010294" y="2863082"/>
            <a:ext cx="2646362" cy="584200"/>
          </a:xfrm>
          <a:prstGeom prst="rect">
            <a:avLst/>
          </a:prstGeom>
          <a:solidFill>
            <a:schemeClr val="accent4">
              <a:lumMod val="20000"/>
              <a:lumOff val="80000"/>
            </a:schemeClr>
          </a:solidFill>
          <a:ln w="38100">
            <a:solidFill>
              <a:srgbClr val="0000FF"/>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a:solidFill>
                  <a:srgbClr val="FF0000"/>
                </a:solidFill>
                <a:latin typeface="Arial" panose="020B0604020202020204" pitchFamily="34" charset="0"/>
              </a:rPr>
              <a:t>政府税調指摘</a:t>
            </a:r>
          </a:p>
        </p:txBody>
      </p:sp>
    </p:spTree>
    <p:extLst>
      <p:ext uri="{BB962C8B-B14F-4D97-AF65-F5344CB8AC3E}">
        <p14:creationId xmlns:p14="http://schemas.microsoft.com/office/powerpoint/2010/main" val="54403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規模別の個人事業者及び法人数</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11" name="コンテンツ プレースホルダー 3"/>
          <p:cNvGraphicFramePr>
            <a:graphicFrameLocks noGrp="1"/>
          </p:cNvGraphicFramePr>
          <p:nvPr>
            <p:ph idx="1"/>
            <p:extLst>
              <p:ext uri="{D42A27DB-BD31-4B8C-83A1-F6EECF244321}">
                <p14:modId xmlns:p14="http://schemas.microsoft.com/office/powerpoint/2010/main" val="1008115363"/>
              </p:ext>
            </p:extLst>
          </p:nvPr>
        </p:nvGraphicFramePr>
        <p:xfrm>
          <a:off x="737127" y="1040978"/>
          <a:ext cx="10640043" cy="2865122"/>
        </p:xfrm>
        <a:graphic>
          <a:graphicData uri="http://schemas.openxmlformats.org/drawingml/2006/table">
            <a:tbl>
              <a:tblPr firstRow="1" bandRow="1">
                <a:tableStyleId>{5940675A-B579-460E-94D1-54222C63F5DA}</a:tableStyleId>
              </a:tblPr>
              <a:tblGrid>
                <a:gridCol w="1620854">
                  <a:extLst>
                    <a:ext uri="{9D8B030D-6E8A-4147-A177-3AD203B41FA5}">
                      <a16:colId xmlns:a16="http://schemas.microsoft.com/office/drawing/2014/main" xmlns="" val="20000"/>
                    </a:ext>
                  </a:extLst>
                </a:gridCol>
                <a:gridCol w="1489314">
                  <a:extLst>
                    <a:ext uri="{9D8B030D-6E8A-4147-A177-3AD203B41FA5}">
                      <a16:colId xmlns:a16="http://schemas.microsoft.com/office/drawing/2014/main" xmlns="" val="20001"/>
                    </a:ext>
                  </a:extLst>
                </a:gridCol>
                <a:gridCol w="982156">
                  <a:extLst>
                    <a:ext uri="{9D8B030D-6E8A-4147-A177-3AD203B41FA5}">
                      <a16:colId xmlns:a16="http://schemas.microsoft.com/office/drawing/2014/main" xmlns="" val="20002"/>
                    </a:ext>
                  </a:extLst>
                </a:gridCol>
                <a:gridCol w="1309543">
                  <a:extLst>
                    <a:ext uri="{9D8B030D-6E8A-4147-A177-3AD203B41FA5}">
                      <a16:colId xmlns:a16="http://schemas.microsoft.com/office/drawing/2014/main" xmlns="" val="20003"/>
                    </a:ext>
                  </a:extLst>
                </a:gridCol>
                <a:gridCol w="982156">
                  <a:extLst>
                    <a:ext uri="{9D8B030D-6E8A-4147-A177-3AD203B41FA5}">
                      <a16:colId xmlns:a16="http://schemas.microsoft.com/office/drawing/2014/main" xmlns="" val="20004"/>
                    </a:ext>
                  </a:extLst>
                </a:gridCol>
                <a:gridCol w="1227698">
                  <a:extLst>
                    <a:ext uri="{9D8B030D-6E8A-4147-A177-3AD203B41FA5}">
                      <a16:colId xmlns:a16="http://schemas.microsoft.com/office/drawing/2014/main" xmlns="" val="20005"/>
                    </a:ext>
                  </a:extLst>
                </a:gridCol>
                <a:gridCol w="900312">
                  <a:extLst>
                    <a:ext uri="{9D8B030D-6E8A-4147-A177-3AD203B41FA5}">
                      <a16:colId xmlns:a16="http://schemas.microsoft.com/office/drawing/2014/main" xmlns="" val="20006"/>
                    </a:ext>
                  </a:extLst>
                </a:gridCol>
                <a:gridCol w="1227698">
                  <a:extLst>
                    <a:ext uri="{9D8B030D-6E8A-4147-A177-3AD203B41FA5}">
                      <a16:colId xmlns:a16="http://schemas.microsoft.com/office/drawing/2014/main" xmlns="" val="20007"/>
                    </a:ext>
                  </a:extLst>
                </a:gridCol>
                <a:gridCol w="900312">
                  <a:extLst>
                    <a:ext uri="{9D8B030D-6E8A-4147-A177-3AD203B41FA5}">
                      <a16:colId xmlns:a16="http://schemas.microsoft.com/office/drawing/2014/main" xmlns="" val="20008"/>
                    </a:ext>
                  </a:extLst>
                </a:gridCol>
              </a:tblGrid>
              <a:tr h="480583">
                <a:tc rowSpan="2">
                  <a:txBody>
                    <a:bodyPr/>
                    <a:lstStyle/>
                    <a:p>
                      <a:endParaRPr kumimoji="1" lang="ja-JP" altLang="en-US" sz="1900" dirty="0">
                        <a:latin typeface="ＭＳ Ｐゴシック" panose="020B0600070205080204" pitchFamily="50" charset="-128"/>
                        <a:ea typeface="ＭＳ Ｐゴシック" panose="020B0600070205080204" pitchFamily="50" charset="-128"/>
                      </a:endParaRPr>
                    </a:p>
                  </a:txBody>
                  <a:tcPr marL="96186" marR="96186" marT="48087" marB="48087" anchor="ctr">
                    <a:lnTlToBr w="12700" cap="flat" cmpd="sng" algn="ctr">
                      <a:solidFill>
                        <a:schemeClr val="tx1"/>
                      </a:solidFill>
                      <a:prstDash val="solid"/>
                      <a:round/>
                      <a:headEnd type="none" w="med" len="med"/>
                      <a:tailEnd type="none" w="med" len="med"/>
                    </a:lnTlToBr>
                    <a:solidFill>
                      <a:schemeClr val="bg1"/>
                    </a:solidFill>
                  </a:tcPr>
                </a:tc>
                <a:tc gridSpan="4">
                  <a:txBody>
                    <a:bodyPr/>
                    <a:lstStyle/>
                    <a:p>
                      <a:pPr algn="ctr"/>
                      <a:r>
                        <a:rPr kumimoji="1" lang="ja-JP" altLang="en-US" sz="1900" dirty="0">
                          <a:latin typeface="ＭＳ Ｐゴシック" panose="020B0600070205080204" pitchFamily="50" charset="-128"/>
                          <a:ea typeface="ＭＳ Ｐゴシック" panose="020B0600070205080204" pitchFamily="50" charset="-128"/>
                        </a:rPr>
                        <a:t>小規模事業者</a:t>
                      </a:r>
                    </a:p>
                  </a:txBody>
                  <a:tcPr marL="96186" marR="96186" marT="48087" marB="48087" anchor="ctr">
                    <a:lnB w="12700" cmpd="sng">
                      <a:noFill/>
                    </a:lnB>
                    <a:solidFill>
                      <a:srgbClr val="FFFFCC"/>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rowSpan="2" gridSpan="2">
                  <a:txBody>
                    <a:bodyPr/>
                    <a:lstStyle/>
                    <a:p>
                      <a:pPr algn="ctr"/>
                      <a:r>
                        <a:rPr kumimoji="1" lang="ja-JP" altLang="en-US" sz="1900" dirty="0">
                          <a:latin typeface="ＭＳ Ｐゴシック" panose="020B0600070205080204" pitchFamily="50" charset="-128"/>
                          <a:ea typeface="ＭＳ Ｐゴシック" panose="020B0600070205080204" pitchFamily="50" charset="-128"/>
                        </a:rPr>
                        <a:t>中規模企業</a:t>
                      </a:r>
                    </a:p>
                  </a:txBody>
                  <a:tcPr marL="96186" marR="96186" marT="48087" marB="48087" anchor="ctr">
                    <a:solidFill>
                      <a:srgbClr val="FFFFCC"/>
                    </a:solidFill>
                  </a:tcPr>
                </a:tc>
                <a:tc rowSpan="2" hMerge="1">
                  <a:txBody>
                    <a:bodyPr/>
                    <a:lstStyle/>
                    <a:p>
                      <a:endParaRPr kumimoji="1" lang="ja-JP" altLang="en-US" dirty="0"/>
                    </a:p>
                  </a:txBody>
                  <a:tcPr/>
                </a:tc>
                <a:tc rowSpan="2" gridSpan="2">
                  <a:txBody>
                    <a:bodyPr/>
                    <a:lstStyle/>
                    <a:p>
                      <a:pPr algn="ctr"/>
                      <a:r>
                        <a:rPr kumimoji="1" lang="ja-JP" altLang="en-US" sz="1900" dirty="0">
                          <a:latin typeface="ＭＳ Ｐゴシック" panose="020B0600070205080204" pitchFamily="50" charset="-128"/>
                          <a:ea typeface="ＭＳ Ｐゴシック" panose="020B0600070205080204" pitchFamily="50" charset="-128"/>
                        </a:rPr>
                        <a:t>大　企　業</a:t>
                      </a:r>
                    </a:p>
                  </a:txBody>
                  <a:tcPr marL="96186" marR="96186" marT="48087" marB="48087" anchor="ctr">
                    <a:solidFill>
                      <a:srgbClr val="FFFFCC"/>
                    </a:solidFill>
                  </a:tcPr>
                </a:tc>
                <a:tc rowSpan="2" hMerge="1">
                  <a:txBody>
                    <a:bodyPr/>
                    <a:lstStyle/>
                    <a:p>
                      <a:endParaRPr kumimoji="1" lang="ja-JP" altLang="en-US" dirty="0"/>
                    </a:p>
                  </a:txBody>
                  <a:tcPr/>
                </a:tc>
                <a:extLst>
                  <a:ext uri="{0D108BD9-81ED-4DB2-BD59-A6C34878D82A}">
                    <a16:rowId xmlns:a16="http://schemas.microsoft.com/office/drawing/2014/main" xmlns="" val="10000"/>
                  </a:ext>
                </a:extLst>
              </a:tr>
              <a:tr h="480583">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endParaRPr kumimoji="1" lang="ja-JP" altLang="en-US" sz="1900" dirty="0">
                        <a:latin typeface="ＭＳ Ｐゴシック" panose="020B0600070205080204" pitchFamily="50" charset="-128"/>
                        <a:ea typeface="ＭＳ Ｐゴシック" panose="020B0600070205080204" pitchFamily="50" charset="-128"/>
                      </a:endParaRPr>
                    </a:p>
                  </a:txBody>
                  <a:tcPr marL="96186" marR="96186" marT="48087" marB="48087"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kumimoji="1" lang="ja-JP" altLang="en-US" sz="1900" dirty="0">
                        <a:latin typeface="ＭＳ Ｐゴシック" panose="020B0600070205080204" pitchFamily="50" charset="-128"/>
                        <a:ea typeface="ＭＳ Ｐゴシック" panose="020B0600070205080204" pitchFamily="50" charset="-128"/>
                      </a:endParaRPr>
                    </a:p>
                  </a:txBody>
                  <a:tcPr marL="96186" marR="96186" marT="48087" marB="48087"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2">
                  <a:txBody>
                    <a:bodyPr/>
                    <a:lstStyle/>
                    <a:p>
                      <a:pPr algn="ctr"/>
                      <a:r>
                        <a:rPr kumimoji="1" lang="ja-JP" altLang="en-US" sz="1900" b="0">
                          <a:latin typeface="ＭＳ Ｐゴシック" panose="020B0600070205080204" pitchFamily="50" charset="-128"/>
                          <a:ea typeface="ＭＳ Ｐゴシック" panose="020B0600070205080204" pitchFamily="50" charset="-128"/>
                        </a:rPr>
                        <a:t>うち小企業者</a:t>
                      </a:r>
                      <a:endParaRPr kumimoji="1" lang="ja-JP" altLang="en-US" sz="1900" b="0" dirty="0">
                        <a:latin typeface="ＭＳ Ｐゴシック" panose="020B0600070205080204" pitchFamily="50" charset="-128"/>
                        <a:ea typeface="ＭＳ Ｐゴシック" panose="020B0600070205080204" pitchFamily="50" charset="-128"/>
                      </a:endParaRPr>
                    </a:p>
                  </a:txBody>
                  <a:tcPr marL="96186" marR="96186" marT="48087" marB="48087" anchor="ctr">
                    <a:lnL w="12700" cap="flat" cmpd="sng" algn="ctr">
                      <a:solidFill>
                        <a:schemeClr val="tx1"/>
                      </a:solidFill>
                      <a:prstDash val="solid"/>
                      <a:round/>
                      <a:headEnd type="none" w="med" len="med"/>
                      <a:tailEnd type="none" w="med" len="med"/>
                    </a:lnL>
                    <a:solidFill>
                      <a:srgbClr val="FFFFCC"/>
                    </a:solidFill>
                  </a:tcPr>
                </a:tc>
                <a:tc hMerge="1">
                  <a:txBody>
                    <a:bodyPr/>
                    <a:lstStyle/>
                    <a:p>
                      <a:endParaRPr kumimoji="1" lang="ja-JP" altLang="en-US" dirty="0"/>
                    </a:p>
                  </a:txBody>
                  <a:tcPr/>
                </a:tc>
                <a:tc gridSpan="2" vMerge="1">
                  <a:txBody>
                    <a:bodyPr/>
                    <a:lstStyle/>
                    <a:p>
                      <a:endParaRPr kumimoji="1" lang="ja-JP" altLang="en-US"/>
                    </a:p>
                  </a:txBody>
                  <a:tcPr/>
                </a:tc>
                <a:tc hMerge="1" vMerge="1">
                  <a:txBody>
                    <a:bodyPr/>
                    <a:lstStyle/>
                    <a:p>
                      <a:endParaRPr kumimoji="1" lang="ja-JP" altLang="en-US" dirty="0"/>
                    </a:p>
                  </a:txBody>
                  <a:tcPr/>
                </a:tc>
                <a:tc gridSpan="2" vMerge="1">
                  <a:txBody>
                    <a:bodyPr/>
                    <a:lstStyle/>
                    <a:p>
                      <a:endParaRPr kumimoji="1" lang="ja-JP" altLang="en-US"/>
                    </a:p>
                  </a:txBody>
                  <a:tcPr/>
                </a:tc>
                <a:tc hMerge="1" vMerge="1">
                  <a:txBody>
                    <a:bodyPr/>
                    <a:lstStyle/>
                    <a:p>
                      <a:endParaRPr kumimoji="1" lang="ja-JP" altLang="en-US" dirty="0"/>
                    </a:p>
                  </a:txBody>
                  <a:tcPr/>
                </a:tc>
                <a:extLst>
                  <a:ext uri="{0D108BD9-81ED-4DB2-BD59-A6C34878D82A}">
                    <a16:rowId xmlns:a16="http://schemas.microsoft.com/office/drawing/2014/main" xmlns="" val="10001"/>
                  </a:ext>
                </a:extLst>
              </a:tr>
              <a:tr h="399942">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組織形態</a:t>
                      </a:r>
                    </a:p>
                  </a:txBody>
                  <a:tcPr marL="96186" marR="96186" marT="48087" marB="48087" anchor="ctr">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企業数</a:t>
                      </a:r>
                    </a:p>
                  </a:txBody>
                  <a:tcPr marL="96186" marR="96186" marT="48087" marB="48087"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構成比</a:t>
                      </a:r>
                    </a:p>
                  </a:txBody>
                  <a:tcPr marL="96186" marR="96186" marT="48087" marB="48087"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企業数</a:t>
                      </a:r>
                    </a:p>
                  </a:txBody>
                  <a:tcPr marL="96186" marR="96186" marT="48087" marB="48087" anchor="ctr">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構成比</a:t>
                      </a:r>
                    </a:p>
                  </a:txBody>
                  <a:tcPr marL="96186" marR="96186" marT="48087" marB="48087" anchor="ctr">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企業数</a:t>
                      </a:r>
                    </a:p>
                  </a:txBody>
                  <a:tcPr marL="96186" marR="96186" marT="48087" marB="48087" anchor="ctr">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構成比</a:t>
                      </a:r>
                    </a:p>
                  </a:txBody>
                  <a:tcPr marL="96186" marR="96186" marT="48087" marB="48087" anchor="ctr">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企業数</a:t>
                      </a:r>
                    </a:p>
                  </a:txBody>
                  <a:tcPr marL="96186" marR="96186" marT="48087" marB="48087" anchor="ctr">
                    <a:solidFill>
                      <a:schemeClr val="bg1"/>
                    </a:solidFill>
                  </a:tcPr>
                </a:tc>
                <a:tc>
                  <a:txBody>
                    <a:bodyPr/>
                    <a:lstStyle/>
                    <a:p>
                      <a:pPr algn="ctr"/>
                      <a:r>
                        <a:rPr kumimoji="1" lang="ja-JP" altLang="en-US" sz="1500" b="1" dirty="0">
                          <a:latin typeface="ＭＳ Ｐゴシック" panose="020B0600070205080204" pitchFamily="50" charset="-128"/>
                          <a:ea typeface="ＭＳ Ｐゴシック" panose="020B0600070205080204" pitchFamily="50" charset="-128"/>
                        </a:rPr>
                        <a:t>構成比</a:t>
                      </a:r>
                    </a:p>
                  </a:txBody>
                  <a:tcPr marL="96186" marR="96186" marT="48087" marB="48087" anchor="ctr">
                    <a:solidFill>
                      <a:schemeClr val="bg1"/>
                    </a:solidFill>
                  </a:tcPr>
                </a:tc>
                <a:extLst>
                  <a:ext uri="{0D108BD9-81ED-4DB2-BD59-A6C34878D82A}">
                    <a16:rowId xmlns:a16="http://schemas.microsoft.com/office/drawing/2014/main" xmlns="" val="10002"/>
                  </a:ext>
                </a:extLst>
              </a:tr>
              <a:tr h="470369">
                <a:tc>
                  <a:txBody>
                    <a:bodyPr/>
                    <a:lstStyle/>
                    <a:p>
                      <a:pPr algn="ctr"/>
                      <a:r>
                        <a:rPr kumimoji="1" lang="ja-JP" altLang="en-US" sz="1700" b="1" dirty="0">
                          <a:latin typeface="ＭＳ Ｐゴシック" panose="020B0600070205080204" pitchFamily="50" charset="-128"/>
                          <a:ea typeface="ＭＳ Ｐゴシック" panose="020B0600070205080204" pitchFamily="50" charset="-128"/>
                        </a:rPr>
                        <a:t>個人事業者</a:t>
                      </a:r>
                    </a:p>
                  </a:txBody>
                  <a:tcPr marL="96186" marR="96186" marT="48087" marB="48087" anchor="ctr">
                    <a:solidFill>
                      <a:schemeClr val="accent2">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2,064,921</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94.9%</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2,051,493</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94.3%</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110,064</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tc>
                  <a:txBody>
                    <a:bodyPr/>
                    <a:lstStyle/>
                    <a:p>
                      <a:pPr algn="ctr"/>
                      <a:r>
                        <a:rPr kumimoji="1" lang="ja-JP" altLang="en-US" sz="1700" b="1" dirty="0">
                          <a:latin typeface="ＭＳ Ｐゴシック" panose="020B0600070205080204" pitchFamily="50" charset="-128"/>
                          <a:ea typeface="ＭＳ Ｐゴシック" panose="020B0600070205080204" pitchFamily="50" charset="-128"/>
                        </a:rPr>
                        <a:t>  </a:t>
                      </a:r>
                      <a:r>
                        <a:rPr kumimoji="1" lang="en-US" altLang="ja-JP" sz="1700" b="1" dirty="0">
                          <a:latin typeface="ＭＳ Ｐゴシック" panose="020B0600070205080204" pitchFamily="50" charset="-128"/>
                          <a:ea typeface="ＭＳ Ｐゴシック" panose="020B0600070205080204" pitchFamily="50" charset="-128"/>
                        </a:rPr>
                        <a:t>5.1%</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tc>
                  <a:txBody>
                    <a:bodyPr/>
                    <a:lstStyle/>
                    <a:p>
                      <a:pPr algn="ctr"/>
                      <a:r>
                        <a:rPr kumimoji="1" lang="ja-JP" altLang="en-US" sz="1700" b="1" dirty="0">
                          <a:latin typeface="ＭＳ Ｐゴシック" panose="020B0600070205080204" pitchFamily="50" charset="-128"/>
                          <a:ea typeface="ＭＳ Ｐゴシック" panose="020B0600070205080204" pitchFamily="50" charset="-128"/>
                        </a:rPr>
                        <a:t>     </a:t>
                      </a:r>
                      <a:r>
                        <a:rPr kumimoji="1" lang="en-US" altLang="ja-JP" sz="1700" b="1" dirty="0">
                          <a:latin typeface="ＭＳ Ｐゴシック" panose="020B0600070205080204" pitchFamily="50" charset="-128"/>
                          <a:ea typeface="ＭＳ Ｐゴシック" panose="020B0600070205080204" pitchFamily="50" charset="-128"/>
                        </a:rPr>
                        <a:t>277</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0.0%</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2">
                        <a:lumMod val="20000"/>
                        <a:lumOff val="80000"/>
                      </a:schemeClr>
                    </a:solidFill>
                  </a:tcPr>
                </a:tc>
                <a:extLst>
                  <a:ext uri="{0D108BD9-81ED-4DB2-BD59-A6C34878D82A}">
                    <a16:rowId xmlns:a16="http://schemas.microsoft.com/office/drawing/2014/main" xmlns="" val="10003"/>
                  </a:ext>
                </a:extLst>
              </a:tr>
              <a:tr h="470369">
                <a:tc>
                  <a:txBody>
                    <a:bodyPr/>
                    <a:lstStyle/>
                    <a:p>
                      <a:pPr algn="ctr"/>
                      <a:r>
                        <a:rPr kumimoji="1" lang="ja-JP" altLang="en-US" sz="1700" b="1" dirty="0">
                          <a:latin typeface="ＭＳ Ｐゴシック" panose="020B0600070205080204" pitchFamily="50" charset="-128"/>
                          <a:ea typeface="ＭＳ Ｐゴシック" panose="020B0600070205080204" pitchFamily="50" charset="-128"/>
                        </a:rPr>
                        <a:t>法　　　人</a:t>
                      </a: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1,277,893</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75.7%</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1,067,944</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63.3%</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400,056</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23.7%</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10,319</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0.6%</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accent1">
                        <a:lumMod val="20000"/>
                        <a:lumOff val="80000"/>
                      </a:schemeClr>
                    </a:solidFill>
                  </a:tcPr>
                </a:tc>
                <a:extLst>
                  <a:ext uri="{0D108BD9-81ED-4DB2-BD59-A6C34878D82A}">
                    <a16:rowId xmlns:a16="http://schemas.microsoft.com/office/drawing/2014/main" xmlns="" val="10004"/>
                  </a:ext>
                </a:extLst>
              </a:tr>
              <a:tr h="563276">
                <a:tc>
                  <a:txBody>
                    <a:bodyPr/>
                    <a:lstStyle/>
                    <a:p>
                      <a:pPr algn="ctr"/>
                      <a:r>
                        <a:rPr kumimoji="1" lang="ja-JP" altLang="en-US" sz="1700" b="1" dirty="0">
                          <a:latin typeface="ＭＳ Ｐゴシック" panose="020B0600070205080204" pitchFamily="50" charset="-128"/>
                          <a:ea typeface="ＭＳ Ｐゴシック" panose="020B0600070205080204" pitchFamily="50" charset="-128"/>
                        </a:rPr>
                        <a:t>合　　　計</a:t>
                      </a: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3,342,814</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86.5%</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3,119,437</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80.7%</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510,120</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13.2%</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10,596</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tc>
                  <a:txBody>
                    <a:bodyPr/>
                    <a:lstStyle/>
                    <a:p>
                      <a:pPr algn="ctr"/>
                      <a:r>
                        <a:rPr kumimoji="1" lang="en-US" altLang="ja-JP" sz="1700" b="1" dirty="0">
                          <a:latin typeface="ＭＳ Ｐゴシック" panose="020B0600070205080204" pitchFamily="50" charset="-128"/>
                          <a:ea typeface="ＭＳ Ｐゴシック" panose="020B0600070205080204" pitchFamily="50" charset="-128"/>
                        </a:rPr>
                        <a:t>0.3%</a:t>
                      </a:r>
                      <a:endParaRPr kumimoji="1" lang="ja-JP" altLang="en-US" sz="1700" b="1" dirty="0">
                        <a:latin typeface="ＭＳ Ｐゴシック" panose="020B0600070205080204" pitchFamily="50" charset="-128"/>
                        <a:ea typeface="ＭＳ Ｐゴシック" panose="020B0600070205080204" pitchFamily="50" charset="-128"/>
                      </a:endParaRPr>
                    </a:p>
                  </a:txBody>
                  <a:tcPr marL="96186" marR="96186" marT="48087" marB="48087" anchor="ctr">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13" name="正方形/長方形 12"/>
          <p:cNvSpPr/>
          <p:nvPr/>
        </p:nvSpPr>
        <p:spPr>
          <a:xfrm>
            <a:off x="6139879" y="2391410"/>
            <a:ext cx="981891" cy="4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正方形/長方形 13"/>
          <p:cNvSpPr/>
          <p:nvPr/>
        </p:nvSpPr>
        <p:spPr>
          <a:xfrm>
            <a:off x="6134961" y="2873827"/>
            <a:ext cx="984296" cy="4758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5" name="表 14"/>
          <p:cNvGraphicFramePr>
            <a:graphicFrameLocks noGrp="1"/>
          </p:cNvGraphicFramePr>
          <p:nvPr>
            <p:extLst>
              <p:ext uri="{D42A27DB-BD31-4B8C-83A1-F6EECF244321}">
                <p14:modId xmlns:p14="http://schemas.microsoft.com/office/powerpoint/2010/main" val="2885825456"/>
              </p:ext>
            </p:extLst>
          </p:nvPr>
        </p:nvGraphicFramePr>
        <p:xfrm>
          <a:off x="737118" y="4288664"/>
          <a:ext cx="6489274" cy="2068283"/>
        </p:xfrm>
        <a:graphic>
          <a:graphicData uri="http://schemas.openxmlformats.org/drawingml/2006/table">
            <a:tbl>
              <a:tblPr firstRow="1" bandRow="1">
                <a:tableStyleId>{5940675A-B579-460E-94D1-54222C63F5DA}</a:tableStyleId>
              </a:tblPr>
              <a:tblGrid>
                <a:gridCol w="1222535">
                  <a:extLst>
                    <a:ext uri="{9D8B030D-6E8A-4147-A177-3AD203B41FA5}">
                      <a16:colId xmlns:a16="http://schemas.microsoft.com/office/drawing/2014/main" xmlns="" val="20000"/>
                    </a:ext>
                  </a:extLst>
                </a:gridCol>
                <a:gridCol w="1442942">
                  <a:extLst>
                    <a:ext uri="{9D8B030D-6E8A-4147-A177-3AD203B41FA5}">
                      <a16:colId xmlns:a16="http://schemas.microsoft.com/office/drawing/2014/main" xmlns="" val="20001"/>
                    </a:ext>
                  </a:extLst>
                </a:gridCol>
                <a:gridCol w="1154354">
                  <a:extLst>
                    <a:ext uri="{9D8B030D-6E8A-4147-A177-3AD203B41FA5}">
                      <a16:colId xmlns:a16="http://schemas.microsoft.com/office/drawing/2014/main" xmlns="" val="20002"/>
                    </a:ext>
                  </a:extLst>
                </a:gridCol>
                <a:gridCol w="1298648">
                  <a:extLst>
                    <a:ext uri="{9D8B030D-6E8A-4147-A177-3AD203B41FA5}">
                      <a16:colId xmlns:a16="http://schemas.microsoft.com/office/drawing/2014/main" xmlns="" val="20003"/>
                    </a:ext>
                  </a:extLst>
                </a:gridCol>
                <a:gridCol w="1370795">
                  <a:extLst>
                    <a:ext uri="{9D8B030D-6E8A-4147-A177-3AD203B41FA5}">
                      <a16:colId xmlns:a16="http://schemas.microsoft.com/office/drawing/2014/main" xmlns="" val="20004"/>
                    </a:ext>
                  </a:extLst>
                </a:gridCol>
              </a:tblGrid>
              <a:tr h="308235">
                <a:tc rowSpan="2">
                  <a:txBody>
                    <a:bodyPr/>
                    <a:lstStyle/>
                    <a:p>
                      <a:pPr algn="ctr"/>
                      <a:r>
                        <a:rPr kumimoji="1" lang="ja-JP" altLang="en-US" sz="1400" b="1" dirty="0"/>
                        <a:t>業　種</a:t>
                      </a:r>
                    </a:p>
                  </a:txBody>
                  <a:tcPr marL="89420" marR="89420" marT="44680" marB="44680" anchor="ctr">
                    <a:solidFill>
                      <a:schemeClr val="bg1"/>
                    </a:solidFill>
                  </a:tcPr>
                </a:tc>
                <a:tc gridSpan="2">
                  <a:txBody>
                    <a:bodyPr/>
                    <a:lstStyle/>
                    <a:p>
                      <a:pPr algn="ctr"/>
                      <a:r>
                        <a:rPr kumimoji="1" lang="ja-JP" altLang="en-US" sz="1400" b="1" dirty="0"/>
                        <a:t>中規模企業</a:t>
                      </a:r>
                    </a:p>
                  </a:txBody>
                  <a:tcPr marL="89420" marR="89420" marT="44680" marB="44680" anchor="ctr">
                    <a:solidFill>
                      <a:schemeClr val="bg1"/>
                    </a:solidFill>
                  </a:tcPr>
                </a:tc>
                <a:tc hMerge="1">
                  <a:txBody>
                    <a:bodyPr/>
                    <a:lstStyle/>
                    <a:p>
                      <a:pPr algn="ctr"/>
                      <a:endParaRPr kumimoji="1" lang="ja-JP" altLang="en-US" sz="1400" dirty="0"/>
                    </a:p>
                  </a:txBody>
                  <a:tcPr anchor="ctr"/>
                </a:tc>
                <a:tc>
                  <a:txBody>
                    <a:bodyPr/>
                    <a:lstStyle/>
                    <a:p>
                      <a:pPr algn="ctr"/>
                      <a:r>
                        <a:rPr kumimoji="1" lang="ja-JP" altLang="en-US" sz="1400" b="1" dirty="0"/>
                        <a:t>小規模事業者</a:t>
                      </a:r>
                    </a:p>
                  </a:txBody>
                  <a:tcPr marL="89420" marR="89420" marT="44680" marB="44680" anchor="ctr">
                    <a:solidFill>
                      <a:schemeClr val="bg1"/>
                    </a:solidFill>
                  </a:tcPr>
                </a:tc>
                <a:tc>
                  <a:txBody>
                    <a:bodyPr/>
                    <a:lstStyle/>
                    <a:p>
                      <a:pPr algn="ctr"/>
                      <a:r>
                        <a:rPr kumimoji="1" lang="ja-JP" altLang="en-US" sz="1400" b="1" dirty="0"/>
                        <a:t>小企業者</a:t>
                      </a:r>
                    </a:p>
                  </a:txBody>
                  <a:tcPr marL="89420" marR="89420" marT="44680" marB="44680" anchor="ctr">
                    <a:solidFill>
                      <a:schemeClr val="accent6">
                        <a:lumMod val="40000"/>
                        <a:lumOff val="60000"/>
                      </a:schemeClr>
                    </a:solidFill>
                  </a:tcPr>
                </a:tc>
                <a:extLst>
                  <a:ext uri="{0D108BD9-81ED-4DB2-BD59-A6C34878D82A}">
                    <a16:rowId xmlns:a16="http://schemas.microsoft.com/office/drawing/2014/main" xmlns="" val="10000"/>
                  </a:ext>
                </a:extLst>
              </a:tr>
              <a:tr h="308235">
                <a:tc vMerge="1">
                  <a:txBody>
                    <a:bodyPr/>
                    <a:lstStyle/>
                    <a:p>
                      <a:pPr algn="ctr"/>
                      <a:endParaRPr kumimoji="1" lang="ja-JP" altLang="en-US" sz="1400" dirty="0"/>
                    </a:p>
                  </a:txBody>
                  <a:tcPr anchor="ctr"/>
                </a:tc>
                <a:tc gridSpan="2">
                  <a:txBody>
                    <a:bodyPr/>
                    <a:lstStyle/>
                    <a:p>
                      <a:pPr algn="ctr"/>
                      <a:r>
                        <a:rPr kumimoji="1" lang="ja-JP" altLang="en-US" sz="1400" b="1" dirty="0"/>
                        <a:t>資本金　または　従業員数</a:t>
                      </a:r>
                    </a:p>
                  </a:txBody>
                  <a:tcPr marL="89420" marR="89420" marT="44680" marB="44680" anchor="ctr">
                    <a:solidFill>
                      <a:schemeClr val="bg1"/>
                    </a:solidFill>
                  </a:tcPr>
                </a:tc>
                <a:tc hMerge="1">
                  <a:txBody>
                    <a:bodyPr/>
                    <a:lstStyle/>
                    <a:p>
                      <a:pPr algn="ctr"/>
                      <a:endParaRPr kumimoji="1" lang="ja-JP" altLang="en-US" sz="1400" dirty="0"/>
                    </a:p>
                  </a:txBody>
                  <a:tcPr anchor="ctr"/>
                </a:tc>
                <a:tc>
                  <a:txBody>
                    <a:bodyPr/>
                    <a:lstStyle/>
                    <a:p>
                      <a:pPr algn="ctr"/>
                      <a:r>
                        <a:rPr kumimoji="1" lang="ja-JP" altLang="en-US" sz="1400" b="1" dirty="0"/>
                        <a:t>従業員数</a:t>
                      </a:r>
                    </a:p>
                  </a:txBody>
                  <a:tcPr marL="89420" marR="89420" marT="44680" marB="44680" anchor="ctr">
                    <a:solidFill>
                      <a:schemeClr val="bg1"/>
                    </a:solidFill>
                  </a:tcPr>
                </a:tc>
                <a:tc>
                  <a:txBody>
                    <a:bodyPr/>
                    <a:lstStyle/>
                    <a:p>
                      <a:pPr algn="ctr"/>
                      <a:r>
                        <a:rPr kumimoji="1" lang="ja-JP" altLang="en-US" sz="1400" b="1" dirty="0"/>
                        <a:t>従業員</a:t>
                      </a:r>
                    </a:p>
                  </a:txBody>
                  <a:tcPr marL="89420" marR="89420" marT="44680" marB="44680" anchor="ctr">
                    <a:solidFill>
                      <a:schemeClr val="accent6">
                        <a:lumMod val="40000"/>
                        <a:lumOff val="60000"/>
                      </a:schemeClr>
                    </a:solidFill>
                  </a:tcPr>
                </a:tc>
                <a:extLst>
                  <a:ext uri="{0D108BD9-81ED-4DB2-BD59-A6C34878D82A}">
                    <a16:rowId xmlns:a16="http://schemas.microsoft.com/office/drawing/2014/main" xmlns="" val="10001"/>
                  </a:ext>
                </a:extLst>
              </a:tr>
              <a:tr h="527108">
                <a:tc>
                  <a:txBody>
                    <a:bodyPr/>
                    <a:lstStyle/>
                    <a:p>
                      <a:pPr algn="ctr"/>
                      <a:r>
                        <a:rPr kumimoji="1" lang="ja-JP" altLang="en-US" sz="1400" b="1" dirty="0"/>
                        <a:t>製造業その他</a:t>
                      </a:r>
                    </a:p>
                  </a:txBody>
                  <a:tcPr marL="89420" marR="89420" marT="44680" marB="44680" anchor="ctr">
                    <a:solidFill>
                      <a:schemeClr val="bg1"/>
                    </a:solidFill>
                  </a:tcPr>
                </a:tc>
                <a:tc>
                  <a:txBody>
                    <a:bodyPr/>
                    <a:lstStyle/>
                    <a:p>
                      <a:pPr algn="ctr"/>
                      <a:r>
                        <a:rPr kumimoji="1" lang="en-US" altLang="ja-JP" sz="1400" b="1" dirty="0"/>
                        <a:t>3</a:t>
                      </a:r>
                      <a:r>
                        <a:rPr kumimoji="1" lang="ja-JP" altLang="en-US" sz="1400" b="1" dirty="0"/>
                        <a:t>億円以下</a:t>
                      </a:r>
                    </a:p>
                  </a:txBody>
                  <a:tcPr marL="89420" marR="89420" marT="44680" marB="44680" anchor="ctr">
                    <a:solidFill>
                      <a:schemeClr val="bg1"/>
                    </a:solidFill>
                  </a:tcPr>
                </a:tc>
                <a:tc>
                  <a:txBody>
                    <a:bodyPr/>
                    <a:lstStyle/>
                    <a:p>
                      <a:pPr algn="ctr"/>
                      <a:r>
                        <a:rPr kumimoji="1" lang="en-US" altLang="ja-JP" sz="1400" b="1" dirty="0"/>
                        <a:t>300</a:t>
                      </a:r>
                      <a:r>
                        <a:rPr kumimoji="1" lang="ja-JP" altLang="en-US" sz="1400" b="1" dirty="0"/>
                        <a:t>人以下</a:t>
                      </a:r>
                    </a:p>
                  </a:txBody>
                  <a:tcPr marL="89420" marR="89420" marT="44680" marB="44680" anchor="ctr">
                    <a:solidFill>
                      <a:schemeClr val="bg1"/>
                    </a:solidFill>
                  </a:tcPr>
                </a:tc>
                <a:tc>
                  <a:txBody>
                    <a:bodyPr/>
                    <a:lstStyle/>
                    <a:p>
                      <a:pPr algn="ctr"/>
                      <a:r>
                        <a:rPr kumimoji="1" lang="en-US" altLang="ja-JP" sz="1400" b="1" dirty="0"/>
                        <a:t>20</a:t>
                      </a:r>
                      <a:r>
                        <a:rPr kumimoji="1" lang="ja-JP" altLang="en-US" sz="1400" b="1" dirty="0"/>
                        <a:t>人以下</a:t>
                      </a:r>
                    </a:p>
                  </a:txBody>
                  <a:tcPr marL="89420" marR="89420" marT="44680" marB="44680" anchor="ctr">
                    <a:solidFill>
                      <a:schemeClr val="bg1"/>
                    </a:solidFill>
                  </a:tcPr>
                </a:tc>
                <a:tc rowSpan="4">
                  <a:txBody>
                    <a:bodyPr/>
                    <a:lstStyle/>
                    <a:p>
                      <a:pPr algn="ctr"/>
                      <a:r>
                        <a:rPr kumimoji="1" lang="ja-JP" altLang="en-US" sz="1400" b="1" dirty="0"/>
                        <a:t>常用従業者数</a:t>
                      </a:r>
                      <a:endParaRPr kumimoji="1" lang="en-US" altLang="ja-JP" sz="1400" b="1" dirty="0"/>
                    </a:p>
                    <a:p>
                      <a:pPr algn="ctr"/>
                      <a:r>
                        <a:rPr kumimoji="1" lang="en-US" altLang="ja-JP" sz="1400" b="1" dirty="0"/>
                        <a:t>5</a:t>
                      </a:r>
                      <a:r>
                        <a:rPr kumimoji="1" lang="ja-JP" altLang="en-US" sz="1400" b="1" dirty="0"/>
                        <a:t>人以下</a:t>
                      </a:r>
                    </a:p>
                  </a:txBody>
                  <a:tcPr marL="89420" marR="89420" marT="44680" marB="44680" anchor="ctr">
                    <a:solidFill>
                      <a:schemeClr val="accent6">
                        <a:lumMod val="40000"/>
                        <a:lumOff val="60000"/>
                      </a:schemeClr>
                    </a:solidFill>
                  </a:tcPr>
                </a:tc>
                <a:extLst>
                  <a:ext uri="{0D108BD9-81ED-4DB2-BD59-A6C34878D82A}">
                    <a16:rowId xmlns:a16="http://schemas.microsoft.com/office/drawing/2014/main" xmlns="" val="10002"/>
                  </a:ext>
                </a:extLst>
              </a:tr>
              <a:tr h="308235">
                <a:tc>
                  <a:txBody>
                    <a:bodyPr/>
                    <a:lstStyle/>
                    <a:p>
                      <a:pPr algn="ctr"/>
                      <a:r>
                        <a:rPr kumimoji="1" lang="ja-JP" altLang="en-US" sz="1400" b="1" dirty="0"/>
                        <a:t>卸売業</a:t>
                      </a:r>
                    </a:p>
                  </a:txBody>
                  <a:tcPr marL="89420" marR="89420" marT="44680" marB="44680" anchor="ctr">
                    <a:solidFill>
                      <a:schemeClr val="bg1"/>
                    </a:solidFill>
                  </a:tcPr>
                </a:tc>
                <a:tc>
                  <a:txBody>
                    <a:bodyPr/>
                    <a:lstStyle/>
                    <a:p>
                      <a:pPr algn="ctr"/>
                      <a:r>
                        <a:rPr kumimoji="1" lang="en-US" altLang="ja-JP" sz="1400" b="1" dirty="0"/>
                        <a:t>1</a:t>
                      </a:r>
                      <a:r>
                        <a:rPr kumimoji="1" lang="ja-JP" altLang="en-US" sz="1400" b="1" dirty="0"/>
                        <a:t>億円以下</a:t>
                      </a:r>
                    </a:p>
                  </a:txBody>
                  <a:tcPr marL="89420" marR="89420" marT="44680" marB="44680" anchor="ctr">
                    <a:solidFill>
                      <a:schemeClr val="bg1"/>
                    </a:solidFill>
                  </a:tcPr>
                </a:tc>
                <a:tc>
                  <a:txBody>
                    <a:bodyPr/>
                    <a:lstStyle/>
                    <a:p>
                      <a:pPr algn="ctr"/>
                      <a:r>
                        <a:rPr kumimoji="1" lang="en-US" altLang="ja-JP" sz="1400" b="1" dirty="0"/>
                        <a:t>100</a:t>
                      </a:r>
                      <a:r>
                        <a:rPr kumimoji="1" lang="ja-JP" altLang="en-US" sz="1400" b="1" dirty="0"/>
                        <a:t>人以下</a:t>
                      </a:r>
                    </a:p>
                  </a:txBody>
                  <a:tcPr marL="89420" marR="89420" marT="44680" marB="44680" anchor="ctr">
                    <a:solidFill>
                      <a:schemeClr val="bg1"/>
                    </a:solidFill>
                  </a:tcPr>
                </a:tc>
                <a:tc>
                  <a:txBody>
                    <a:bodyPr/>
                    <a:lstStyle/>
                    <a:p>
                      <a:pPr algn="ctr"/>
                      <a:r>
                        <a:rPr kumimoji="1" lang="en-US" altLang="ja-JP" sz="1400" b="1" dirty="0"/>
                        <a:t>5</a:t>
                      </a:r>
                      <a:r>
                        <a:rPr kumimoji="1" lang="ja-JP" altLang="en-US" sz="1400" b="1" dirty="0"/>
                        <a:t>人以下</a:t>
                      </a:r>
                    </a:p>
                  </a:txBody>
                  <a:tcPr marL="89420" marR="89420" marT="44680" marB="44680" anchor="ctr">
                    <a:solidFill>
                      <a:schemeClr val="bg1"/>
                    </a:solidFill>
                  </a:tcPr>
                </a:tc>
                <a:tc vMerge="1">
                  <a:txBody>
                    <a:bodyPr/>
                    <a:lstStyle/>
                    <a:p>
                      <a:pPr algn="ctr"/>
                      <a:endParaRPr kumimoji="1" lang="ja-JP" altLang="en-US" sz="1400" dirty="0"/>
                    </a:p>
                  </a:txBody>
                  <a:tcPr anchor="ctr">
                    <a:solidFill>
                      <a:schemeClr val="accent3">
                        <a:lumMod val="20000"/>
                        <a:lumOff val="80000"/>
                      </a:schemeClr>
                    </a:solidFill>
                  </a:tcPr>
                </a:tc>
                <a:extLst>
                  <a:ext uri="{0D108BD9-81ED-4DB2-BD59-A6C34878D82A}">
                    <a16:rowId xmlns:a16="http://schemas.microsoft.com/office/drawing/2014/main" xmlns="" val="10003"/>
                  </a:ext>
                </a:extLst>
              </a:tr>
              <a:tr h="308235">
                <a:tc>
                  <a:txBody>
                    <a:bodyPr/>
                    <a:lstStyle/>
                    <a:p>
                      <a:pPr algn="ctr"/>
                      <a:r>
                        <a:rPr kumimoji="1" lang="ja-JP" altLang="en-US" sz="1400" b="1" dirty="0"/>
                        <a:t>サービス業</a:t>
                      </a:r>
                    </a:p>
                  </a:txBody>
                  <a:tcPr marL="89420" marR="89420" marT="44680" marB="44680" anchor="ctr">
                    <a:solidFill>
                      <a:schemeClr val="bg1"/>
                    </a:solidFill>
                  </a:tcPr>
                </a:tc>
                <a:tc>
                  <a:txBody>
                    <a:bodyPr/>
                    <a:lstStyle/>
                    <a:p>
                      <a:pPr algn="ctr"/>
                      <a:r>
                        <a:rPr kumimoji="1" lang="en-US" altLang="ja-JP" sz="1400" b="1" dirty="0"/>
                        <a:t>5,000</a:t>
                      </a:r>
                      <a:r>
                        <a:rPr kumimoji="1" lang="ja-JP" altLang="en-US" sz="1400" b="1" dirty="0"/>
                        <a:t>万円以下</a:t>
                      </a:r>
                    </a:p>
                  </a:txBody>
                  <a:tcPr marL="89420" marR="89420" marT="44680" marB="44680" anchor="ctr">
                    <a:solidFill>
                      <a:schemeClr val="bg1"/>
                    </a:solidFill>
                  </a:tcPr>
                </a:tc>
                <a:tc>
                  <a:txBody>
                    <a:bodyPr/>
                    <a:lstStyle/>
                    <a:p>
                      <a:pPr algn="ctr"/>
                      <a:r>
                        <a:rPr kumimoji="1" lang="en-US" altLang="ja-JP" sz="1400" b="1" dirty="0"/>
                        <a:t>100</a:t>
                      </a:r>
                      <a:r>
                        <a:rPr kumimoji="1" lang="ja-JP" altLang="en-US" sz="1400" b="1" dirty="0"/>
                        <a:t>人以下</a:t>
                      </a:r>
                    </a:p>
                  </a:txBody>
                  <a:tcPr marL="89420" marR="89420" marT="44680" marB="44680" anchor="ctr">
                    <a:solidFill>
                      <a:schemeClr val="bg1"/>
                    </a:solidFill>
                  </a:tcPr>
                </a:tc>
                <a:tc>
                  <a:txBody>
                    <a:bodyPr/>
                    <a:lstStyle/>
                    <a:p>
                      <a:pPr algn="ctr"/>
                      <a:r>
                        <a:rPr kumimoji="1" lang="en-US" altLang="ja-JP" sz="1400" b="1" dirty="0"/>
                        <a:t>5</a:t>
                      </a:r>
                      <a:r>
                        <a:rPr kumimoji="1" lang="ja-JP" altLang="en-US" sz="1400" b="1" dirty="0"/>
                        <a:t>人以下</a:t>
                      </a:r>
                    </a:p>
                  </a:txBody>
                  <a:tcPr marL="89420" marR="89420" marT="44680" marB="44680" anchor="ctr">
                    <a:solidFill>
                      <a:schemeClr val="bg1"/>
                    </a:solidFill>
                  </a:tcPr>
                </a:tc>
                <a:tc vMerge="1">
                  <a:txBody>
                    <a:bodyPr/>
                    <a:lstStyle/>
                    <a:p>
                      <a:pPr algn="ctr"/>
                      <a:endParaRPr kumimoji="1" lang="ja-JP" altLang="en-US" sz="1400" dirty="0"/>
                    </a:p>
                  </a:txBody>
                  <a:tcPr anchor="ctr">
                    <a:solidFill>
                      <a:schemeClr val="accent3">
                        <a:lumMod val="20000"/>
                        <a:lumOff val="80000"/>
                      </a:schemeClr>
                    </a:solidFill>
                  </a:tcPr>
                </a:tc>
                <a:extLst>
                  <a:ext uri="{0D108BD9-81ED-4DB2-BD59-A6C34878D82A}">
                    <a16:rowId xmlns:a16="http://schemas.microsoft.com/office/drawing/2014/main" xmlns="" val="10004"/>
                  </a:ext>
                </a:extLst>
              </a:tr>
              <a:tr h="308235">
                <a:tc>
                  <a:txBody>
                    <a:bodyPr/>
                    <a:lstStyle/>
                    <a:p>
                      <a:pPr algn="ctr"/>
                      <a:r>
                        <a:rPr kumimoji="1" lang="ja-JP" altLang="en-US" sz="1400" b="1" dirty="0"/>
                        <a:t>小売業</a:t>
                      </a:r>
                    </a:p>
                  </a:txBody>
                  <a:tcPr marL="89420" marR="89420" marT="44680" marB="44680" anchor="ctr">
                    <a:solidFill>
                      <a:schemeClr val="bg1"/>
                    </a:solidFill>
                  </a:tcPr>
                </a:tc>
                <a:tc>
                  <a:txBody>
                    <a:bodyPr/>
                    <a:lstStyle/>
                    <a:p>
                      <a:pPr algn="ctr"/>
                      <a:r>
                        <a:rPr kumimoji="1" lang="en-US" altLang="ja-JP" sz="1400" b="1" dirty="0"/>
                        <a:t>5,000</a:t>
                      </a:r>
                      <a:r>
                        <a:rPr kumimoji="1" lang="ja-JP" altLang="en-US" sz="1400" b="1" dirty="0"/>
                        <a:t>万円以下</a:t>
                      </a:r>
                    </a:p>
                  </a:txBody>
                  <a:tcPr marL="89420" marR="89420" marT="44680" marB="44680" anchor="ctr">
                    <a:solidFill>
                      <a:schemeClr val="bg1"/>
                    </a:solidFill>
                  </a:tcPr>
                </a:tc>
                <a:tc>
                  <a:txBody>
                    <a:bodyPr/>
                    <a:lstStyle/>
                    <a:p>
                      <a:pPr algn="ctr"/>
                      <a:r>
                        <a:rPr kumimoji="1" lang="ja-JP" altLang="en-US" sz="1400" b="1" dirty="0"/>
                        <a:t>　</a:t>
                      </a:r>
                      <a:r>
                        <a:rPr kumimoji="1" lang="en-US" altLang="ja-JP" sz="1400" b="1" dirty="0"/>
                        <a:t>50</a:t>
                      </a:r>
                      <a:r>
                        <a:rPr kumimoji="1" lang="ja-JP" altLang="en-US" sz="1400" b="1" dirty="0"/>
                        <a:t>人以下</a:t>
                      </a:r>
                    </a:p>
                  </a:txBody>
                  <a:tcPr marL="89420" marR="89420" marT="44680" marB="44680" anchor="ctr">
                    <a:solidFill>
                      <a:schemeClr val="bg1"/>
                    </a:solidFill>
                  </a:tcPr>
                </a:tc>
                <a:tc>
                  <a:txBody>
                    <a:bodyPr/>
                    <a:lstStyle/>
                    <a:p>
                      <a:pPr algn="ctr"/>
                      <a:r>
                        <a:rPr kumimoji="1" lang="en-US" altLang="ja-JP" sz="1400" b="1" dirty="0"/>
                        <a:t>5</a:t>
                      </a:r>
                      <a:r>
                        <a:rPr kumimoji="1" lang="ja-JP" altLang="en-US" sz="1400" b="1" dirty="0"/>
                        <a:t>人以下</a:t>
                      </a:r>
                    </a:p>
                  </a:txBody>
                  <a:tcPr marL="89420" marR="89420" marT="44680" marB="44680" anchor="ctr">
                    <a:solidFill>
                      <a:schemeClr val="bg1"/>
                    </a:solidFill>
                  </a:tcPr>
                </a:tc>
                <a:tc vMerge="1">
                  <a:txBody>
                    <a:bodyPr/>
                    <a:lstStyle/>
                    <a:p>
                      <a:pPr algn="ctr"/>
                      <a:endParaRPr kumimoji="1" lang="ja-JP" altLang="en-US" sz="1400" dirty="0"/>
                    </a:p>
                  </a:txBody>
                  <a:tcPr anchor="ctr">
                    <a:solidFill>
                      <a:schemeClr val="accent3">
                        <a:lumMod val="20000"/>
                        <a:lumOff val="80000"/>
                      </a:schemeClr>
                    </a:solidFill>
                  </a:tcPr>
                </a:tc>
                <a:extLst>
                  <a:ext uri="{0D108BD9-81ED-4DB2-BD59-A6C34878D82A}">
                    <a16:rowId xmlns:a16="http://schemas.microsoft.com/office/drawing/2014/main" xmlns="" val="10005"/>
                  </a:ext>
                </a:extLst>
              </a:tr>
            </a:tbl>
          </a:graphicData>
        </a:graphic>
      </p:graphicFrame>
      <p:sp>
        <p:nvSpPr>
          <p:cNvPr id="16" name="テキスト ボックス 8"/>
          <p:cNvSpPr txBox="1">
            <a:spLocks noChangeArrowheads="1"/>
          </p:cNvSpPr>
          <p:nvPr/>
        </p:nvSpPr>
        <p:spPr bwMode="auto">
          <a:xfrm>
            <a:off x="636956" y="3934093"/>
            <a:ext cx="272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Arial" panose="020B0604020202020204" pitchFamily="34" charset="0"/>
              </a:rPr>
              <a:t>≪企業規模の分類基準≫</a:t>
            </a:r>
          </a:p>
        </p:txBody>
      </p:sp>
      <p:graphicFrame>
        <p:nvGraphicFramePr>
          <p:cNvPr id="17" name="表 16"/>
          <p:cNvGraphicFramePr>
            <a:graphicFrameLocks noGrp="1"/>
          </p:cNvGraphicFramePr>
          <p:nvPr>
            <p:extLst>
              <p:ext uri="{D42A27DB-BD31-4B8C-83A1-F6EECF244321}">
                <p14:modId xmlns:p14="http://schemas.microsoft.com/office/powerpoint/2010/main" val="1304785606"/>
              </p:ext>
            </p:extLst>
          </p:nvPr>
        </p:nvGraphicFramePr>
        <p:xfrm>
          <a:off x="7401202" y="4286831"/>
          <a:ext cx="1397858" cy="2054074"/>
        </p:xfrm>
        <a:graphic>
          <a:graphicData uri="http://schemas.openxmlformats.org/drawingml/2006/table">
            <a:tbl>
              <a:tblPr firstRow="1" bandRow="1">
                <a:tableStyleId>{5940675A-B579-460E-94D1-54222C63F5DA}</a:tableStyleId>
              </a:tblPr>
              <a:tblGrid>
                <a:gridCol w="1397858">
                  <a:extLst>
                    <a:ext uri="{9D8B030D-6E8A-4147-A177-3AD203B41FA5}">
                      <a16:colId xmlns:a16="http://schemas.microsoft.com/office/drawing/2014/main" xmlns="" val="20000"/>
                    </a:ext>
                  </a:extLst>
                </a:gridCol>
              </a:tblGrid>
              <a:tr h="626821">
                <a:tc>
                  <a:txBody>
                    <a:bodyPr/>
                    <a:lstStyle/>
                    <a:p>
                      <a:pPr algn="ctr"/>
                      <a:r>
                        <a:rPr kumimoji="1" lang="ja-JP" altLang="en-US" sz="1600" b="1" dirty="0">
                          <a:solidFill>
                            <a:schemeClr val="tx1"/>
                          </a:solidFill>
                        </a:rPr>
                        <a:t>大企業</a:t>
                      </a:r>
                    </a:p>
                  </a:txBody>
                  <a:tcPr marL="101795" marR="101795" marT="50937" marB="50937" anchor="ctr">
                    <a:solidFill>
                      <a:schemeClr val="bg1"/>
                    </a:solidFill>
                  </a:tcPr>
                </a:tc>
                <a:extLst>
                  <a:ext uri="{0D108BD9-81ED-4DB2-BD59-A6C34878D82A}">
                    <a16:rowId xmlns:a16="http://schemas.microsoft.com/office/drawing/2014/main" xmlns="" val="10000"/>
                  </a:ext>
                </a:extLst>
              </a:tr>
              <a:tr h="1427253">
                <a:tc>
                  <a:txBody>
                    <a:bodyPr/>
                    <a:lstStyle/>
                    <a:p>
                      <a:pPr algn="ctr"/>
                      <a:r>
                        <a:rPr kumimoji="1" lang="ja-JP" altLang="en-US" sz="1600" b="1" dirty="0">
                          <a:solidFill>
                            <a:schemeClr val="tx1"/>
                          </a:solidFill>
                        </a:rPr>
                        <a:t>中規模企業の基準を超える企業</a:t>
                      </a:r>
                    </a:p>
                  </a:txBody>
                  <a:tcPr marL="101795" marR="101795" marT="50937" marB="50937" anchor="ctr">
                    <a:solidFill>
                      <a:schemeClr val="bg1"/>
                    </a:solidFill>
                  </a:tcPr>
                </a:tc>
                <a:extLst>
                  <a:ext uri="{0D108BD9-81ED-4DB2-BD59-A6C34878D82A}">
                    <a16:rowId xmlns:a16="http://schemas.microsoft.com/office/drawing/2014/main" xmlns="" val="10001"/>
                  </a:ext>
                </a:extLst>
              </a:tr>
            </a:tbl>
          </a:graphicData>
        </a:graphic>
      </p:graphicFrame>
      <p:sp>
        <p:nvSpPr>
          <p:cNvPr id="26" name="テキスト ボックス 25"/>
          <p:cNvSpPr txBox="1"/>
          <p:nvPr/>
        </p:nvSpPr>
        <p:spPr>
          <a:xfrm>
            <a:off x="357530" y="6533969"/>
            <a:ext cx="8469478" cy="253916"/>
          </a:xfrm>
          <a:prstGeom prst="rect">
            <a:avLst/>
          </a:prstGeom>
          <a:noFill/>
        </p:spPr>
        <p:txBody>
          <a:bodyPr wrap="square" rtlCol="0">
            <a:spAutoFit/>
          </a:bodyPr>
          <a:lstStyle/>
          <a:p>
            <a:r>
              <a:rPr kumimoji="1" lang="ja-JP" altLang="en-US" sz="1050" dirty="0"/>
              <a:t>資料：中小企業庁編「中小企業白書　</a:t>
            </a:r>
            <a:r>
              <a:rPr kumimoji="1" lang="en-US" altLang="ja-JP" sz="1050" dirty="0"/>
              <a:t>2014</a:t>
            </a:r>
            <a:r>
              <a:rPr kumimoji="1" lang="ja-JP" altLang="en-US" sz="1050" dirty="0"/>
              <a:t>」</a:t>
            </a:r>
          </a:p>
        </p:txBody>
      </p:sp>
    </p:spTree>
    <p:extLst>
      <p:ext uri="{BB962C8B-B14F-4D97-AF65-F5344CB8AC3E}">
        <p14:creationId xmlns:p14="http://schemas.microsoft.com/office/powerpoint/2010/main" val="426110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38537" y="2010174"/>
            <a:ext cx="11290041" cy="37026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Ｐゴシック" panose="020B0600070205080204" pitchFamily="50" charset="-128"/>
                <a:ea typeface="ＭＳ Ｐゴシック" panose="020B0600070205080204" pitchFamily="50" charset="-128"/>
              </a:rPr>
              <a:t>≪小企業者（従業員数</a:t>
            </a:r>
            <a:r>
              <a:rPr lang="en-US" altLang="ja-JP" dirty="0">
                <a:solidFill>
                  <a:schemeClr val="tx1"/>
                </a:solidFill>
                <a:latin typeface="ＭＳ Ｐゴシック" panose="020B0600070205080204" pitchFamily="50" charset="-128"/>
                <a:ea typeface="ＭＳ Ｐゴシック" panose="020B0600070205080204" pitchFamily="50" charset="-128"/>
              </a:rPr>
              <a:t>5</a:t>
            </a:r>
            <a:r>
              <a:rPr lang="ja-JP" altLang="en-US" dirty="0">
                <a:solidFill>
                  <a:schemeClr val="tx1"/>
                </a:solidFill>
                <a:latin typeface="ＭＳ Ｐゴシック" panose="020B0600070205080204" pitchFamily="50" charset="-128"/>
                <a:ea typeface="ＭＳ Ｐゴシック" panose="020B0600070205080204" pitchFamily="50" charset="-128"/>
              </a:rPr>
              <a:t>人以下）である法人≫</a:t>
            </a:r>
          </a:p>
        </p:txBody>
      </p:sp>
      <p:sp>
        <p:nvSpPr>
          <p:cNvPr id="23" name="正方形/長方形 22"/>
          <p:cNvSpPr/>
          <p:nvPr/>
        </p:nvSpPr>
        <p:spPr>
          <a:xfrm>
            <a:off x="438538" y="4137102"/>
            <a:ext cx="11290041" cy="38034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Ｐゴシック" panose="020B0600070205080204" pitchFamily="50" charset="-128"/>
                <a:ea typeface="ＭＳ Ｐゴシック" panose="020B0600070205080204" pitchFamily="50" charset="-128"/>
              </a:rPr>
              <a:t>≪従業員数</a:t>
            </a:r>
            <a:r>
              <a:rPr lang="en-US" altLang="ja-JP" dirty="0">
                <a:solidFill>
                  <a:schemeClr val="tx1"/>
                </a:solidFill>
                <a:latin typeface="ＭＳ Ｐゴシック" panose="020B0600070205080204" pitchFamily="50" charset="-128"/>
                <a:ea typeface="ＭＳ Ｐゴシック" panose="020B0600070205080204" pitchFamily="50" charset="-128"/>
              </a:rPr>
              <a:t>6</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20</a:t>
            </a:r>
            <a:r>
              <a:rPr lang="ja-JP" altLang="en-US" dirty="0">
                <a:solidFill>
                  <a:schemeClr val="tx1"/>
                </a:solidFill>
                <a:latin typeface="ＭＳ Ｐゴシック" panose="020B0600070205080204" pitchFamily="50" charset="-128"/>
                <a:ea typeface="ＭＳ Ｐゴシック" panose="020B0600070205080204" pitchFamily="50" charset="-128"/>
              </a:rPr>
              <a:t>人である法人≫</a:t>
            </a:r>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従業員数から</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見た法人の財務状況の違い</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5" name="テキスト ボックス 14"/>
          <p:cNvSpPr txBox="1"/>
          <p:nvPr/>
        </p:nvSpPr>
        <p:spPr>
          <a:xfrm>
            <a:off x="357530" y="6533969"/>
            <a:ext cx="5467546" cy="261610"/>
          </a:xfrm>
          <a:prstGeom prst="rect">
            <a:avLst/>
          </a:prstGeom>
          <a:noFill/>
        </p:spPr>
        <p:txBody>
          <a:bodyPr wrap="square" rtlCol="0">
            <a:spAutoFit/>
          </a:bodyPr>
          <a:lstStyle/>
          <a:p>
            <a:r>
              <a:rPr kumimoji="1" lang="ja-JP" altLang="en-US" sz="1050" dirty="0"/>
              <a:t>資料：</a:t>
            </a:r>
            <a:r>
              <a:rPr lang="ja-JP" altLang="ja-JP" sz="1050" dirty="0">
                <a:latin typeface="Arial" panose="020B0604020202020204" pitchFamily="34" charset="0"/>
              </a:rPr>
              <a:t>中小企業庁「平成</a:t>
            </a:r>
            <a:r>
              <a:rPr lang="en-US" altLang="ja-JP" sz="1050" dirty="0">
                <a:latin typeface="Arial" panose="020B0604020202020204" pitchFamily="34" charset="0"/>
              </a:rPr>
              <a:t>26</a:t>
            </a:r>
            <a:r>
              <a:rPr lang="ja-JP" altLang="en-US" sz="1050" dirty="0">
                <a:latin typeface="Arial" panose="020B0604020202020204" pitchFamily="34" charset="0"/>
              </a:rPr>
              <a:t>年</a:t>
            </a:r>
            <a:r>
              <a:rPr lang="ja-JP" altLang="ja-JP" sz="1050" dirty="0">
                <a:latin typeface="Arial" panose="020B0604020202020204" pitchFamily="34" charset="0"/>
              </a:rPr>
              <a:t>中小企業実態基本調査報告書」より</a:t>
            </a:r>
            <a:endParaRPr kumimoji="1" lang="ja-JP" altLang="en-US" sz="1050" dirty="0"/>
          </a:p>
        </p:txBody>
      </p:sp>
      <p:graphicFrame>
        <p:nvGraphicFramePr>
          <p:cNvPr id="16" name="コンテンツ プレースホルダー 3"/>
          <p:cNvGraphicFramePr>
            <a:graphicFrameLocks noGrp="1"/>
          </p:cNvGraphicFramePr>
          <p:nvPr>
            <p:ph idx="1"/>
            <p:extLst>
              <p:ext uri="{D42A27DB-BD31-4B8C-83A1-F6EECF244321}">
                <p14:modId xmlns:p14="http://schemas.microsoft.com/office/powerpoint/2010/main" val="3066439344"/>
              </p:ext>
            </p:extLst>
          </p:nvPr>
        </p:nvGraphicFramePr>
        <p:xfrm>
          <a:off x="438542" y="1431887"/>
          <a:ext cx="11290038" cy="552693"/>
        </p:xfrm>
        <a:graphic>
          <a:graphicData uri="http://schemas.openxmlformats.org/drawingml/2006/table">
            <a:tbl>
              <a:tblPr firstRow="1" bandRow="1">
                <a:tableStyleId>{5940675A-B579-460E-94D1-54222C63F5DA}</a:tableStyleId>
              </a:tblPr>
              <a:tblGrid>
                <a:gridCol w="1762306">
                  <a:extLst>
                    <a:ext uri="{9D8B030D-6E8A-4147-A177-3AD203B41FA5}">
                      <a16:colId xmlns:a16="http://schemas.microsoft.com/office/drawing/2014/main" xmlns="" val="4019653088"/>
                    </a:ext>
                  </a:extLst>
                </a:gridCol>
                <a:gridCol w="1320417">
                  <a:extLst>
                    <a:ext uri="{9D8B030D-6E8A-4147-A177-3AD203B41FA5}">
                      <a16:colId xmlns:a16="http://schemas.microsoft.com/office/drawing/2014/main" xmlns="" val="20000"/>
                    </a:ext>
                  </a:extLst>
                </a:gridCol>
                <a:gridCol w="1367913">
                  <a:extLst>
                    <a:ext uri="{9D8B030D-6E8A-4147-A177-3AD203B41FA5}">
                      <a16:colId xmlns:a16="http://schemas.microsoft.com/office/drawing/2014/main" xmlns="" val="20001"/>
                    </a:ext>
                  </a:extLst>
                </a:gridCol>
                <a:gridCol w="1424911">
                  <a:extLst>
                    <a:ext uri="{9D8B030D-6E8A-4147-A177-3AD203B41FA5}">
                      <a16:colId xmlns:a16="http://schemas.microsoft.com/office/drawing/2014/main" xmlns="" val="20002"/>
                    </a:ext>
                  </a:extLst>
                </a:gridCol>
                <a:gridCol w="1415411">
                  <a:extLst>
                    <a:ext uri="{9D8B030D-6E8A-4147-A177-3AD203B41FA5}">
                      <a16:colId xmlns:a16="http://schemas.microsoft.com/office/drawing/2014/main" xmlns="" val="20003"/>
                    </a:ext>
                  </a:extLst>
                </a:gridCol>
                <a:gridCol w="1424911">
                  <a:extLst>
                    <a:ext uri="{9D8B030D-6E8A-4147-A177-3AD203B41FA5}">
                      <a16:colId xmlns:a16="http://schemas.microsoft.com/office/drawing/2014/main" xmlns="" val="20004"/>
                    </a:ext>
                  </a:extLst>
                </a:gridCol>
                <a:gridCol w="1348915">
                  <a:extLst>
                    <a:ext uri="{9D8B030D-6E8A-4147-A177-3AD203B41FA5}">
                      <a16:colId xmlns:a16="http://schemas.microsoft.com/office/drawing/2014/main" xmlns="" val="20005"/>
                    </a:ext>
                  </a:extLst>
                </a:gridCol>
                <a:gridCol w="1225254">
                  <a:extLst>
                    <a:ext uri="{9D8B030D-6E8A-4147-A177-3AD203B41FA5}">
                      <a16:colId xmlns:a16="http://schemas.microsoft.com/office/drawing/2014/main" xmlns="" val="20006"/>
                    </a:ext>
                  </a:extLst>
                </a:gridCol>
              </a:tblGrid>
              <a:tr h="552693">
                <a:tc>
                  <a:txBody>
                    <a:bodyPr/>
                    <a:lstStyle/>
                    <a:p>
                      <a:pPr algn="ctr"/>
                      <a:r>
                        <a:rPr kumimoji="1" lang="ja-JP" altLang="en-US" sz="1600" b="1" dirty="0"/>
                        <a:t>業態区分</a:t>
                      </a:r>
                    </a:p>
                  </a:txBody>
                  <a:tcPr marL="88798" marR="88798" marT="44419" marB="44419" anchor="ctr">
                    <a:solidFill>
                      <a:schemeClr val="bg1">
                        <a:lumMod val="95000"/>
                      </a:schemeClr>
                    </a:solidFill>
                  </a:tcPr>
                </a:tc>
                <a:tc>
                  <a:txBody>
                    <a:bodyPr/>
                    <a:lstStyle/>
                    <a:p>
                      <a:pPr algn="ctr"/>
                      <a:r>
                        <a:rPr kumimoji="1" lang="ja-JP" altLang="en-US" sz="1600" b="1" dirty="0"/>
                        <a:t>建設業</a:t>
                      </a:r>
                    </a:p>
                  </a:txBody>
                  <a:tcPr marL="88798" marR="88798" marT="44419" marB="44419" anchor="ctr">
                    <a:solidFill>
                      <a:schemeClr val="bg1">
                        <a:lumMod val="95000"/>
                      </a:schemeClr>
                    </a:solidFill>
                  </a:tcPr>
                </a:tc>
                <a:tc>
                  <a:txBody>
                    <a:bodyPr/>
                    <a:lstStyle/>
                    <a:p>
                      <a:pPr algn="ctr"/>
                      <a:r>
                        <a:rPr kumimoji="1" lang="ja-JP" altLang="en-US" sz="1600" b="1" dirty="0"/>
                        <a:t>製造業</a:t>
                      </a:r>
                    </a:p>
                  </a:txBody>
                  <a:tcPr marL="88798" marR="88798" marT="44419" marB="44419" anchor="ctr">
                    <a:solidFill>
                      <a:schemeClr val="bg1">
                        <a:lumMod val="95000"/>
                      </a:schemeClr>
                    </a:solidFill>
                  </a:tcPr>
                </a:tc>
                <a:tc>
                  <a:txBody>
                    <a:bodyPr/>
                    <a:lstStyle/>
                    <a:p>
                      <a:pPr algn="ctr"/>
                      <a:r>
                        <a:rPr kumimoji="1" lang="ja-JP" altLang="en-US" sz="1600" b="1" dirty="0"/>
                        <a:t>卸売業</a:t>
                      </a:r>
                    </a:p>
                  </a:txBody>
                  <a:tcPr marL="88798" marR="88798" marT="44419" marB="44419" anchor="ctr">
                    <a:solidFill>
                      <a:schemeClr val="bg1">
                        <a:lumMod val="95000"/>
                      </a:schemeClr>
                    </a:solidFill>
                  </a:tcPr>
                </a:tc>
                <a:tc>
                  <a:txBody>
                    <a:bodyPr/>
                    <a:lstStyle/>
                    <a:p>
                      <a:pPr algn="ctr"/>
                      <a:r>
                        <a:rPr kumimoji="1" lang="ja-JP" altLang="en-US" sz="1600" b="1" dirty="0"/>
                        <a:t>小売業</a:t>
                      </a:r>
                    </a:p>
                  </a:txBody>
                  <a:tcPr marL="88798" marR="88798" marT="44419" marB="44419" anchor="ctr">
                    <a:solidFill>
                      <a:schemeClr val="bg1">
                        <a:lumMod val="95000"/>
                      </a:schemeClr>
                    </a:solidFill>
                  </a:tcPr>
                </a:tc>
                <a:tc>
                  <a:txBody>
                    <a:bodyPr/>
                    <a:lstStyle/>
                    <a:p>
                      <a:pPr algn="ctr"/>
                      <a:r>
                        <a:rPr kumimoji="1" lang="ja-JP" altLang="en-US" sz="1400" b="1" dirty="0"/>
                        <a:t>宿泊業・</a:t>
                      </a:r>
                      <a:endParaRPr kumimoji="1" lang="en-US" altLang="ja-JP" sz="1400" b="1" dirty="0"/>
                    </a:p>
                    <a:p>
                      <a:pPr algn="ctr"/>
                      <a:r>
                        <a:rPr kumimoji="1" lang="ja-JP" altLang="en-US" sz="1400" b="1" dirty="0"/>
                        <a:t>飲食サービス業</a:t>
                      </a:r>
                    </a:p>
                  </a:txBody>
                  <a:tcPr marL="88798" marR="88798" marT="44419" marB="44419" anchor="ctr">
                    <a:solidFill>
                      <a:schemeClr val="bg1">
                        <a:lumMod val="95000"/>
                      </a:schemeClr>
                    </a:solidFill>
                  </a:tcPr>
                </a:tc>
                <a:tc>
                  <a:txBody>
                    <a:bodyPr/>
                    <a:lstStyle/>
                    <a:p>
                      <a:pPr algn="ctr"/>
                      <a:r>
                        <a:rPr kumimoji="1" lang="ja-JP" altLang="en-US" sz="1400" b="1" spc="-150" dirty="0"/>
                        <a:t>生活関連サービス業・娯楽業</a:t>
                      </a:r>
                    </a:p>
                  </a:txBody>
                  <a:tcPr marL="88798" marR="88798" marT="44419" marB="44419" anchor="ctr">
                    <a:solidFill>
                      <a:schemeClr val="bg1">
                        <a:lumMod val="95000"/>
                      </a:schemeClr>
                    </a:solidFill>
                  </a:tcPr>
                </a:tc>
                <a:tc>
                  <a:txBody>
                    <a:bodyPr/>
                    <a:lstStyle/>
                    <a:p>
                      <a:pPr algn="ctr"/>
                      <a:r>
                        <a:rPr kumimoji="1" lang="ja-JP" altLang="en-US" sz="1600" b="1" spc="-150" dirty="0"/>
                        <a:t>サービス業</a:t>
                      </a:r>
                    </a:p>
                  </a:txBody>
                  <a:tcPr marL="88798" marR="88798" marT="44419" marB="44419" anchor="ctr">
                    <a:solidFill>
                      <a:schemeClr val="bg1">
                        <a:lumMod val="95000"/>
                      </a:schemeClr>
                    </a:solidFill>
                  </a:tcPr>
                </a:tc>
                <a:extLst>
                  <a:ext uri="{0D108BD9-81ED-4DB2-BD59-A6C34878D82A}">
                    <a16:rowId xmlns:a16="http://schemas.microsoft.com/office/drawing/2014/main" xmlns=""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715690352"/>
              </p:ext>
            </p:extLst>
          </p:nvPr>
        </p:nvGraphicFramePr>
        <p:xfrm>
          <a:off x="438538" y="2398178"/>
          <a:ext cx="11290041" cy="1729662"/>
        </p:xfrm>
        <a:graphic>
          <a:graphicData uri="http://schemas.openxmlformats.org/drawingml/2006/table">
            <a:tbl>
              <a:tblPr firstRow="1" bandRow="1">
                <a:tableStyleId>{5C22544A-7EE6-4342-B048-85BDC9FD1C3A}</a:tableStyleId>
              </a:tblPr>
              <a:tblGrid>
                <a:gridCol w="1745469">
                  <a:extLst>
                    <a:ext uri="{9D8B030D-6E8A-4147-A177-3AD203B41FA5}">
                      <a16:colId xmlns:a16="http://schemas.microsoft.com/office/drawing/2014/main" xmlns="" val="20000"/>
                    </a:ext>
                  </a:extLst>
                </a:gridCol>
                <a:gridCol w="1348774">
                  <a:extLst>
                    <a:ext uri="{9D8B030D-6E8A-4147-A177-3AD203B41FA5}">
                      <a16:colId xmlns:a16="http://schemas.microsoft.com/office/drawing/2014/main" xmlns="" val="20001"/>
                    </a:ext>
                  </a:extLst>
                </a:gridCol>
                <a:gridCol w="1348774">
                  <a:extLst>
                    <a:ext uri="{9D8B030D-6E8A-4147-A177-3AD203B41FA5}">
                      <a16:colId xmlns:a16="http://schemas.microsoft.com/office/drawing/2014/main" xmlns="" val="20002"/>
                    </a:ext>
                  </a:extLst>
                </a:gridCol>
                <a:gridCol w="1428111">
                  <a:extLst>
                    <a:ext uri="{9D8B030D-6E8A-4147-A177-3AD203B41FA5}">
                      <a16:colId xmlns:a16="http://schemas.microsoft.com/office/drawing/2014/main" xmlns="" val="20003"/>
                    </a:ext>
                  </a:extLst>
                </a:gridCol>
                <a:gridCol w="1428111">
                  <a:extLst>
                    <a:ext uri="{9D8B030D-6E8A-4147-A177-3AD203B41FA5}">
                      <a16:colId xmlns:a16="http://schemas.microsoft.com/office/drawing/2014/main" xmlns="" val="20004"/>
                    </a:ext>
                  </a:extLst>
                </a:gridCol>
                <a:gridCol w="1428111">
                  <a:extLst>
                    <a:ext uri="{9D8B030D-6E8A-4147-A177-3AD203B41FA5}">
                      <a16:colId xmlns:a16="http://schemas.microsoft.com/office/drawing/2014/main" xmlns="" val="20005"/>
                    </a:ext>
                  </a:extLst>
                </a:gridCol>
                <a:gridCol w="1348774">
                  <a:extLst>
                    <a:ext uri="{9D8B030D-6E8A-4147-A177-3AD203B41FA5}">
                      <a16:colId xmlns:a16="http://schemas.microsoft.com/office/drawing/2014/main" xmlns="" val="20006"/>
                    </a:ext>
                  </a:extLst>
                </a:gridCol>
                <a:gridCol w="1213917">
                  <a:extLst>
                    <a:ext uri="{9D8B030D-6E8A-4147-A177-3AD203B41FA5}">
                      <a16:colId xmlns:a16="http://schemas.microsoft.com/office/drawing/2014/main" xmlns="" val="20007"/>
                    </a:ext>
                  </a:extLst>
                </a:gridCol>
              </a:tblGrid>
              <a:tr h="576554">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利益剰余金</a:t>
                      </a:r>
                    </a:p>
                  </a:txBody>
                  <a:tcPr marL="88792" marR="88792" marT="44365" marB="44365" anchor="ctr"/>
                </a:tc>
                <a:tc>
                  <a:txBody>
                    <a:bodyPr/>
                    <a:lstStyle/>
                    <a:p>
                      <a:pPr algn="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645</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440</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13,026</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3,179</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7,498</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ja-JP" altLang="en-US" sz="1600" b="1" spc="-15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600" b="1" spc="-150" dirty="0">
                          <a:solidFill>
                            <a:schemeClr val="tx1"/>
                          </a:solidFill>
                          <a:latin typeface="ＭＳ Ｐゴシック" panose="020B0600070205080204" pitchFamily="50" charset="-128"/>
                          <a:ea typeface="ＭＳ Ｐゴシック" panose="020B0600070205080204" pitchFamily="50" charset="-128"/>
                        </a:rPr>
                        <a:t>8,657</a:t>
                      </a:r>
                      <a:r>
                        <a:rPr kumimoji="1" lang="ja-JP" altLang="en-US" sz="1600" b="1" spc="-150"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693</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extLst>
                  <a:ext uri="{0D108BD9-81ED-4DB2-BD59-A6C34878D82A}">
                    <a16:rowId xmlns:a16="http://schemas.microsoft.com/office/drawing/2014/main" xmlns="" val="10000"/>
                  </a:ext>
                </a:extLst>
              </a:tr>
              <a:tr h="576554">
                <a:tc>
                  <a:txBody>
                    <a:bodyP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自己資本比率</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13.99</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17.62</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26.43</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6.11</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p>
                  </a:txBody>
                  <a:tcPr marL="88792" marR="88792" marT="44365" marB="44365" anchor="ctr"/>
                </a:tc>
                <a:tc>
                  <a:txBody>
                    <a:bodyPr/>
                    <a:lstStyle/>
                    <a:p>
                      <a:pPr algn="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15.43</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p>
                  </a:txBody>
                  <a:tcPr marL="88792" marR="88792" marT="44365" marB="44365" anchor="ctr"/>
                </a:tc>
                <a:tc>
                  <a:txBody>
                    <a:bodyPr/>
                    <a:lstStyle/>
                    <a:p>
                      <a:pPr algn="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7.99</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21.67</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p>
                  </a:txBody>
                  <a:tcPr marL="88792" marR="88792" marT="44365" marB="44365" anchor="ctr"/>
                </a:tc>
                <a:extLst>
                  <a:ext uri="{0D108BD9-81ED-4DB2-BD59-A6C34878D82A}">
                    <a16:rowId xmlns:a16="http://schemas.microsoft.com/office/drawing/2014/main" xmlns="" val="10001"/>
                  </a:ext>
                </a:extLst>
              </a:tr>
              <a:tr h="576554">
                <a:tc>
                  <a:txBody>
                    <a:bodyPr/>
                    <a:lstStyle/>
                    <a:p>
                      <a:pPr algn="ct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税引後当期純利益</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1,160</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229</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743</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70</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402</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94</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653</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tc>
                <a:extLst>
                  <a:ext uri="{0D108BD9-81ED-4DB2-BD59-A6C34878D82A}">
                    <a16:rowId xmlns:a16="http://schemas.microsoft.com/office/drawing/2014/main" xmlns="" val="10002"/>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85345341"/>
              </p:ext>
            </p:extLst>
          </p:nvPr>
        </p:nvGraphicFramePr>
        <p:xfrm>
          <a:off x="438548" y="4536107"/>
          <a:ext cx="11290031" cy="1729662"/>
        </p:xfrm>
        <a:graphic>
          <a:graphicData uri="http://schemas.openxmlformats.org/drawingml/2006/table">
            <a:tbl>
              <a:tblPr firstRow="1" bandRow="1">
                <a:tableStyleId>{5C22544A-7EE6-4342-B048-85BDC9FD1C3A}</a:tableStyleId>
              </a:tblPr>
              <a:tblGrid>
                <a:gridCol w="1745468">
                  <a:extLst>
                    <a:ext uri="{9D8B030D-6E8A-4147-A177-3AD203B41FA5}">
                      <a16:colId xmlns:a16="http://schemas.microsoft.com/office/drawing/2014/main" xmlns="" val="20000"/>
                    </a:ext>
                  </a:extLst>
                </a:gridCol>
                <a:gridCol w="1348771">
                  <a:extLst>
                    <a:ext uri="{9D8B030D-6E8A-4147-A177-3AD203B41FA5}">
                      <a16:colId xmlns:a16="http://schemas.microsoft.com/office/drawing/2014/main" xmlns="" val="20001"/>
                    </a:ext>
                  </a:extLst>
                </a:gridCol>
                <a:gridCol w="1348771">
                  <a:extLst>
                    <a:ext uri="{9D8B030D-6E8A-4147-A177-3AD203B41FA5}">
                      <a16:colId xmlns:a16="http://schemas.microsoft.com/office/drawing/2014/main" xmlns="" val="20002"/>
                    </a:ext>
                  </a:extLst>
                </a:gridCol>
                <a:gridCol w="1428111">
                  <a:extLst>
                    <a:ext uri="{9D8B030D-6E8A-4147-A177-3AD203B41FA5}">
                      <a16:colId xmlns:a16="http://schemas.microsoft.com/office/drawing/2014/main" xmlns="" val="20003"/>
                    </a:ext>
                  </a:extLst>
                </a:gridCol>
                <a:gridCol w="1428111">
                  <a:extLst>
                    <a:ext uri="{9D8B030D-6E8A-4147-A177-3AD203B41FA5}">
                      <a16:colId xmlns:a16="http://schemas.microsoft.com/office/drawing/2014/main" xmlns="" val="20004"/>
                    </a:ext>
                  </a:extLst>
                </a:gridCol>
                <a:gridCol w="1428111">
                  <a:extLst>
                    <a:ext uri="{9D8B030D-6E8A-4147-A177-3AD203B41FA5}">
                      <a16:colId xmlns:a16="http://schemas.microsoft.com/office/drawing/2014/main" xmlns="" val="20005"/>
                    </a:ext>
                  </a:extLst>
                </a:gridCol>
                <a:gridCol w="1348771">
                  <a:extLst>
                    <a:ext uri="{9D8B030D-6E8A-4147-A177-3AD203B41FA5}">
                      <a16:colId xmlns:a16="http://schemas.microsoft.com/office/drawing/2014/main" xmlns="" val="20006"/>
                    </a:ext>
                  </a:extLst>
                </a:gridCol>
                <a:gridCol w="1213917">
                  <a:extLst>
                    <a:ext uri="{9D8B030D-6E8A-4147-A177-3AD203B41FA5}">
                      <a16:colId xmlns:a16="http://schemas.microsoft.com/office/drawing/2014/main" xmlns="" val="20007"/>
                    </a:ext>
                  </a:extLst>
                </a:gridCol>
              </a:tblGrid>
              <a:tr h="576554">
                <a:tc>
                  <a:txBody>
                    <a:bodyPr/>
                    <a:lstStyle/>
                    <a:p>
                      <a:pPr 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利益剰余金</a:t>
                      </a:r>
                    </a:p>
                  </a:txBody>
                  <a:tcPr marL="88792" marR="88792" marT="44365" marB="44365" anchor="ctr">
                    <a:solidFill>
                      <a:schemeClr val="accent2">
                        <a:lumMod val="60000"/>
                        <a:lumOff val="40000"/>
                      </a:schemeClr>
                    </a:solidFill>
                  </a:tcP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86,761</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60000"/>
                        <a:lumOff val="40000"/>
                      </a:schemeClr>
                    </a:solidFill>
                  </a:tcP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54,712</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60000"/>
                        <a:lumOff val="40000"/>
                      </a:schemeClr>
                    </a:solidFill>
                  </a:tcP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103,238</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60000"/>
                        <a:lumOff val="40000"/>
                      </a:schemeClr>
                    </a:solidFill>
                  </a:tcP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28,998</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60000"/>
                        <a:lumOff val="40000"/>
                      </a:schemeClr>
                    </a:solidFill>
                  </a:tcPr>
                </a:tc>
                <a:tc>
                  <a:txBody>
                    <a:bodyPr/>
                    <a:lstStyle/>
                    <a:p>
                      <a:pPr algn="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2,509</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60000"/>
                        <a:lumOff val="40000"/>
                      </a:schemeClr>
                    </a:solidFill>
                  </a:tcP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21,658</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60000"/>
                        <a:lumOff val="40000"/>
                      </a:schemeClr>
                    </a:solidFill>
                  </a:tcPr>
                </a:tc>
                <a:tc>
                  <a:txBody>
                    <a:bodyPr/>
                    <a:lstStyle/>
                    <a:p>
                      <a:pPr algn="r"/>
                      <a:r>
                        <a:rPr kumimoji="1" lang="en-US" altLang="ja-JP" sz="1600" b="1" dirty="0">
                          <a:solidFill>
                            <a:schemeClr val="tx1"/>
                          </a:solidFill>
                          <a:latin typeface="ＭＳ Ｐゴシック" panose="020B0600070205080204" pitchFamily="50" charset="-128"/>
                          <a:ea typeface="ＭＳ Ｐゴシック" panose="020B0600070205080204" pitchFamily="50" charset="-128"/>
                        </a:rPr>
                        <a:t>33,834</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60000"/>
                        <a:lumOff val="40000"/>
                      </a:schemeClr>
                    </a:solidFill>
                  </a:tcPr>
                </a:tc>
                <a:extLst>
                  <a:ext uri="{0D108BD9-81ED-4DB2-BD59-A6C34878D82A}">
                    <a16:rowId xmlns:a16="http://schemas.microsoft.com/office/drawing/2014/main" xmlns="" val="10000"/>
                  </a:ext>
                </a:extLst>
              </a:tr>
              <a:tr h="576554">
                <a:tc>
                  <a:txBody>
                    <a:bodyPr/>
                    <a:lstStyle/>
                    <a:p>
                      <a:pPr algn="ctr"/>
                      <a:r>
                        <a:rPr kumimoji="1" lang="ja-JP" altLang="en-US" sz="1400" b="1" dirty="0">
                          <a:latin typeface="ＭＳ Ｐゴシック" panose="020B0600070205080204" pitchFamily="50" charset="-128"/>
                          <a:ea typeface="ＭＳ Ｐゴシック" panose="020B0600070205080204" pitchFamily="50" charset="-128"/>
                        </a:rPr>
                        <a:t>自己資本比率</a:t>
                      </a:r>
                    </a:p>
                  </a:txBody>
                  <a:tcPr marL="88792" marR="88792" marT="44365" marB="44365" anchor="ctr">
                    <a:solidFill>
                      <a:schemeClr val="accent2">
                        <a:lumMod val="40000"/>
                        <a:lumOff val="6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36.93</a:t>
                      </a:r>
                      <a:r>
                        <a:rPr kumimoji="1" lang="ja-JP" altLang="en-US" sz="1600" b="1" dirty="0">
                          <a:latin typeface="ＭＳ Ｐゴシック" panose="020B0600070205080204" pitchFamily="50" charset="-128"/>
                          <a:ea typeface="ＭＳ Ｐゴシック" panose="020B0600070205080204" pitchFamily="50" charset="-128"/>
                        </a:rPr>
                        <a:t>％</a:t>
                      </a:r>
                    </a:p>
                  </a:txBody>
                  <a:tcPr marL="88792" marR="88792" marT="44365" marB="44365" anchor="ctr">
                    <a:solidFill>
                      <a:schemeClr val="accent2">
                        <a:lumMod val="40000"/>
                        <a:lumOff val="6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36.23</a:t>
                      </a:r>
                      <a:r>
                        <a:rPr kumimoji="1" lang="ja-JP" altLang="en-US" sz="1600" b="1" dirty="0">
                          <a:latin typeface="ＭＳ Ｐゴシック" panose="020B0600070205080204" pitchFamily="50" charset="-128"/>
                          <a:ea typeface="ＭＳ Ｐゴシック" panose="020B0600070205080204" pitchFamily="50" charset="-128"/>
                        </a:rPr>
                        <a:t>％</a:t>
                      </a:r>
                    </a:p>
                  </a:txBody>
                  <a:tcPr marL="88792" marR="88792" marT="44365" marB="44365" anchor="ctr">
                    <a:solidFill>
                      <a:schemeClr val="accent2">
                        <a:lumMod val="40000"/>
                        <a:lumOff val="6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32.85</a:t>
                      </a:r>
                      <a:r>
                        <a:rPr kumimoji="1" lang="ja-JP" altLang="en-US" sz="1600" b="1" dirty="0">
                          <a:latin typeface="ＭＳ Ｐゴシック" panose="020B0600070205080204" pitchFamily="50" charset="-128"/>
                          <a:ea typeface="ＭＳ Ｐゴシック" panose="020B0600070205080204" pitchFamily="50" charset="-128"/>
                        </a:rPr>
                        <a:t>％</a:t>
                      </a:r>
                    </a:p>
                  </a:txBody>
                  <a:tcPr marL="88792" marR="88792" marT="44365" marB="44365" anchor="ctr">
                    <a:solidFill>
                      <a:schemeClr val="accent2">
                        <a:lumMod val="40000"/>
                        <a:lumOff val="6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27.61</a:t>
                      </a:r>
                      <a:r>
                        <a:rPr kumimoji="1" lang="ja-JP" altLang="en-US" sz="1600" b="1" dirty="0">
                          <a:latin typeface="ＭＳ Ｐゴシック" panose="020B0600070205080204" pitchFamily="50" charset="-128"/>
                          <a:ea typeface="ＭＳ Ｐゴシック" panose="020B0600070205080204" pitchFamily="50" charset="-128"/>
                        </a:rPr>
                        <a:t>％</a:t>
                      </a:r>
                    </a:p>
                  </a:txBody>
                  <a:tcPr marL="88792" marR="88792" marT="44365" marB="44365" anchor="ctr">
                    <a:solidFill>
                      <a:schemeClr val="accent2">
                        <a:lumMod val="40000"/>
                        <a:lumOff val="6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5.89</a:t>
                      </a:r>
                      <a:r>
                        <a:rPr kumimoji="1" lang="ja-JP" altLang="en-US" sz="1600" b="1" dirty="0">
                          <a:latin typeface="ＭＳ Ｐゴシック" panose="020B0600070205080204" pitchFamily="50" charset="-128"/>
                          <a:ea typeface="ＭＳ Ｐゴシック" panose="020B0600070205080204" pitchFamily="50" charset="-128"/>
                        </a:rPr>
                        <a:t>％</a:t>
                      </a:r>
                    </a:p>
                  </a:txBody>
                  <a:tcPr marL="88792" marR="88792" marT="44365" marB="44365" anchor="ctr">
                    <a:solidFill>
                      <a:schemeClr val="accent2">
                        <a:lumMod val="40000"/>
                        <a:lumOff val="6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20.62</a:t>
                      </a:r>
                      <a:r>
                        <a:rPr kumimoji="1" lang="ja-JP" altLang="en-US" sz="1600" b="1" dirty="0">
                          <a:latin typeface="ＭＳ Ｐゴシック" panose="020B0600070205080204" pitchFamily="50" charset="-128"/>
                          <a:ea typeface="ＭＳ Ｐゴシック" panose="020B0600070205080204" pitchFamily="50" charset="-128"/>
                        </a:rPr>
                        <a:t>％</a:t>
                      </a:r>
                    </a:p>
                  </a:txBody>
                  <a:tcPr marL="88792" marR="88792" marT="44365" marB="44365" anchor="ctr">
                    <a:solidFill>
                      <a:schemeClr val="accent2">
                        <a:lumMod val="40000"/>
                        <a:lumOff val="6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37.90</a:t>
                      </a:r>
                      <a:r>
                        <a:rPr kumimoji="1" lang="ja-JP" altLang="en-US" sz="1600" b="1" dirty="0">
                          <a:latin typeface="ＭＳ Ｐゴシック" panose="020B0600070205080204" pitchFamily="50" charset="-128"/>
                          <a:ea typeface="ＭＳ Ｐゴシック" panose="020B0600070205080204" pitchFamily="50" charset="-128"/>
                        </a:rPr>
                        <a:t>％</a:t>
                      </a:r>
                    </a:p>
                  </a:txBody>
                  <a:tcPr marL="88792" marR="88792" marT="44365" marB="44365" anchor="ctr">
                    <a:solidFill>
                      <a:schemeClr val="accent2">
                        <a:lumMod val="40000"/>
                        <a:lumOff val="60000"/>
                      </a:schemeClr>
                    </a:solidFill>
                  </a:tcPr>
                </a:tc>
                <a:extLst>
                  <a:ext uri="{0D108BD9-81ED-4DB2-BD59-A6C34878D82A}">
                    <a16:rowId xmlns:a16="http://schemas.microsoft.com/office/drawing/2014/main" xmlns="" val="10001"/>
                  </a:ext>
                </a:extLst>
              </a:tr>
              <a:tr h="576554">
                <a:tc>
                  <a:txBody>
                    <a:bodyPr/>
                    <a:lstStyle/>
                    <a:p>
                      <a:pPr algn="ctr"/>
                      <a:r>
                        <a:rPr kumimoji="1" lang="ja-JP" altLang="en-US" sz="1200" b="1" dirty="0">
                          <a:latin typeface="ＭＳ Ｐゴシック" panose="020B0600070205080204" pitchFamily="50" charset="-128"/>
                          <a:ea typeface="ＭＳ Ｐゴシック" panose="020B0600070205080204" pitchFamily="50" charset="-128"/>
                        </a:rPr>
                        <a:t>税引後当期純利益</a:t>
                      </a:r>
                    </a:p>
                  </a:txBody>
                  <a:tcPr marL="88792" marR="88792" marT="44365" marB="44365" anchor="ctr">
                    <a:solidFill>
                      <a:schemeClr val="accent2">
                        <a:lumMod val="20000"/>
                        <a:lumOff val="8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6,959</a:t>
                      </a:r>
                      <a:r>
                        <a:rPr kumimoji="1" lang="ja-JP" altLang="en-US" sz="1600" b="1" dirty="0">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20000"/>
                        <a:lumOff val="8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1,671</a:t>
                      </a:r>
                      <a:r>
                        <a:rPr kumimoji="1" lang="ja-JP" altLang="en-US" sz="1600" b="1" dirty="0">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20000"/>
                        <a:lumOff val="8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3,093</a:t>
                      </a:r>
                      <a:r>
                        <a:rPr kumimoji="1" lang="ja-JP" altLang="en-US" sz="1600" b="1" dirty="0">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20000"/>
                        <a:lumOff val="8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3,041</a:t>
                      </a:r>
                      <a:r>
                        <a:rPr kumimoji="1" lang="ja-JP" altLang="en-US" sz="1600" b="1" dirty="0">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20000"/>
                        <a:lumOff val="8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1,585</a:t>
                      </a:r>
                      <a:r>
                        <a:rPr kumimoji="1" lang="ja-JP" altLang="en-US" sz="1600" b="1" dirty="0">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20000"/>
                        <a:lumOff val="8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735</a:t>
                      </a:r>
                      <a:r>
                        <a:rPr kumimoji="1" lang="ja-JP" altLang="en-US" sz="1600" b="1" dirty="0">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20000"/>
                        <a:lumOff val="80000"/>
                      </a:schemeClr>
                    </a:solidFill>
                  </a:tcPr>
                </a:tc>
                <a:tc>
                  <a:txBody>
                    <a:bodyPr/>
                    <a:lstStyle/>
                    <a:p>
                      <a:pPr algn="r"/>
                      <a:r>
                        <a:rPr kumimoji="1" lang="en-US" altLang="ja-JP" sz="1600" b="1" dirty="0">
                          <a:latin typeface="ＭＳ Ｐゴシック" panose="020B0600070205080204" pitchFamily="50" charset="-128"/>
                          <a:ea typeface="ＭＳ Ｐゴシック" panose="020B0600070205080204" pitchFamily="50" charset="-128"/>
                        </a:rPr>
                        <a:t>1,561</a:t>
                      </a:r>
                      <a:r>
                        <a:rPr kumimoji="1" lang="ja-JP" altLang="en-US" sz="1600" b="1" dirty="0">
                          <a:latin typeface="ＭＳ Ｐゴシック" panose="020B0600070205080204" pitchFamily="50" charset="-128"/>
                          <a:ea typeface="ＭＳ Ｐゴシック" panose="020B0600070205080204" pitchFamily="50" charset="-128"/>
                        </a:rPr>
                        <a:t>千円</a:t>
                      </a:r>
                    </a:p>
                  </a:txBody>
                  <a:tcPr marL="88792" marR="88792" marT="44365" marB="44365" anchor="ctr">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
        <p:nvSpPr>
          <p:cNvPr id="19" name="テキスト ボックス 6"/>
          <p:cNvSpPr txBox="1">
            <a:spLocks noChangeArrowheads="1"/>
          </p:cNvSpPr>
          <p:nvPr/>
        </p:nvSpPr>
        <p:spPr bwMode="auto">
          <a:xfrm>
            <a:off x="333751" y="982000"/>
            <a:ext cx="3647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平成</a:t>
            </a:r>
            <a:r>
              <a:rPr lang="en-US" altLang="ja-JP" sz="2000" dirty="0">
                <a:latin typeface="ＭＳ Ｐゴシック" panose="020B0600070205080204" pitchFamily="50" charset="-128"/>
              </a:rPr>
              <a:t>25</a:t>
            </a:r>
            <a:r>
              <a:rPr lang="ja-JP" altLang="en-US" sz="2000" dirty="0">
                <a:latin typeface="ＭＳ Ｐゴシック" panose="020B0600070205080204" pitchFamily="50" charset="-128"/>
              </a:rPr>
              <a:t>年度</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業態別財務状況</a:t>
            </a:r>
          </a:p>
        </p:txBody>
      </p:sp>
    </p:spTree>
    <p:extLst>
      <p:ext uri="{BB962C8B-B14F-4D97-AF65-F5344CB8AC3E}">
        <p14:creationId xmlns:p14="http://schemas.microsoft.com/office/powerpoint/2010/main" val="394253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問題点の検証</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13" name="コンテンツ プレースホルダー 2"/>
          <p:cNvGraphicFramePr>
            <a:graphicFrameLocks noGrp="1"/>
          </p:cNvGraphicFramePr>
          <p:nvPr>
            <p:ph idx="1"/>
            <p:extLst>
              <p:ext uri="{D42A27DB-BD31-4B8C-83A1-F6EECF244321}">
                <p14:modId xmlns:p14="http://schemas.microsoft.com/office/powerpoint/2010/main" val="241473596"/>
              </p:ext>
            </p:extLst>
          </p:nvPr>
        </p:nvGraphicFramePr>
        <p:xfrm>
          <a:off x="380722" y="1032861"/>
          <a:ext cx="11394511" cy="4220276"/>
        </p:xfrm>
        <a:graphic>
          <a:graphicData uri="http://schemas.openxmlformats.org/drawingml/2006/table">
            <a:tbl>
              <a:tblPr firstRow="1" bandRow="1">
                <a:tableStyleId>{5C22544A-7EE6-4342-B048-85BDC9FD1C3A}</a:tableStyleId>
              </a:tblPr>
              <a:tblGrid>
                <a:gridCol w="2848628">
                  <a:extLst>
                    <a:ext uri="{9D8B030D-6E8A-4147-A177-3AD203B41FA5}">
                      <a16:colId xmlns:a16="http://schemas.microsoft.com/office/drawing/2014/main" xmlns="" val="20000"/>
                    </a:ext>
                  </a:extLst>
                </a:gridCol>
                <a:gridCol w="2883367">
                  <a:extLst>
                    <a:ext uri="{9D8B030D-6E8A-4147-A177-3AD203B41FA5}">
                      <a16:colId xmlns:a16="http://schemas.microsoft.com/office/drawing/2014/main" xmlns="" val="20001"/>
                    </a:ext>
                  </a:extLst>
                </a:gridCol>
                <a:gridCol w="5662516">
                  <a:extLst>
                    <a:ext uri="{9D8B030D-6E8A-4147-A177-3AD203B41FA5}">
                      <a16:colId xmlns:a16="http://schemas.microsoft.com/office/drawing/2014/main" xmlns="" val="20002"/>
                    </a:ext>
                  </a:extLst>
                </a:gridCol>
              </a:tblGrid>
              <a:tr h="631117">
                <a:tc>
                  <a:txBody>
                    <a:bodyPr/>
                    <a:lstStyle/>
                    <a:p>
                      <a:pPr algn="ctr">
                        <a:lnSpc>
                          <a:spcPct val="100000"/>
                        </a:lnSpc>
                      </a:pPr>
                      <a:r>
                        <a:rPr kumimoji="1" lang="ja-JP" altLang="en-US" sz="2500" dirty="0">
                          <a:latin typeface="ＭＳ Ｐゴシック" panose="020B0600070205080204" pitchFamily="50" charset="-128"/>
                          <a:ea typeface="ＭＳ Ｐゴシック" panose="020B0600070205080204" pitchFamily="50" charset="-128"/>
                        </a:rPr>
                        <a:t>項　　目</a:t>
                      </a:r>
                    </a:p>
                  </a:txBody>
                  <a:tcPr marL="88160" marR="88160" marT="44066" marB="44066" anchor="ctr"/>
                </a:tc>
                <a:tc>
                  <a:txBody>
                    <a:bodyPr/>
                    <a:lstStyle/>
                    <a:p>
                      <a:pPr algn="ctr">
                        <a:lnSpc>
                          <a:spcPct val="100000"/>
                        </a:lnSpc>
                      </a:pPr>
                      <a:r>
                        <a:rPr kumimoji="1" lang="ja-JP" altLang="en-US" sz="2500" spc="-150" dirty="0">
                          <a:latin typeface="ＭＳ Ｐゴシック" panose="020B0600070205080204" pitchFamily="50" charset="-128"/>
                          <a:ea typeface="ＭＳ Ｐゴシック" panose="020B0600070205080204" pitchFamily="50" charset="-128"/>
                        </a:rPr>
                        <a:t>税法上</a:t>
                      </a:r>
                      <a:r>
                        <a:rPr kumimoji="1" lang="ja-JP" altLang="en-US" sz="2500" dirty="0">
                          <a:latin typeface="ＭＳ Ｐゴシック" panose="020B0600070205080204" pitchFamily="50" charset="-128"/>
                          <a:ea typeface="ＭＳ Ｐゴシック" panose="020B0600070205080204" pitchFamily="50" charset="-128"/>
                        </a:rPr>
                        <a:t>の関連規定</a:t>
                      </a:r>
                    </a:p>
                  </a:txBody>
                  <a:tcPr marL="88160" marR="88160" marT="44066" marB="44066" anchor="ctr"/>
                </a:tc>
                <a:tc>
                  <a:txBody>
                    <a:bodyPr/>
                    <a:lstStyle/>
                    <a:p>
                      <a:pPr algn="ctr">
                        <a:lnSpc>
                          <a:spcPct val="100000"/>
                        </a:lnSpc>
                      </a:pPr>
                      <a:r>
                        <a:rPr kumimoji="1" lang="ja-JP" altLang="en-US" sz="2500" dirty="0">
                          <a:latin typeface="ＭＳ Ｐゴシック" panose="020B0600070205080204" pitchFamily="50" charset="-128"/>
                          <a:ea typeface="ＭＳ Ｐゴシック" panose="020B0600070205080204" pitchFamily="50" charset="-128"/>
                        </a:rPr>
                        <a:t>概　　　要</a:t>
                      </a:r>
                    </a:p>
                  </a:txBody>
                  <a:tcPr marL="88160" marR="88160" marT="44066" marB="44066" anchor="ctr"/>
                </a:tc>
                <a:extLst>
                  <a:ext uri="{0D108BD9-81ED-4DB2-BD59-A6C34878D82A}">
                    <a16:rowId xmlns:a16="http://schemas.microsoft.com/office/drawing/2014/main" xmlns="" val="10000"/>
                  </a:ext>
                </a:extLst>
              </a:tr>
              <a:tr h="1102261">
                <a:tc>
                  <a:txBody>
                    <a:bodyPr/>
                    <a:lstStyle/>
                    <a:p>
                      <a:pPr>
                        <a:lnSpc>
                          <a:spcPct val="150000"/>
                        </a:lnSpc>
                      </a:pPr>
                      <a:r>
                        <a:rPr kumimoji="1" lang="ja-JP" altLang="en-US" sz="2100" b="1" dirty="0">
                          <a:latin typeface="ＭＳ Ｐゴシック" panose="020B0600070205080204" pitchFamily="50" charset="-128"/>
                          <a:ea typeface="ＭＳ Ｐゴシック" panose="020B0600070205080204" pitchFamily="50" charset="-128"/>
                        </a:rPr>
                        <a:t>税率差</a:t>
                      </a:r>
                    </a:p>
                  </a:txBody>
                  <a:tcPr marL="88160" marR="88160" marT="44066" marB="44066" anchor="ctr"/>
                </a:tc>
                <a:tc>
                  <a:txBody>
                    <a:bodyPr/>
                    <a:lstStyle/>
                    <a:p>
                      <a:pPr>
                        <a:lnSpc>
                          <a:spcPct val="150000"/>
                        </a:lnSpc>
                      </a:pPr>
                      <a:r>
                        <a:rPr kumimoji="1" lang="ja-JP" altLang="en-US" sz="2100" b="1" dirty="0" smtClean="0">
                          <a:latin typeface="ＭＳ Ｐゴシック" panose="020B0600070205080204" pitchFamily="50" charset="-128"/>
                          <a:ea typeface="ＭＳ Ｐゴシック" panose="020B0600070205080204" pitchFamily="50" charset="-128"/>
                        </a:rPr>
                        <a:t>税率差</a:t>
                      </a:r>
                      <a:endParaRPr kumimoji="1" lang="en-US" altLang="ja-JP" sz="2100" b="1"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2100" b="1" dirty="0">
                          <a:latin typeface="ＭＳ Ｐゴシック" panose="020B0600070205080204" pitchFamily="50" charset="-128"/>
                          <a:ea typeface="ＭＳ Ｐゴシック" panose="020B0600070205080204" pitchFamily="50" charset="-128"/>
                        </a:rPr>
                        <a:t>留保金課税</a:t>
                      </a:r>
                    </a:p>
                  </a:txBody>
                  <a:tcPr marL="88160" marR="88160" marT="44066" marB="44066" anchor="ctr"/>
                </a:tc>
                <a:tc>
                  <a:txBody>
                    <a:bodyPr/>
                    <a:lstStyle/>
                    <a:p>
                      <a:r>
                        <a:rPr kumimoji="1" lang="ja-JP" altLang="en-US" sz="1900" b="1" dirty="0" smtClean="0">
                          <a:latin typeface="ＭＳ Ｐゴシック" panose="020B0600070205080204" pitchFamily="50" charset="-128"/>
                          <a:ea typeface="ＭＳ Ｐゴシック" panose="020B0600070205080204" pitchFamily="50" charset="-128"/>
                        </a:rPr>
                        <a:t>　課税ベースが異なるので表面的な税率の比較には</a:t>
                      </a:r>
                      <a:endParaRPr kumimoji="1" lang="en-US" altLang="ja-JP" sz="1900" b="1" dirty="0" smtClean="0">
                        <a:latin typeface="ＭＳ Ｐゴシック" panose="020B0600070205080204" pitchFamily="50" charset="-128"/>
                        <a:ea typeface="ＭＳ Ｐゴシック" panose="020B0600070205080204" pitchFamily="50" charset="-128"/>
                      </a:endParaRPr>
                    </a:p>
                    <a:p>
                      <a:r>
                        <a:rPr kumimoji="1" lang="ja-JP" altLang="en-US" sz="1900" b="1" dirty="0" smtClean="0">
                          <a:latin typeface="ＭＳ Ｐゴシック" panose="020B0600070205080204" pitchFamily="50" charset="-128"/>
                          <a:ea typeface="ＭＳ Ｐゴシック" panose="020B0600070205080204" pitchFamily="50" charset="-128"/>
                        </a:rPr>
                        <a:t>　あまり意味がない。</a:t>
                      </a:r>
                      <a:endParaRPr kumimoji="1" lang="en-US" altLang="ja-JP" sz="1900" b="1" dirty="0" smtClean="0">
                        <a:latin typeface="ＭＳ Ｐゴシック" panose="020B0600070205080204" pitchFamily="50" charset="-128"/>
                        <a:ea typeface="ＭＳ Ｐゴシック" panose="020B0600070205080204" pitchFamily="50" charset="-128"/>
                      </a:endParaRPr>
                    </a:p>
                    <a:p>
                      <a:r>
                        <a:rPr kumimoji="1" lang="ja-JP" altLang="en-US" sz="1900" b="1" dirty="0" smtClean="0">
                          <a:latin typeface="ＭＳ Ｐゴシック" panose="020B0600070205080204" pitchFamily="50" charset="-128"/>
                          <a:ea typeface="ＭＳ Ｐゴシック" panose="020B0600070205080204" pitchFamily="50" charset="-128"/>
                        </a:rPr>
                        <a:t>　法人の留保所得については税率差の影響あり。</a:t>
                      </a:r>
                      <a:endParaRPr kumimoji="1" lang="ja-JP" altLang="en-US" sz="1900" b="1" dirty="0">
                        <a:latin typeface="ＭＳ Ｐゴシック" panose="020B0600070205080204" pitchFamily="50" charset="-128"/>
                        <a:ea typeface="ＭＳ Ｐゴシック" panose="020B0600070205080204" pitchFamily="50" charset="-128"/>
                      </a:endParaRPr>
                    </a:p>
                  </a:txBody>
                  <a:tcPr marL="88160" marR="88160" marT="44066" marB="44066" anchor="ctr"/>
                </a:tc>
                <a:extLst>
                  <a:ext uri="{0D108BD9-81ED-4DB2-BD59-A6C34878D82A}">
                    <a16:rowId xmlns:a16="http://schemas.microsoft.com/office/drawing/2014/main" xmlns="" val="10001"/>
                  </a:ext>
                </a:extLst>
              </a:tr>
              <a:tr h="631117">
                <a:tc>
                  <a:txBody>
                    <a:bodyPr/>
                    <a:lstStyle/>
                    <a:p>
                      <a:pPr>
                        <a:lnSpc>
                          <a:spcPct val="100000"/>
                        </a:lnSpc>
                      </a:pPr>
                      <a:r>
                        <a:rPr kumimoji="1" lang="ja-JP" altLang="en-US" sz="2100" b="1" dirty="0">
                          <a:latin typeface="ＭＳ Ｐゴシック" panose="020B0600070205080204" pitchFamily="50" charset="-128"/>
                          <a:ea typeface="ＭＳ Ｐゴシック" panose="020B0600070205080204" pitchFamily="50" charset="-128"/>
                        </a:rPr>
                        <a:t>給与所得控除</a:t>
                      </a:r>
                    </a:p>
                  </a:txBody>
                  <a:tcPr marL="88160" marR="88160" marT="44066" marB="44066" anchor="ctr"/>
                </a:tc>
                <a:tc>
                  <a:txBody>
                    <a:bodyPr/>
                    <a:lstStyle/>
                    <a:p>
                      <a:pPr>
                        <a:lnSpc>
                          <a:spcPct val="100000"/>
                        </a:lnSpc>
                      </a:pPr>
                      <a:r>
                        <a:rPr kumimoji="1" lang="ja-JP" altLang="en-US" sz="2100" b="1" dirty="0">
                          <a:latin typeface="ＭＳ Ｐゴシック" panose="020B0600070205080204" pitchFamily="50" charset="-128"/>
                          <a:ea typeface="ＭＳ Ｐゴシック" panose="020B0600070205080204" pitchFamily="50" charset="-128"/>
                        </a:rPr>
                        <a:t>給与所得控除</a:t>
                      </a:r>
                    </a:p>
                  </a:txBody>
                  <a:tcPr marL="88160" marR="88160" marT="44066" marB="44066" anchor="ctr"/>
                </a:tc>
                <a:tc>
                  <a:txBody>
                    <a:bodyPr/>
                    <a:lstStyle/>
                    <a:p>
                      <a:pPr>
                        <a:lnSpc>
                          <a:spcPct val="100000"/>
                        </a:lnSpc>
                      </a:pPr>
                      <a:r>
                        <a:rPr kumimoji="1" lang="ja-JP" altLang="en-US" sz="1900" b="1" dirty="0">
                          <a:latin typeface="ＭＳ Ｐゴシック" panose="020B0600070205080204" pitchFamily="50" charset="-128"/>
                          <a:ea typeface="ＭＳ Ｐゴシック" panose="020B0600070205080204" pitchFamily="50" charset="-128"/>
                        </a:rPr>
                        <a:t>　全ての規模の法人で影響</a:t>
                      </a:r>
                      <a:r>
                        <a:rPr kumimoji="1" lang="ja-JP" altLang="en-US" sz="1900" b="1" dirty="0" smtClean="0">
                          <a:latin typeface="ＭＳ Ｐゴシック" panose="020B0600070205080204" pitchFamily="50" charset="-128"/>
                          <a:ea typeface="ＭＳ Ｐゴシック" panose="020B0600070205080204" pitchFamily="50" charset="-128"/>
                        </a:rPr>
                        <a:t>あり。</a:t>
                      </a:r>
                      <a:endParaRPr kumimoji="1" lang="ja-JP" altLang="en-US" sz="1900" b="1" dirty="0">
                        <a:latin typeface="ＭＳ Ｐゴシック" panose="020B0600070205080204" pitchFamily="50" charset="-128"/>
                        <a:ea typeface="ＭＳ Ｐゴシック" panose="020B0600070205080204" pitchFamily="50" charset="-128"/>
                      </a:endParaRPr>
                    </a:p>
                  </a:txBody>
                  <a:tcPr marL="88160" marR="88160" marT="44066" marB="44066" anchor="ctr"/>
                </a:tc>
                <a:extLst>
                  <a:ext uri="{0D108BD9-81ED-4DB2-BD59-A6C34878D82A}">
                    <a16:rowId xmlns:a16="http://schemas.microsoft.com/office/drawing/2014/main" xmlns="" val="10002"/>
                  </a:ext>
                </a:extLst>
              </a:tr>
              <a:tr h="1102261">
                <a:tc>
                  <a:txBody>
                    <a:bodyPr/>
                    <a:lstStyle/>
                    <a:p>
                      <a:r>
                        <a:rPr kumimoji="1" lang="ja-JP" altLang="en-US" sz="2100" b="1" dirty="0">
                          <a:latin typeface="ＭＳ Ｐゴシック" panose="020B0600070205080204" pitchFamily="50" charset="-128"/>
                          <a:ea typeface="ＭＳ Ｐゴシック" panose="020B0600070205080204" pitchFamily="50" charset="-128"/>
                        </a:rPr>
                        <a:t>所得の分散</a:t>
                      </a:r>
                      <a:endParaRPr kumimoji="1" lang="en-US" altLang="ja-JP" sz="2100" b="1" dirty="0">
                        <a:latin typeface="ＭＳ Ｐゴシック" panose="020B0600070205080204" pitchFamily="50" charset="-128"/>
                        <a:ea typeface="ＭＳ Ｐゴシック" panose="020B0600070205080204" pitchFamily="50" charset="-128"/>
                      </a:endParaRPr>
                    </a:p>
                    <a:p>
                      <a:r>
                        <a:rPr kumimoji="1" lang="ja-JP" altLang="en-US" sz="2100" b="1" dirty="0">
                          <a:latin typeface="ＭＳ Ｐゴシック" panose="020B0600070205080204" pitchFamily="50" charset="-128"/>
                          <a:ea typeface="ＭＳ Ｐゴシック" panose="020B0600070205080204" pitchFamily="50" charset="-128"/>
                        </a:rPr>
                        <a:t>･専従者以外への給与</a:t>
                      </a:r>
                      <a:endParaRPr kumimoji="1" lang="en-US" altLang="ja-JP" sz="2100" b="1" dirty="0">
                        <a:latin typeface="ＭＳ Ｐゴシック" panose="020B0600070205080204" pitchFamily="50" charset="-128"/>
                        <a:ea typeface="ＭＳ Ｐゴシック" panose="020B0600070205080204" pitchFamily="50" charset="-128"/>
                      </a:endParaRPr>
                    </a:p>
                    <a:p>
                      <a:r>
                        <a:rPr kumimoji="1" lang="ja-JP" altLang="en-US" sz="2100" b="1" dirty="0">
                          <a:latin typeface="ＭＳ Ｐゴシック" panose="020B0600070205080204" pitchFamily="50" charset="-128"/>
                          <a:ea typeface="ＭＳ Ｐゴシック" panose="020B0600070205080204" pitchFamily="50" charset="-128"/>
                        </a:rPr>
                        <a:t>･退職金</a:t>
                      </a:r>
                    </a:p>
                  </a:txBody>
                  <a:tcPr marL="88160" marR="88160" marT="44066" marB="44066" anchor="ctr"/>
                </a:tc>
                <a:tc>
                  <a:txBody>
                    <a:bodyPr/>
                    <a:lstStyle/>
                    <a:p>
                      <a:pPr>
                        <a:lnSpc>
                          <a:spcPct val="200000"/>
                        </a:lnSpc>
                      </a:pPr>
                      <a:r>
                        <a:rPr kumimoji="1" lang="ja-JP" altLang="en-US" sz="2100" b="1" dirty="0">
                          <a:latin typeface="ＭＳ Ｐゴシック" panose="020B0600070205080204" pitchFamily="50" charset="-128"/>
                          <a:ea typeface="ＭＳ Ｐゴシック" panose="020B0600070205080204" pitchFamily="50" charset="-128"/>
                        </a:rPr>
                        <a:t>専従者給与</a:t>
                      </a:r>
                    </a:p>
                  </a:txBody>
                  <a:tcPr marL="88160" marR="88160" marT="44066" marB="44066" anchor="ctr"/>
                </a:tc>
                <a:tc>
                  <a:txBody>
                    <a:bodyPr/>
                    <a:lstStyle/>
                    <a:p>
                      <a:pPr>
                        <a:lnSpc>
                          <a:spcPct val="100000"/>
                        </a:lnSpc>
                      </a:pPr>
                      <a:r>
                        <a:rPr kumimoji="1" lang="ja-JP" altLang="en-US" sz="1900" b="1" dirty="0">
                          <a:latin typeface="ＭＳ Ｐゴシック" panose="020B0600070205080204" pitchFamily="50" charset="-128"/>
                          <a:ea typeface="ＭＳ Ｐゴシック" panose="020B0600070205080204" pitchFamily="50" charset="-128"/>
                        </a:rPr>
                        <a:t>　法人税法における取扱いに</a:t>
                      </a:r>
                      <a:r>
                        <a:rPr kumimoji="1" lang="ja-JP" altLang="en-US" sz="1900" b="1" dirty="0" smtClean="0">
                          <a:latin typeface="ＭＳ Ｐゴシック" panose="020B0600070205080204" pitchFamily="50" charset="-128"/>
                          <a:ea typeface="ＭＳ Ｐゴシック" panose="020B0600070205080204" pitchFamily="50" charset="-128"/>
                        </a:rPr>
                        <a:t>合わせて、所得税法でも</a:t>
                      </a:r>
                      <a:endParaRPr kumimoji="1" lang="en-US" altLang="ja-JP" sz="1900" b="1" dirty="0" smtClean="0">
                        <a:latin typeface="ＭＳ Ｐゴシック" panose="020B0600070205080204" pitchFamily="50" charset="-128"/>
                        <a:ea typeface="ＭＳ Ｐゴシック" panose="020B0600070205080204" pitchFamily="50" charset="-128"/>
                      </a:endParaRPr>
                    </a:p>
                    <a:p>
                      <a:pPr>
                        <a:lnSpc>
                          <a:spcPct val="100000"/>
                        </a:lnSpc>
                      </a:pPr>
                      <a:r>
                        <a:rPr kumimoji="1" lang="ja-JP" altLang="en-US" sz="1900" b="1" dirty="0" smtClean="0">
                          <a:latin typeface="ＭＳ Ｐゴシック" panose="020B0600070205080204" pitchFamily="50" charset="-128"/>
                          <a:ea typeface="ＭＳ Ｐゴシック" panose="020B0600070205080204" pitchFamily="50" charset="-128"/>
                        </a:rPr>
                        <a:t>　必要経費算入を認めるべき。</a:t>
                      </a:r>
                      <a:endParaRPr kumimoji="1" lang="ja-JP" altLang="en-US" sz="1900" b="1" dirty="0">
                        <a:latin typeface="ＭＳ Ｐゴシック" panose="020B0600070205080204" pitchFamily="50" charset="-128"/>
                        <a:ea typeface="ＭＳ Ｐゴシック" panose="020B0600070205080204" pitchFamily="50" charset="-128"/>
                      </a:endParaRPr>
                    </a:p>
                  </a:txBody>
                  <a:tcPr marL="88160" marR="88160" marT="44066" marB="44066" anchor="ctr"/>
                </a:tc>
                <a:extLst>
                  <a:ext uri="{0D108BD9-81ED-4DB2-BD59-A6C34878D82A}">
                    <a16:rowId xmlns:a16="http://schemas.microsoft.com/office/drawing/2014/main" xmlns="" val="10003"/>
                  </a:ext>
                </a:extLst>
              </a:tr>
              <a:tr h="753520">
                <a:tc>
                  <a:txBody>
                    <a:bodyPr/>
                    <a:lstStyle/>
                    <a:p>
                      <a:r>
                        <a:rPr kumimoji="1" lang="ja-JP" altLang="en-US" sz="2100" b="1" dirty="0">
                          <a:latin typeface="ＭＳ Ｐゴシック" panose="020B0600070205080204" pitchFamily="50" charset="-128"/>
                          <a:ea typeface="ＭＳ Ｐゴシック" panose="020B0600070205080204" pitchFamily="50" charset="-128"/>
                        </a:rPr>
                        <a:t>費用・損失の繰延べ</a:t>
                      </a:r>
                    </a:p>
                  </a:txBody>
                  <a:tcPr marL="88160" marR="88160" marT="44066" marB="44066" anchor="ctr"/>
                </a:tc>
                <a:tc>
                  <a:txBody>
                    <a:bodyPr/>
                    <a:lstStyle/>
                    <a:p>
                      <a:r>
                        <a:rPr kumimoji="1" lang="ja-JP" altLang="en-US" sz="2100" b="1" dirty="0">
                          <a:latin typeface="ＭＳ Ｐゴシック" panose="020B0600070205080204" pitchFamily="50" charset="-128"/>
                          <a:ea typeface="ＭＳ Ｐゴシック" panose="020B0600070205080204" pitchFamily="50" charset="-128"/>
                        </a:rPr>
                        <a:t>減価償却</a:t>
                      </a:r>
                      <a:endParaRPr kumimoji="1" lang="en-US" altLang="ja-JP" sz="2100" b="1" dirty="0">
                        <a:latin typeface="ＭＳ Ｐゴシック" panose="020B0600070205080204" pitchFamily="50" charset="-128"/>
                        <a:ea typeface="ＭＳ Ｐゴシック" panose="020B0600070205080204" pitchFamily="50" charset="-128"/>
                      </a:endParaRPr>
                    </a:p>
                    <a:p>
                      <a:r>
                        <a:rPr kumimoji="1" lang="ja-JP" altLang="en-US" sz="2100" b="1" dirty="0">
                          <a:latin typeface="ＭＳ Ｐゴシック" panose="020B0600070205080204" pitchFamily="50" charset="-128"/>
                          <a:ea typeface="ＭＳ Ｐゴシック" panose="020B0600070205080204" pitchFamily="50" charset="-128"/>
                        </a:rPr>
                        <a:t>損失・欠損金繰越し</a:t>
                      </a:r>
                    </a:p>
                  </a:txBody>
                  <a:tcPr marL="88160" marR="88160" marT="44066" marB="44066" anchor="ctr"/>
                </a:tc>
                <a:tc>
                  <a:txBody>
                    <a:bodyPr/>
                    <a:lstStyle/>
                    <a:p>
                      <a:r>
                        <a:rPr kumimoji="1" lang="ja-JP" altLang="en-US" sz="1900" b="1" dirty="0">
                          <a:latin typeface="ＭＳ Ｐゴシック" panose="020B0600070205080204" pitchFamily="50" charset="-128"/>
                          <a:ea typeface="ＭＳ Ｐゴシック" panose="020B0600070205080204" pitchFamily="50" charset="-128"/>
                        </a:rPr>
                        <a:t>　課税の繰延べ程度。税率に変動がない法人で</a:t>
                      </a:r>
                      <a:r>
                        <a:rPr kumimoji="1" lang="ja-JP" altLang="en-US" sz="1900" b="1" dirty="0" smtClean="0">
                          <a:latin typeface="ＭＳ Ｐゴシック" panose="020B0600070205080204" pitchFamily="50" charset="-128"/>
                          <a:ea typeface="ＭＳ Ｐゴシック" panose="020B0600070205080204" pitchFamily="50" charset="-128"/>
                        </a:rPr>
                        <a:t>は</a:t>
                      </a:r>
                      <a:endParaRPr kumimoji="1" lang="en-US" altLang="ja-JP" sz="1900" b="1" dirty="0" smtClean="0">
                        <a:latin typeface="ＭＳ Ｐゴシック" panose="020B0600070205080204" pitchFamily="50" charset="-128"/>
                        <a:ea typeface="ＭＳ Ｐゴシック" panose="020B0600070205080204" pitchFamily="50" charset="-128"/>
                      </a:endParaRPr>
                    </a:p>
                    <a:p>
                      <a:r>
                        <a:rPr kumimoji="1" lang="ja-JP" altLang="en-US" sz="1900" b="1" dirty="0" smtClean="0">
                          <a:latin typeface="ＭＳ Ｐゴシック" panose="020B0600070205080204" pitchFamily="50" charset="-128"/>
                          <a:ea typeface="ＭＳ Ｐゴシック" panose="020B0600070205080204" pitchFamily="50" charset="-128"/>
                        </a:rPr>
                        <a:t>　影響</a:t>
                      </a:r>
                      <a:r>
                        <a:rPr kumimoji="1" lang="ja-JP" altLang="en-US" sz="1900" b="1" dirty="0">
                          <a:latin typeface="ＭＳ Ｐゴシック" panose="020B0600070205080204" pitchFamily="50" charset="-128"/>
                          <a:ea typeface="ＭＳ Ｐゴシック" panose="020B0600070205080204" pitchFamily="50" charset="-128"/>
                        </a:rPr>
                        <a:t>は少ない。</a:t>
                      </a:r>
                    </a:p>
                  </a:txBody>
                  <a:tcPr marL="88160" marR="88160" marT="44066" marB="44066" anchor="ctr"/>
                </a:tc>
                <a:extLst>
                  <a:ext uri="{0D108BD9-81ED-4DB2-BD59-A6C34878D82A}">
                    <a16:rowId xmlns:a16="http://schemas.microsoft.com/office/drawing/2014/main" xmlns="" val="10004"/>
                  </a:ext>
                </a:extLst>
              </a:tr>
            </a:tbl>
          </a:graphicData>
        </a:graphic>
      </p:graphicFrame>
      <p:sp>
        <p:nvSpPr>
          <p:cNvPr id="14" name="正方形/長方形 13"/>
          <p:cNvSpPr/>
          <p:nvPr/>
        </p:nvSpPr>
        <p:spPr>
          <a:xfrm>
            <a:off x="6122744" y="2765917"/>
            <a:ext cx="5635871" cy="660184"/>
          </a:xfrm>
          <a:prstGeom prst="rect">
            <a:avLst/>
          </a:prstGeom>
          <a:noFill/>
          <a:ln w="603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ja-JP" altLang="en-US"/>
          </a:p>
        </p:txBody>
      </p:sp>
      <p:sp>
        <p:nvSpPr>
          <p:cNvPr id="22" name="テキスト ボックス 4"/>
          <p:cNvSpPr txBox="1">
            <a:spLocks noChangeArrowheads="1"/>
          </p:cNvSpPr>
          <p:nvPr/>
        </p:nvSpPr>
        <p:spPr bwMode="auto">
          <a:xfrm>
            <a:off x="781938" y="5539731"/>
            <a:ext cx="3948682" cy="830997"/>
          </a:xfrm>
          <a:prstGeom prst="rect">
            <a:avLst/>
          </a:prstGeom>
          <a:solidFill>
            <a:srgbClr val="FFFF00"/>
          </a:solidFill>
          <a:ln w="9525">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dirty="0">
                <a:solidFill>
                  <a:srgbClr val="FF0000"/>
                </a:solidFill>
                <a:latin typeface="Arial" panose="020B0604020202020204" pitchFamily="34" charset="0"/>
              </a:rPr>
              <a:t>★ 給与所得控除については</a:t>
            </a:r>
            <a:endParaRPr lang="en-US" altLang="ja-JP" sz="2400" b="1" dirty="0">
              <a:solidFill>
                <a:srgbClr val="FF0000"/>
              </a:solidFill>
              <a:latin typeface="Arial" panose="020B0604020202020204" pitchFamily="34" charset="0"/>
            </a:endParaRPr>
          </a:p>
          <a:p>
            <a:pPr>
              <a:spcBef>
                <a:spcPct val="0"/>
              </a:spcBef>
              <a:buFontTx/>
              <a:buNone/>
            </a:pPr>
            <a:r>
              <a:rPr lang="ja-JP" altLang="en-US" sz="2400" b="1" dirty="0">
                <a:solidFill>
                  <a:srgbClr val="FF0000"/>
                </a:solidFill>
                <a:latin typeface="Arial" panose="020B0604020202020204" pitchFamily="34" charset="0"/>
              </a:rPr>
              <a:t>　　特に何らかの対策が必要</a:t>
            </a:r>
          </a:p>
        </p:txBody>
      </p:sp>
      <p:sp>
        <p:nvSpPr>
          <p:cNvPr id="23" name="テキスト ボックス 5"/>
          <p:cNvSpPr txBox="1">
            <a:spLocks noChangeArrowheads="1"/>
          </p:cNvSpPr>
          <p:nvPr/>
        </p:nvSpPr>
        <p:spPr bwMode="auto">
          <a:xfrm>
            <a:off x="5849629" y="5539731"/>
            <a:ext cx="4692117" cy="830997"/>
          </a:xfrm>
          <a:prstGeom prst="rect">
            <a:avLst/>
          </a:prstGeom>
          <a:solidFill>
            <a:srgbClr val="FFFF00"/>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dirty="0" smtClean="0">
                <a:latin typeface="Arial" panose="020B0604020202020204" pitchFamily="34" charset="0"/>
              </a:rPr>
              <a:t>給与</a:t>
            </a:r>
            <a:r>
              <a:rPr lang="ja-JP" altLang="en-US" dirty="0">
                <a:latin typeface="Arial" panose="020B0604020202020204" pitchFamily="34" charset="0"/>
              </a:rPr>
              <a:t>所得控除の見直し</a:t>
            </a:r>
          </a:p>
        </p:txBody>
      </p:sp>
      <p:sp>
        <p:nvSpPr>
          <p:cNvPr id="5" name="矢印: 右 4"/>
          <p:cNvSpPr/>
          <p:nvPr/>
        </p:nvSpPr>
        <p:spPr>
          <a:xfrm>
            <a:off x="5031024" y="5632560"/>
            <a:ext cx="518201" cy="645337"/>
          </a:xfrm>
          <a:prstGeom prst="rightArrow">
            <a:avLst>
              <a:gd name="adj1" fmla="val 50000"/>
              <a:gd name="adj2" fmla="val 755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115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920750"/>
            <a:ext cx="879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四角形吹き出し 11"/>
          <p:cNvSpPr/>
          <p:nvPr/>
        </p:nvSpPr>
        <p:spPr>
          <a:xfrm>
            <a:off x="3697288" y="889000"/>
            <a:ext cx="6048375" cy="1263650"/>
          </a:xfrm>
          <a:prstGeom prst="wedgeRectCallout">
            <a:avLst>
              <a:gd name="adj1" fmla="val -55692"/>
              <a:gd name="adj2" fmla="val 4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latin typeface="+mj-ea"/>
                <a:ea typeface="+mj-ea"/>
              </a:rPr>
              <a:t>いまの給与所得控除は</a:t>
            </a:r>
            <a:r>
              <a:rPr lang="en-US" altLang="ja-JP" b="1" dirty="0">
                <a:solidFill>
                  <a:schemeClr val="tx1"/>
                </a:solidFill>
                <a:latin typeface="+mj-ea"/>
                <a:ea typeface="+mj-ea"/>
              </a:rPr>
              <a:t/>
            </a:r>
            <a:br>
              <a:rPr lang="en-US" altLang="ja-JP" b="1" dirty="0">
                <a:solidFill>
                  <a:schemeClr val="tx1"/>
                </a:solidFill>
                <a:latin typeface="+mj-ea"/>
                <a:ea typeface="+mj-ea"/>
              </a:rPr>
            </a:br>
            <a:r>
              <a:rPr lang="ja-JP" altLang="en-US" b="1" dirty="0">
                <a:solidFill>
                  <a:schemeClr val="tx1"/>
                </a:solidFill>
                <a:latin typeface="+mj-ea"/>
                <a:ea typeface="+mj-ea"/>
              </a:rPr>
              <a:t>「</a:t>
            </a:r>
            <a:r>
              <a:rPr lang="ja-JP" altLang="en-US" b="1" dirty="0">
                <a:solidFill>
                  <a:srgbClr val="FF0000"/>
                </a:solidFill>
                <a:latin typeface="+mj-ea"/>
                <a:ea typeface="+mj-ea"/>
              </a:rPr>
              <a:t>勤務費用の概算</a:t>
            </a:r>
            <a:r>
              <a:rPr lang="ja-JP" altLang="en-US" b="1" dirty="0" smtClean="0">
                <a:solidFill>
                  <a:srgbClr val="FF0000"/>
                </a:solidFill>
                <a:latin typeface="+mj-ea"/>
                <a:ea typeface="+mj-ea"/>
              </a:rPr>
              <a:t>控除</a:t>
            </a:r>
            <a:r>
              <a:rPr lang="ja-JP" altLang="en-US" b="1" dirty="0" smtClean="0">
                <a:solidFill>
                  <a:schemeClr val="tx1"/>
                </a:solidFill>
                <a:latin typeface="+mj-ea"/>
                <a:ea typeface="+mj-ea"/>
              </a:rPr>
              <a:t>」＋「</a:t>
            </a:r>
            <a:r>
              <a:rPr lang="ja-JP" altLang="en-US" b="1" dirty="0" smtClean="0">
                <a:solidFill>
                  <a:srgbClr val="FF0000"/>
                </a:solidFill>
                <a:latin typeface="+mj-ea"/>
                <a:ea typeface="+mj-ea"/>
              </a:rPr>
              <a:t>他</a:t>
            </a:r>
            <a:r>
              <a:rPr lang="ja-JP" altLang="en-US" b="1" dirty="0">
                <a:solidFill>
                  <a:srgbClr val="FF0000"/>
                </a:solidFill>
                <a:latin typeface="+mj-ea"/>
                <a:ea typeface="+mj-ea"/>
              </a:rPr>
              <a:t>の所得との負担調整</a:t>
            </a:r>
            <a:r>
              <a:rPr lang="ja-JP" altLang="en-US" b="1" dirty="0">
                <a:solidFill>
                  <a:schemeClr val="tx1"/>
                </a:solidFill>
                <a:latin typeface="+mj-ea"/>
                <a:ea typeface="+mj-ea"/>
              </a:rPr>
              <a:t>」</a:t>
            </a:r>
            <a:r>
              <a:rPr lang="en-US" altLang="ja-JP" b="1" dirty="0">
                <a:solidFill>
                  <a:schemeClr val="tx1"/>
                </a:solidFill>
                <a:latin typeface="+mj-ea"/>
                <a:ea typeface="+mj-ea"/>
              </a:rPr>
              <a:t/>
            </a:r>
            <a:br>
              <a:rPr lang="en-US" altLang="ja-JP" b="1" dirty="0">
                <a:solidFill>
                  <a:schemeClr val="tx1"/>
                </a:solidFill>
                <a:latin typeface="+mj-ea"/>
                <a:ea typeface="+mj-ea"/>
              </a:rPr>
            </a:br>
            <a:r>
              <a:rPr lang="ja-JP" altLang="en-US" b="1" dirty="0">
                <a:solidFill>
                  <a:schemeClr val="tx1"/>
                </a:solidFill>
                <a:latin typeface="+mj-ea"/>
                <a:ea typeface="+mj-ea"/>
              </a:rPr>
              <a:t>で構成されています。</a:t>
            </a:r>
            <a:endParaRPr lang="ja-JP" altLang="en-US" b="1" dirty="0">
              <a:latin typeface="+mj-ea"/>
              <a:ea typeface="+mj-ea"/>
            </a:endParaRPr>
          </a:p>
        </p:txBody>
      </p:sp>
      <p:sp>
        <p:nvSpPr>
          <p:cNvPr id="14346" name="テキスト ボックス 10"/>
          <p:cNvSpPr txBox="1">
            <a:spLocks noChangeArrowheads="1"/>
          </p:cNvSpPr>
          <p:nvPr/>
        </p:nvSpPr>
        <p:spPr bwMode="auto">
          <a:xfrm>
            <a:off x="2201863" y="1906588"/>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800" dirty="0" smtClean="0">
                <a:latin typeface="+mj-ea"/>
                <a:ea typeface="+mj-ea"/>
              </a:rPr>
              <a:t>税調等</a:t>
            </a:r>
            <a:endParaRPr lang="ja-JP" altLang="en-US" sz="1800" dirty="0">
              <a:latin typeface="+mj-ea"/>
              <a:ea typeface="+mj-ea"/>
            </a:endParaRPr>
          </a:p>
        </p:txBody>
      </p:sp>
      <p:graphicFrame>
        <p:nvGraphicFramePr>
          <p:cNvPr id="3" name="図表 2"/>
          <p:cNvGraphicFramePr/>
          <p:nvPr/>
        </p:nvGraphicFramePr>
        <p:xfrm>
          <a:off x="1775520" y="3068834"/>
          <a:ext cx="9091736" cy="3600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角丸四角形 4"/>
          <p:cNvSpPr/>
          <p:nvPr/>
        </p:nvSpPr>
        <p:spPr>
          <a:xfrm>
            <a:off x="2200275" y="2349500"/>
            <a:ext cx="8432800" cy="5969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2400" b="1" dirty="0">
                <a:latin typeface="AR P丸ゴシック体M" panose="020B0600010101010101" pitchFamily="50" charset="-128"/>
                <a:ea typeface="AR P丸ゴシック体M" panose="020B0600010101010101" pitchFamily="50" charset="-128"/>
              </a:rPr>
              <a:t>他　の　所　得　と　の　負　担　調　整</a:t>
            </a:r>
          </a:p>
        </p:txBody>
      </p:sp>
      <p:sp>
        <p:nvSpPr>
          <p:cNvPr id="6" name="正方形/長方形 5"/>
          <p:cNvSpPr/>
          <p:nvPr/>
        </p:nvSpPr>
        <p:spPr>
          <a:xfrm>
            <a:off x="2930525" y="6021388"/>
            <a:ext cx="6781800"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第</a:t>
            </a:r>
            <a:r>
              <a:rPr lang="ja-JP" altLang="en-US" sz="2000" b="1" dirty="0">
                <a:ln w="0"/>
                <a:solidFill>
                  <a:schemeClr val="tx1"/>
                </a:solidFill>
                <a:effectLst>
                  <a:outerShdw blurRad="38100" dist="19050" dir="2700000" algn="tl" rotWithShape="0">
                    <a:schemeClr val="dk1">
                      <a:alpha val="40000"/>
                    </a:schemeClr>
                  </a:outerShdw>
                </a:effectLst>
                <a:latin typeface="AR P丸ゴシック体M" panose="020B0600010101010101" pitchFamily="50" charset="-128"/>
                <a:ea typeface="AR P丸ゴシック体M" panose="020B0600010101010101" pitchFamily="50" charset="-128"/>
              </a:rPr>
              <a:t>大　　　　　（　担　税　力　）　　　　　小</a:t>
            </a:r>
            <a:endParaRPr lang="ja-JP" altLang="en-US" sz="2000" b="1" dirty="0">
              <a:latin typeface="AR P丸ゴシック体M" panose="020B0600010101010101" pitchFamily="50" charset="-128"/>
              <a:ea typeface="AR P丸ゴシック体M" panose="020B0600010101010101" pitchFamily="50" charset="-128"/>
            </a:endParaRPr>
          </a:p>
        </p:txBody>
      </p:sp>
      <p:sp>
        <p:nvSpPr>
          <p:cNvPr id="9" name="タイトル 1"/>
          <p:cNvSpPr txBox="1">
            <a:spLocks/>
          </p:cNvSpPr>
          <p:nvPr/>
        </p:nvSpPr>
        <p:spPr>
          <a:xfrm>
            <a:off x="221942" y="333502"/>
            <a:ext cx="11727402" cy="499621"/>
          </a:xfrm>
          <a:prstGeom prst="rect">
            <a:avLst/>
          </a:prstGeom>
          <a:solidFill>
            <a:srgbClr val="000099"/>
          </a:solidFill>
          <a:ln>
            <a:solidFill>
              <a:srgbClr val="3399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dirty="0" smtClean="0">
                <a:solidFill>
                  <a:schemeClr val="bg1"/>
                </a:solidFill>
                <a:latin typeface="ＭＳ ゴシック" panose="020B0609070205080204" pitchFamily="49" charset="-128"/>
                <a:ea typeface="ＭＳ ゴシック" panose="020B0609070205080204" pitchFamily="49" charset="-128"/>
              </a:rPr>
              <a:t>給与所得控除の構成</a:t>
            </a:r>
            <a:endParaRPr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spTree>
    <p:extLst>
      <p:ext uri="{BB962C8B-B14F-4D97-AF65-F5344CB8AC3E}">
        <p14:creationId xmlns:p14="http://schemas.microsoft.com/office/powerpoint/2010/main" val="319480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6"/>
                                        </p:tgtEl>
                                        <p:attrNameLst>
                                          <p:attrName>style.visibility</p:attrName>
                                        </p:attrNameLst>
                                      </p:cBhvr>
                                      <p:to>
                                        <p:strVal val="visible"/>
                                      </p:to>
                                    </p:set>
                                  </p:childTnLst>
                                </p:cTn>
                              </p:par>
                            </p:childTnLst>
                          </p:cTn>
                        </p:par>
                        <p:par>
                          <p:cTn id="9" fill="hold" nodeType="withGroup">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000"/>
                                        <p:tgtEl>
                                          <p:spTgt spid="5"/>
                                        </p:tgtEl>
                                      </p:cBhvr>
                                    </p:animEffect>
                                  </p:childTnLst>
                                </p:cTn>
                              </p:par>
                            </p:childTnLst>
                          </p:cTn>
                        </p:par>
                        <p:par>
                          <p:cTn id="20" fill="hold" nodeType="with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000"/>
                                        <p:tgtEl>
                                          <p:spTgt spid="3"/>
                                        </p:tgtEl>
                                      </p:cBhvr>
                                    </p:animEffect>
                                  </p:childTnLst>
                                </p:cTn>
                              </p:par>
                            </p:childTnLst>
                          </p:cTn>
                        </p:par>
                        <p:par>
                          <p:cTn id="24" fill="hold" nodeType="withGroup">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fltVal val="0"/>
                                          </p:val>
                                        </p:tav>
                                        <p:tav tm="100000">
                                          <p:val>
                                            <p:strVal val="#ppt_w"/>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346" grpId="0"/>
      <p:bldGraphic spid="3" grpId="0">
        <p:bldAsOne/>
      </p:bldGraphic>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吹き出し: 角を丸めた四角形 10"/>
          <p:cNvSpPr/>
          <p:nvPr/>
        </p:nvSpPr>
        <p:spPr>
          <a:xfrm>
            <a:off x="3657600" y="996824"/>
            <a:ext cx="6054571" cy="1286041"/>
          </a:xfrm>
          <a:prstGeom prst="wedgeRoundRectCallout">
            <a:avLst>
              <a:gd name="adj1" fmla="val -55290"/>
              <a:gd name="adj2" fmla="val 4334"/>
              <a:gd name="adj3" fmla="val 16667"/>
            </a:avLst>
          </a:prstGeom>
          <a:solidFill>
            <a:srgbClr val="CCE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000" b="1" dirty="0">
                <a:solidFill>
                  <a:schemeClr val="tx1"/>
                </a:solidFill>
                <a:latin typeface="ＭＳ ゴシック" panose="020B0609070205080204" pitchFamily="49" charset="-128"/>
                <a:ea typeface="ＭＳ ゴシック" panose="020B0609070205080204" pitchFamily="49" charset="-128"/>
              </a:rPr>
              <a:t>いまの給与所得控除は</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a:solidFill>
                  <a:schemeClr val="tx1"/>
                </a:solidFill>
                <a:latin typeface="ＭＳ ゴシック" panose="020B0609070205080204" pitchFamily="49" charset="-128"/>
                <a:ea typeface="ＭＳ ゴシック" panose="020B0609070205080204" pitchFamily="49" charset="-128"/>
              </a:rPr>
              <a:t>「勤務費用の概算控除＋他の所得との負担調整」</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err="1">
                <a:solidFill>
                  <a:schemeClr val="tx1"/>
                </a:solidFill>
                <a:latin typeface="ＭＳ ゴシック" panose="020B0609070205080204" pitchFamily="49" charset="-128"/>
                <a:ea typeface="ＭＳ ゴシック" panose="020B0609070205080204" pitchFamily="49" charset="-128"/>
              </a:rPr>
              <a:t>で構</a:t>
            </a:r>
            <a:r>
              <a:rPr lang="ja-JP" altLang="en-US" sz="2000" b="1" dirty="0">
                <a:solidFill>
                  <a:schemeClr val="tx1"/>
                </a:solidFill>
                <a:latin typeface="ＭＳ ゴシック" panose="020B0609070205080204" pitchFamily="49" charset="-128"/>
                <a:ea typeface="ＭＳ ゴシック" panose="020B0609070205080204" pitchFamily="49" charset="-128"/>
              </a:rPr>
              <a:t>成されています</a:t>
            </a:r>
            <a:endParaRPr lang="ja-JP" altLang="en-US" sz="2000" b="1" dirty="0">
              <a:latin typeface="ＭＳ ゴシック" panose="020B0609070205080204" pitchFamily="49" charset="-128"/>
              <a:ea typeface="ＭＳ ゴシック" panose="020B0609070205080204" pitchFamily="49" charset="-128"/>
            </a:endParaRPr>
          </a:p>
        </p:txBody>
      </p:sp>
      <p:sp>
        <p:nvSpPr>
          <p:cNvPr id="7" name="吹き出し: 角を丸めた四角形 6"/>
          <p:cNvSpPr/>
          <p:nvPr/>
        </p:nvSpPr>
        <p:spPr>
          <a:xfrm>
            <a:off x="2640013" y="2439636"/>
            <a:ext cx="6049962" cy="1325914"/>
          </a:xfrm>
          <a:prstGeom prst="wedgeRoundRectCallout">
            <a:avLst>
              <a:gd name="adj1" fmla="val 58128"/>
              <a:gd name="adj2" fmla="val 4939"/>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ゴシック" panose="020B0609070205080204" pitchFamily="49" charset="-128"/>
                <a:ea typeface="ＭＳ ゴシック" panose="020B0609070205080204" pitchFamily="49" charset="-128"/>
              </a:rPr>
              <a:t>でも・・・</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a:solidFill>
                  <a:schemeClr val="tx1"/>
                </a:solidFill>
                <a:latin typeface="ＭＳ ゴシック" panose="020B0609070205080204" pitchFamily="49" charset="-128"/>
                <a:ea typeface="ＭＳ ゴシック" panose="020B0609070205080204" pitchFamily="49" charset="-128"/>
              </a:rPr>
              <a:t>「勤務費用の概算控除」と</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a:solidFill>
                  <a:schemeClr val="tx1"/>
                </a:solidFill>
                <a:latin typeface="ＭＳ ゴシック" panose="020B0609070205080204" pitchFamily="49" charset="-128"/>
                <a:ea typeface="ＭＳ ゴシック" panose="020B0609070205080204" pitchFamily="49" charset="-128"/>
              </a:rPr>
              <a:t>「他の所得との負担調整」の</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a:solidFill>
                  <a:schemeClr val="tx1"/>
                </a:solidFill>
                <a:latin typeface="ＭＳ ゴシック" panose="020B0609070205080204" pitchFamily="49" charset="-128"/>
                <a:ea typeface="ＭＳ ゴシック" panose="020B0609070205080204" pitchFamily="49" charset="-128"/>
              </a:rPr>
              <a:t>配分割合は、はっきり区分できてないんだよね？</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給与所得控除の性格と問題点</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pic>
        <p:nvPicPr>
          <p:cNvPr id="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5750" y="5508625"/>
            <a:ext cx="879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4849" y="979069"/>
            <a:ext cx="879475" cy="1008063"/>
          </a:xfrm>
          <a:prstGeom prst="rect">
            <a:avLst/>
          </a:prstGeom>
          <a:solidFill>
            <a:srgbClr val="99CCFF"/>
          </a:solidFill>
          <a:ln>
            <a:noFill/>
          </a:ln>
        </p:spPr>
      </p:pic>
      <p:pic>
        <p:nvPicPr>
          <p:cNvPr id="16"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1625" y="2655888"/>
            <a:ext cx="8794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5750" y="4027488"/>
            <a:ext cx="8794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10"/>
          <p:cNvSpPr txBox="1">
            <a:spLocks noChangeArrowheads="1"/>
          </p:cNvSpPr>
          <p:nvPr/>
        </p:nvSpPr>
        <p:spPr bwMode="auto">
          <a:xfrm>
            <a:off x="2191083" y="1843419"/>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800" dirty="0">
                <a:latin typeface="ＭＳ ゴシック" panose="020B0609070205080204" pitchFamily="49" charset="-128"/>
                <a:ea typeface="ＭＳ ゴシック" panose="020B0609070205080204" pitchFamily="49" charset="-128"/>
              </a:rPr>
              <a:t>税調</a:t>
            </a:r>
          </a:p>
        </p:txBody>
      </p:sp>
      <p:sp>
        <p:nvSpPr>
          <p:cNvPr id="9" name="吹き出し: 角を丸めた四角形 8"/>
          <p:cNvSpPr/>
          <p:nvPr/>
        </p:nvSpPr>
        <p:spPr>
          <a:xfrm>
            <a:off x="1703388" y="3944057"/>
            <a:ext cx="6835775" cy="1268413"/>
          </a:xfrm>
          <a:prstGeom prst="wedgeRoundRectCallout">
            <a:avLst>
              <a:gd name="adj1" fmla="val 60713"/>
              <a:gd name="adj2" fmla="val -5431"/>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ゴシック" panose="020B0609070205080204" pitchFamily="49" charset="-128"/>
                <a:ea typeface="ＭＳ ゴシック" panose="020B0609070205080204" pitchFamily="49" charset="-128"/>
              </a:rPr>
              <a:t>働き方が多様化している時代に</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a:solidFill>
                  <a:schemeClr val="tx1"/>
                </a:solidFill>
                <a:latin typeface="ＭＳ ゴシック" panose="020B0609070205080204" pitchFamily="49" charset="-128"/>
                <a:ea typeface="ＭＳ ゴシック" panose="020B0609070205080204" pitchFamily="49" charset="-128"/>
              </a:rPr>
              <a:t>サラリーマンだけ「他の所得との負担調整」があって</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a:solidFill>
                  <a:schemeClr val="tx1"/>
                </a:solidFill>
                <a:latin typeface="ＭＳ ゴシック" panose="020B0609070205080204" pitchFamily="49" charset="-128"/>
                <a:ea typeface="ＭＳ ゴシック" panose="020B0609070205080204" pitchFamily="49" charset="-128"/>
              </a:rPr>
              <a:t>働き方がほとんど変わらない自営業者に</a:t>
            </a:r>
            <a:r>
              <a:rPr lang="en-US" altLang="ja-JP" sz="2000" b="1" dirty="0">
                <a:solidFill>
                  <a:schemeClr val="tx1"/>
                </a:solidFill>
                <a:latin typeface="ＭＳ ゴシック" panose="020B0609070205080204" pitchFamily="49" charset="-128"/>
                <a:ea typeface="ＭＳ ゴシック" panose="020B0609070205080204" pitchFamily="49" charset="-128"/>
              </a:rPr>
              <a:t/>
            </a:r>
            <a:br>
              <a:rPr lang="en-US" altLang="ja-JP" sz="2000" b="1" dirty="0">
                <a:solidFill>
                  <a:schemeClr val="tx1"/>
                </a:solidFill>
                <a:latin typeface="ＭＳ ゴシック" panose="020B0609070205080204" pitchFamily="49" charset="-128"/>
                <a:ea typeface="ＭＳ ゴシック" panose="020B0609070205080204" pitchFamily="49" charset="-128"/>
              </a:rPr>
            </a:br>
            <a:r>
              <a:rPr lang="ja-JP" altLang="en-US" sz="2000" b="1" dirty="0">
                <a:solidFill>
                  <a:schemeClr val="tx1"/>
                </a:solidFill>
                <a:latin typeface="ＭＳ ゴシック" panose="020B0609070205080204" pitchFamily="49" charset="-128"/>
                <a:ea typeface="ＭＳ ゴシック" panose="020B0609070205080204" pitchFamily="49" charset="-128"/>
              </a:rPr>
              <a:t>負担調整がないのは中立性を阻害してるんじゃないの？</a:t>
            </a:r>
          </a:p>
        </p:txBody>
      </p:sp>
      <p:sp>
        <p:nvSpPr>
          <p:cNvPr id="10" name="吹き出し: 角を丸めた四角形 9"/>
          <p:cNvSpPr/>
          <p:nvPr/>
        </p:nvSpPr>
        <p:spPr>
          <a:xfrm>
            <a:off x="1987062" y="5369240"/>
            <a:ext cx="6552101" cy="1147448"/>
          </a:xfrm>
          <a:prstGeom prst="wedgeRoundRectCallout">
            <a:avLst>
              <a:gd name="adj1" fmla="val 62097"/>
              <a:gd name="adj2" fmla="val 5798"/>
              <a:gd name="adj3" fmla="val 1666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n w="0"/>
                <a:solidFill>
                  <a:schemeClr val="tx1"/>
                </a:solidFill>
                <a:latin typeface="ＭＳ ゴシック" panose="020B0609070205080204" pitchFamily="49" charset="-128"/>
                <a:ea typeface="ＭＳ ゴシック" panose="020B0609070205080204" pitchFamily="49" charset="-128"/>
              </a:rPr>
              <a:t>自営業者にも勤労所得にかかる</a:t>
            </a:r>
            <a:r>
              <a:rPr lang="en-US" altLang="ja-JP" sz="2000" b="1" dirty="0">
                <a:ln w="0"/>
                <a:solidFill>
                  <a:schemeClr val="tx1"/>
                </a:solidFill>
                <a:latin typeface="ＭＳ ゴシック" panose="020B0609070205080204" pitchFamily="49" charset="-128"/>
                <a:ea typeface="ＭＳ ゴシック" panose="020B0609070205080204" pitchFamily="49" charset="-128"/>
              </a:rPr>
              <a:t/>
            </a:r>
            <a:br>
              <a:rPr lang="en-US" altLang="ja-JP" sz="2000" b="1" dirty="0">
                <a:ln w="0"/>
                <a:solidFill>
                  <a:schemeClr val="tx1"/>
                </a:solidFill>
                <a:latin typeface="ＭＳ ゴシック" panose="020B0609070205080204" pitchFamily="49" charset="-128"/>
                <a:ea typeface="ＭＳ ゴシック" panose="020B0609070205080204" pitchFamily="49" charset="-128"/>
              </a:rPr>
            </a:br>
            <a:r>
              <a:rPr lang="ja-JP" altLang="en-US" sz="2000" b="1" dirty="0">
                <a:ln w="0"/>
                <a:solidFill>
                  <a:schemeClr val="tx1"/>
                </a:solidFill>
                <a:latin typeface="ＭＳ ゴシック" panose="020B0609070205080204" pitchFamily="49" charset="-128"/>
                <a:ea typeface="ＭＳ ゴシック" panose="020B0609070205080204" pitchFamily="49" charset="-128"/>
              </a:rPr>
              <a:t>担税力を補う負担調整を認めるべきじゃないか？</a:t>
            </a:r>
          </a:p>
        </p:txBody>
      </p:sp>
    </p:spTree>
    <p:extLst>
      <p:ext uri="{BB962C8B-B14F-4D97-AF65-F5344CB8AC3E}">
        <p14:creationId xmlns:p14="http://schemas.microsoft.com/office/powerpoint/2010/main" val="133851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24"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3901" y="215899"/>
            <a:ext cx="2364754" cy="2388859"/>
          </a:xfrm>
          <a:prstGeom prst="rect">
            <a:avLst/>
          </a:prstGeom>
        </p:spPr>
      </p:pic>
      <p:sp>
        <p:nvSpPr>
          <p:cNvPr id="17" name="角丸四角形吹き出し 12"/>
          <p:cNvSpPr/>
          <p:nvPr/>
        </p:nvSpPr>
        <p:spPr>
          <a:xfrm>
            <a:off x="187733" y="2790829"/>
            <a:ext cx="11812148" cy="3571871"/>
          </a:xfrm>
          <a:prstGeom prst="wedgeRoundRectCallout">
            <a:avLst>
              <a:gd name="adj1" fmla="val 41563"/>
              <a:gd name="adj2" fmla="val -86156"/>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0355" y="3193230"/>
            <a:ext cx="2658533" cy="1993900"/>
          </a:xfrm>
          <a:prstGeom prst="ellipse">
            <a:avLst/>
          </a:prstGeom>
          <a:ln>
            <a:noFill/>
          </a:ln>
          <a:effectLst>
            <a:softEdge rad="112500"/>
          </a:effectLst>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1467" y="3244030"/>
            <a:ext cx="2658533" cy="1993900"/>
          </a:xfrm>
          <a:prstGeom prst="ellipse">
            <a:avLst/>
          </a:prstGeom>
          <a:ln>
            <a:noFill/>
          </a:ln>
          <a:effectLst>
            <a:softEdge rad="112500"/>
          </a:effectLst>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9" y="3193230"/>
            <a:ext cx="2658533" cy="1993900"/>
          </a:xfrm>
          <a:prstGeom prst="ellipse">
            <a:avLst/>
          </a:prstGeom>
          <a:ln>
            <a:noFill/>
          </a:ln>
          <a:effectLst>
            <a:softEdge rad="112500"/>
          </a:effectLst>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2972" y="3146705"/>
            <a:ext cx="2720567" cy="2040425"/>
          </a:xfrm>
          <a:prstGeom prst="ellipse">
            <a:avLst/>
          </a:prstGeom>
          <a:ln>
            <a:noFill/>
          </a:ln>
          <a:effectLst>
            <a:softEdge rad="112500"/>
          </a:effectLst>
        </p:spPr>
      </p:pic>
      <p:sp>
        <p:nvSpPr>
          <p:cNvPr id="22" name="タイトル 1"/>
          <p:cNvSpPr txBox="1">
            <a:spLocks/>
          </p:cNvSpPr>
          <p:nvPr/>
        </p:nvSpPr>
        <p:spPr>
          <a:xfrm>
            <a:off x="9296157" y="533673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稲岡 亜美</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（熊本西支部）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23" name="タイトル 1"/>
          <p:cNvSpPr txBox="1">
            <a:spLocks/>
          </p:cNvSpPr>
          <p:nvPr/>
        </p:nvSpPr>
        <p:spPr>
          <a:xfrm>
            <a:off x="533378" y="533673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渡邊 龍一</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（熊本東支部）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24" name="タイトル 1"/>
          <p:cNvSpPr txBox="1">
            <a:spLocks/>
          </p:cNvSpPr>
          <p:nvPr/>
        </p:nvSpPr>
        <p:spPr>
          <a:xfrm>
            <a:off x="3231426" y="533673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梅崎 宣光</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（熊本東支部）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25" name="タイトル 1"/>
          <p:cNvSpPr txBox="1">
            <a:spLocks/>
          </p:cNvSpPr>
          <p:nvPr/>
        </p:nvSpPr>
        <p:spPr>
          <a:xfrm>
            <a:off x="5981996" y="533673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坂口 佳菜子</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（八代支部）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26" name="タイトル 1"/>
          <p:cNvSpPr txBox="1">
            <a:spLocks/>
          </p:cNvSpPr>
          <p:nvPr/>
        </p:nvSpPr>
        <p:spPr>
          <a:xfrm>
            <a:off x="380740" y="389670"/>
            <a:ext cx="5626360" cy="9438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solidFill>
                  <a:srgbClr val="C00000"/>
                </a:solidFill>
                <a:latin typeface="ＭＳ Ｐゴシック" panose="020B0600070205080204" pitchFamily="50" charset="-128"/>
                <a:ea typeface="ＭＳ Ｐゴシック" panose="020B0600070205080204" pitchFamily="50" charset="-128"/>
              </a:rPr>
              <a:t>熊本県チーム</a:t>
            </a:r>
            <a:endParaRPr lang="en-US" altLang="ja-JP" sz="4000" dirty="0">
              <a:solidFill>
                <a:srgbClr val="C00000"/>
              </a:solidFill>
              <a:latin typeface="ＭＳ Ｐゴシック" panose="020B0600070205080204" pitchFamily="50" charset="-128"/>
              <a:ea typeface="ＭＳ Ｐゴシック" panose="020B0600070205080204" pitchFamily="50" charset="-128"/>
            </a:endParaRPr>
          </a:p>
        </p:txBody>
      </p:sp>
      <p:sp>
        <p:nvSpPr>
          <p:cNvPr id="27" name="タイトル 1"/>
          <p:cNvSpPr txBox="1">
            <a:spLocks/>
          </p:cNvSpPr>
          <p:nvPr/>
        </p:nvSpPr>
        <p:spPr>
          <a:xfrm>
            <a:off x="329940" y="1086472"/>
            <a:ext cx="11514414" cy="165245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800" b="1" u="sng" dirty="0">
                <a:solidFill>
                  <a:srgbClr val="002060"/>
                </a:solidFill>
                <a:latin typeface="ＭＳ Ｐゴシック" panose="020B0600070205080204" pitchFamily="50" charset="-128"/>
                <a:ea typeface="ＭＳ Ｐゴシック" panose="020B0600070205080204" pitchFamily="50" charset="-128"/>
              </a:rPr>
              <a:t>中小企業政策における</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a:p>
            <a:pPr algn="l"/>
            <a:r>
              <a:rPr lang="ja-JP" altLang="en-US" sz="4800" b="1" dirty="0">
                <a:solidFill>
                  <a:srgbClr val="002060"/>
                </a:solidFill>
                <a:latin typeface="ＭＳ Ｐゴシック" panose="020B0600070205080204" pitchFamily="50" charset="-128"/>
                <a:ea typeface="ＭＳ Ｐゴシック" panose="020B0600070205080204" pitchFamily="50" charset="-128"/>
              </a:rPr>
              <a:t>　　</a:t>
            </a:r>
            <a:r>
              <a:rPr lang="ja-JP" altLang="en-US" sz="4800" b="1" u="sng" dirty="0">
                <a:solidFill>
                  <a:srgbClr val="002060"/>
                </a:solidFill>
                <a:latin typeface="ＭＳ Ｐゴシック" panose="020B0600070205080204" pitchFamily="50" charset="-128"/>
                <a:ea typeface="ＭＳ Ｐゴシック" panose="020B0600070205080204" pitchFamily="50" charset="-128"/>
              </a:rPr>
              <a:t>中小企業税制の位置づけと必要性</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p:txBody>
      </p:sp>
      <p:sp>
        <p:nvSpPr>
          <p:cNvPr id="28" name="タイトル 1"/>
          <p:cNvSpPr txBox="1">
            <a:spLocks/>
          </p:cNvSpPr>
          <p:nvPr/>
        </p:nvSpPr>
        <p:spPr>
          <a:xfrm>
            <a:off x="9355726" y="5043932"/>
            <a:ext cx="1569539" cy="4235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dirty="0" smtClean="0">
                <a:solidFill>
                  <a:srgbClr val="C00000"/>
                </a:solidFill>
                <a:latin typeface="ＭＳ Ｐゴシック" panose="020B0600070205080204" pitchFamily="50" charset="-128"/>
                <a:ea typeface="ＭＳ Ｐゴシック" panose="020B0600070205080204" pitchFamily="50" charset="-128"/>
              </a:rPr>
              <a:t>進行役</a:t>
            </a:r>
            <a:endParaRPr lang="en-US" altLang="ja-JP" sz="2400" b="1" dirty="0">
              <a:solidFill>
                <a:srgbClr val="C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561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新しい給与所得控除のかたち①</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4" name="正方形/長方形 13"/>
          <p:cNvSpPr/>
          <p:nvPr/>
        </p:nvSpPr>
        <p:spPr>
          <a:xfrm>
            <a:off x="3553324" y="1470524"/>
            <a:ext cx="6973962" cy="7288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21" name="テキスト ボックス 3"/>
          <p:cNvSpPr txBox="1">
            <a:spLocks noChangeArrowheads="1"/>
          </p:cNvSpPr>
          <p:nvPr/>
        </p:nvSpPr>
        <p:spPr bwMode="auto">
          <a:xfrm>
            <a:off x="1022350" y="1555416"/>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latin typeface="Arial" panose="020B0604020202020204" pitchFamily="34" charset="0"/>
              </a:rPr>
              <a:t>給与所得控除</a:t>
            </a:r>
          </a:p>
        </p:txBody>
      </p:sp>
      <p:sp>
        <p:nvSpPr>
          <p:cNvPr id="22" name="テキスト ボックス 5"/>
          <p:cNvSpPr txBox="1">
            <a:spLocks noChangeArrowheads="1"/>
          </p:cNvSpPr>
          <p:nvPr/>
        </p:nvSpPr>
        <p:spPr bwMode="auto">
          <a:xfrm>
            <a:off x="5121273" y="1099971"/>
            <a:ext cx="665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dirty="0">
                <a:solidFill>
                  <a:srgbClr val="FF0000"/>
                </a:solidFill>
                <a:latin typeface="Arial" panose="020B0604020202020204" pitchFamily="34" charset="0"/>
              </a:rPr>
              <a:t>6</a:t>
            </a:r>
            <a:r>
              <a:rPr lang="ja-JP" altLang="en-US" sz="2400" b="1" dirty="0">
                <a:solidFill>
                  <a:srgbClr val="FF0000"/>
                </a:solidFill>
                <a:latin typeface="Arial" panose="020B0604020202020204" pitchFamily="34" charset="0"/>
              </a:rPr>
              <a:t>％</a:t>
            </a:r>
          </a:p>
        </p:txBody>
      </p:sp>
      <p:sp>
        <p:nvSpPr>
          <p:cNvPr id="23" name="正方形/長方形 22"/>
          <p:cNvSpPr/>
          <p:nvPr/>
        </p:nvSpPr>
        <p:spPr>
          <a:xfrm>
            <a:off x="3545388" y="1470525"/>
            <a:ext cx="1892886" cy="728816"/>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26" name="下矢印 7"/>
          <p:cNvSpPr/>
          <p:nvPr/>
        </p:nvSpPr>
        <p:spPr>
          <a:xfrm>
            <a:off x="3935257" y="2389103"/>
            <a:ext cx="1028268" cy="45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27" name="テキスト ボックス 8"/>
          <p:cNvSpPr txBox="1">
            <a:spLocks noChangeArrowheads="1"/>
          </p:cNvSpPr>
          <p:nvPr/>
        </p:nvSpPr>
        <p:spPr bwMode="auto">
          <a:xfrm>
            <a:off x="3897812" y="1300163"/>
            <a:ext cx="1217000" cy="400110"/>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Arial" panose="020B0604020202020204" pitchFamily="34" charset="0"/>
              </a:rPr>
              <a:t>概算控除</a:t>
            </a:r>
          </a:p>
        </p:txBody>
      </p:sp>
      <p:sp>
        <p:nvSpPr>
          <p:cNvPr id="28" name="テキスト ボックス 11"/>
          <p:cNvSpPr txBox="1">
            <a:spLocks noChangeArrowheads="1"/>
          </p:cNvSpPr>
          <p:nvPr/>
        </p:nvSpPr>
        <p:spPr bwMode="auto">
          <a:xfrm>
            <a:off x="7312524" y="1300163"/>
            <a:ext cx="1165704" cy="400110"/>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Arial" panose="020B0604020202020204" pitchFamily="34" charset="0"/>
              </a:rPr>
              <a:t>負担</a:t>
            </a:r>
            <a:r>
              <a:rPr lang="ja-JP" altLang="en-US" sz="1800" b="1" dirty="0">
                <a:latin typeface="Arial" panose="020B0604020202020204" pitchFamily="34" charset="0"/>
              </a:rPr>
              <a:t>調整</a:t>
            </a:r>
          </a:p>
        </p:txBody>
      </p:sp>
      <p:sp>
        <p:nvSpPr>
          <p:cNvPr id="29" name="テキスト ボックス 9"/>
          <p:cNvSpPr txBox="1">
            <a:spLocks noChangeArrowheads="1"/>
          </p:cNvSpPr>
          <p:nvPr/>
        </p:nvSpPr>
        <p:spPr bwMode="auto">
          <a:xfrm>
            <a:off x="1116342" y="3006634"/>
            <a:ext cx="9391237" cy="523220"/>
          </a:xfrm>
          <a:prstGeom prst="rect">
            <a:avLst/>
          </a:prstGeom>
          <a:solidFill>
            <a:schemeClr val="accent4">
              <a:lumMod val="20000"/>
              <a:lumOff val="80000"/>
            </a:schemeClr>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800" dirty="0">
                <a:latin typeface="Arial" panose="020B0604020202020204" pitchFamily="34" charset="0"/>
              </a:rPr>
              <a:t>概算控除部分</a:t>
            </a:r>
            <a:r>
              <a:rPr lang="ja-JP" altLang="en-US" sz="2800" dirty="0" smtClean="0">
                <a:latin typeface="Arial" panose="020B0604020202020204" pitchFamily="34" charset="0"/>
              </a:rPr>
              <a:t>は、実</a:t>
            </a:r>
            <a:r>
              <a:rPr lang="ja-JP" altLang="en-US" sz="2800" dirty="0">
                <a:latin typeface="Arial" panose="020B0604020202020204" pitchFamily="34" charset="0"/>
              </a:rPr>
              <a:t>額に近づけたうえでそのままにしておく</a:t>
            </a:r>
          </a:p>
        </p:txBody>
      </p:sp>
      <p:sp>
        <p:nvSpPr>
          <p:cNvPr id="30" name="下矢印 13"/>
          <p:cNvSpPr/>
          <p:nvPr/>
        </p:nvSpPr>
        <p:spPr>
          <a:xfrm>
            <a:off x="3935257" y="3693360"/>
            <a:ext cx="1028268" cy="452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31" name="テキスト ボックス 14"/>
          <p:cNvSpPr txBox="1">
            <a:spLocks noChangeArrowheads="1"/>
          </p:cNvSpPr>
          <p:nvPr/>
        </p:nvSpPr>
        <p:spPr bwMode="auto">
          <a:xfrm>
            <a:off x="1116342" y="4309304"/>
            <a:ext cx="9391237" cy="523220"/>
          </a:xfrm>
          <a:prstGeom prst="rect">
            <a:avLst/>
          </a:prstGeom>
          <a:solidFill>
            <a:schemeClr val="accent4">
              <a:lumMod val="20000"/>
              <a:lumOff val="80000"/>
            </a:schemeClr>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Arial" panose="020B0604020202020204" pitchFamily="34" charset="0"/>
              </a:rPr>
              <a:t>概算</a:t>
            </a:r>
            <a:r>
              <a:rPr lang="ja-JP" altLang="en-US" sz="2800" dirty="0" smtClean="0">
                <a:latin typeface="Arial" panose="020B0604020202020204" pitchFamily="34" charset="0"/>
              </a:rPr>
              <a:t>控除と実額控除の選択を認める</a:t>
            </a:r>
            <a:endParaRPr lang="ja-JP" altLang="en-US" sz="2800" dirty="0">
              <a:latin typeface="Arial" panose="020B0604020202020204" pitchFamily="34" charset="0"/>
            </a:endParaRPr>
          </a:p>
        </p:txBody>
      </p:sp>
      <p:sp>
        <p:nvSpPr>
          <p:cNvPr id="32" name="下矢印 15"/>
          <p:cNvSpPr/>
          <p:nvPr/>
        </p:nvSpPr>
        <p:spPr>
          <a:xfrm>
            <a:off x="3935257" y="4996030"/>
            <a:ext cx="1028268" cy="452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33" name="テキスト ボックス 16"/>
          <p:cNvSpPr txBox="1">
            <a:spLocks noChangeArrowheads="1"/>
          </p:cNvSpPr>
          <p:nvPr/>
        </p:nvSpPr>
        <p:spPr bwMode="auto">
          <a:xfrm>
            <a:off x="1097876" y="5611974"/>
            <a:ext cx="9413343" cy="523220"/>
          </a:xfrm>
          <a:prstGeom prst="rect">
            <a:avLst/>
          </a:prstGeom>
          <a:solidFill>
            <a:schemeClr val="accent4">
              <a:lumMod val="20000"/>
              <a:lumOff val="80000"/>
            </a:schemeClr>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Arial" panose="020B0604020202020204" pitchFamily="34" charset="0"/>
              </a:rPr>
              <a:t>事業所得者の必要経費に該当するので、中立性に問題なし</a:t>
            </a:r>
          </a:p>
        </p:txBody>
      </p:sp>
    </p:spTree>
    <p:extLst>
      <p:ext uri="{BB962C8B-B14F-4D97-AF65-F5344CB8AC3E}">
        <p14:creationId xmlns:p14="http://schemas.microsoft.com/office/powerpoint/2010/main" val="419374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 calcmode="lin" valueType="num">
                                      <p:cBhvr>
                                        <p:cTn id="31" dur="1000" fill="hold"/>
                                        <p:tgtEl>
                                          <p:spTgt spid="29"/>
                                        </p:tgtEl>
                                        <p:attrNameLst>
                                          <p:attrName>style.rotation</p:attrName>
                                        </p:attrNameLst>
                                      </p:cBhvr>
                                      <p:tavLst>
                                        <p:tav tm="0">
                                          <p:val>
                                            <p:fltVal val="90"/>
                                          </p:val>
                                        </p:tav>
                                        <p:tav tm="100000">
                                          <p:val>
                                            <p:fltVal val="0"/>
                                          </p:val>
                                        </p:tav>
                                      </p:tavLst>
                                    </p:anim>
                                    <p:animEffect transition="in" filter="fade">
                                      <p:cBhvr>
                                        <p:cTn id="32" dur="1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style.rotation</p:attrName>
                                        </p:attrNameLst>
                                      </p:cBhvr>
                                      <p:tavLst>
                                        <p:tav tm="0">
                                          <p:val>
                                            <p:fltVal val="90"/>
                                          </p:val>
                                        </p:tav>
                                        <p:tav tm="100000">
                                          <p:val>
                                            <p:fltVal val="0"/>
                                          </p:val>
                                        </p:tav>
                                      </p:tavLst>
                                    </p:anim>
                                    <p:animEffect transition="in" filter="fade">
                                      <p:cBhvr>
                                        <p:cTn id="44" dur="1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ppt_w</p:attrName>
                                        </p:attrNameLst>
                                      </p:cBhvr>
                                      <p:tavLst>
                                        <p:tav tm="0">
                                          <p:val>
                                            <p:fltVal val="0"/>
                                          </p:val>
                                        </p:tav>
                                        <p:tav tm="100000">
                                          <p:val>
                                            <p:strVal val="#ppt_w"/>
                                          </p:val>
                                        </p:tav>
                                      </p:tavLst>
                                    </p:anim>
                                    <p:anim calcmode="lin" valueType="num">
                                      <p:cBhvr>
                                        <p:cTn id="54" dur="1000" fill="hold"/>
                                        <p:tgtEl>
                                          <p:spTgt spid="33"/>
                                        </p:tgtEl>
                                        <p:attrNameLst>
                                          <p:attrName>ppt_h</p:attrName>
                                        </p:attrNameLst>
                                      </p:cBhvr>
                                      <p:tavLst>
                                        <p:tav tm="0">
                                          <p:val>
                                            <p:fltVal val="0"/>
                                          </p:val>
                                        </p:tav>
                                        <p:tav tm="100000">
                                          <p:val>
                                            <p:strVal val="#ppt_h"/>
                                          </p:val>
                                        </p:tav>
                                      </p:tavLst>
                                    </p:anim>
                                    <p:anim calcmode="lin" valueType="num">
                                      <p:cBhvr>
                                        <p:cTn id="55" dur="1000" fill="hold"/>
                                        <p:tgtEl>
                                          <p:spTgt spid="33"/>
                                        </p:tgtEl>
                                        <p:attrNameLst>
                                          <p:attrName>style.rotation</p:attrName>
                                        </p:attrNameLst>
                                      </p:cBhvr>
                                      <p:tavLst>
                                        <p:tav tm="0">
                                          <p:val>
                                            <p:fltVal val="90"/>
                                          </p:val>
                                        </p:tav>
                                        <p:tav tm="100000">
                                          <p:val>
                                            <p:fltVal val="0"/>
                                          </p:val>
                                        </p:tav>
                                      </p:tavLst>
                                    </p:anim>
                                    <p:animEffect transition="in" filter="fade">
                                      <p:cBhvr>
                                        <p:cTn id="5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3"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新しい給与所得控除のかたち②</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4" name="正方形/長方形 13"/>
          <p:cNvSpPr/>
          <p:nvPr/>
        </p:nvSpPr>
        <p:spPr>
          <a:xfrm>
            <a:off x="3553324" y="1470524"/>
            <a:ext cx="6973962" cy="7288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21" name="テキスト ボックス 3"/>
          <p:cNvSpPr txBox="1">
            <a:spLocks noChangeArrowheads="1"/>
          </p:cNvSpPr>
          <p:nvPr/>
        </p:nvSpPr>
        <p:spPr bwMode="auto">
          <a:xfrm>
            <a:off x="1022350" y="1555416"/>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latin typeface="Arial" panose="020B0604020202020204" pitchFamily="34" charset="0"/>
              </a:rPr>
              <a:t>給与所得控除</a:t>
            </a:r>
          </a:p>
        </p:txBody>
      </p:sp>
      <p:sp>
        <p:nvSpPr>
          <p:cNvPr id="22" name="テキスト ボックス 5"/>
          <p:cNvSpPr txBox="1">
            <a:spLocks noChangeArrowheads="1"/>
          </p:cNvSpPr>
          <p:nvPr/>
        </p:nvSpPr>
        <p:spPr bwMode="auto">
          <a:xfrm>
            <a:off x="5121273" y="1099971"/>
            <a:ext cx="665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dirty="0">
                <a:solidFill>
                  <a:srgbClr val="FF0000"/>
                </a:solidFill>
                <a:latin typeface="Arial" panose="020B0604020202020204" pitchFamily="34" charset="0"/>
              </a:rPr>
              <a:t>6</a:t>
            </a:r>
            <a:r>
              <a:rPr lang="ja-JP" altLang="en-US" sz="2400" b="1" dirty="0">
                <a:solidFill>
                  <a:srgbClr val="FF0000"/>
                </a:solidFill>
                <a:latin typeface="Arial" panose="020B0604020202020204" pitchFamily="34" charset="0"/>
              </a:rPr>
              <a:t>％</a:t>
            </a:r>
          </a:p>
        </p:txBody>
      </p:sp>
      <p:sp>
        <p:nvSpPr>
          <p:cNvPr id="23" name="正方形/長方形 22"/>
          <p:cNvSpPr/>
          <p:nvPr/>
        </p:nvSpPr>
        <p:spPr>
          <a:xfrm flipH="1">
            <a:off x="5438271" y="1470525"/>
            <a:ext cx="5089014" cy="728816"/>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26" name="下矢印 7"/>
          <p:cNvSpPr/>
          <p:nvPr/>
        </p:nvSpPr>
        <p:spPr>
          <a:xfrm>
            <a:off x="7320143" y="2357020"/>
            <a:ext cx="1028268" cy="303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27" name="テキスト ボックス 8"/>
          <p:cNvSpPr txBox="1">
            <a:spLocks noChangeArrowheads="1"/>
          </p:cNvSpPr>
          <p:nvPr/>
        </p:nvSpPr>
        <p:spPr bwMode="auto">
          <a:xfrm>
            <a:off x="3897812" y="1300163"/>
            <a:ext cx="1217000" cy="400110"/>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Arial" panose="020B0604020202020204" pitchFamily="34" charset="0"/>
              </a:rPr>
              <a:t>概算控除</a:t>
            </a:r>
          </a:p>
        </p:txBody>
      </p:sp>
      <p:sp>
        <p:nvSpPr>
          <p:cNvPr id="28" name="テキスト ボックス 11"/>
          <p:cNvSpPr txBox="1">
            <a:spLocks noChangeArrowheads="1"/>
          </p:cNvSpPr>
          <p:nvPr/>
        </p:nvSpPr>
        <p:spPr bwMode="auto">
          <a:xfrm>
            <a:off x="7312524" y="1300163"/>
            <a:ext cx="1165704" cy="400110"/>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dirty="0">
                <a:latin typeface="Arial" panose="020B0604020202020204" pitchFamily="34" charset="0"/>
              </a:rPr>
              <a:t>負担</a:t>
            </a:r>
            <a:r>
              <a:rPr lang="ja-JP" altLang="en-US" sz="1800" b="1" dirty="0">
                <a:latin typeface="Arial" panose="020B0604020202020204" pitchFamily="34" charset="0"/>
              </a:rPr>
              <a:t>調整</a:t>
            </a:r>
          </a:p>
        </p:txBody>
      </p:sp>
      <p:sp>
        <p:nvSpPr>
          <p:cNvPr id="30" name="下矢印 13"/>
          <p:cNvSpPr/>
          <p:nvPr/>
        </p:nvSpPr>
        <p:spPr>
          <a:xfrm>
            <a:off x="7320143" y="3370590"/>
            <a:ext cx="1028268" cy="302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32" name="下矢印 15"/>
          <p:cNvSpPr/>
          <p:nvPr/>
        </p:nvSpPr>
        <p:spPr>
          <a:xfrm>
            <a:off x="7320143" y="5244873"/>
            <a:ext cx="1028268" cy="302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18" name="テキスト ボックス 9"/>
          <p:cNvSpPr txBox="1">
            <a:spLocks noChangeArrowheads="1"/>
          </p:cNvSpPr>
          <p:nvPr/>
        </p:nvSpPr>
        <p:spPr bwMode="auto">
          <a:xfrm>
            <a:off x="1116343" y="2754183"/>
            <a:ext cx="9372270" cy="523220"/>
          </a:xfrm>
          <a:prstGeom prst="rect">
            <a:avLst/>
          </a:prstGeom>
          <a:solidFill>
            <a:schemeClr val="accent4">
              <a:lumMod val="20000"/>
              <a:lumOff val="80000"/>
            </a:schemeClr>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800" dirty="0">
                <a:latin typeface="Arial" panose="020B0604020202020204" pitchFamily="34" charset="0"/>
              </a:rPr>
              <a:t>担税力の調整額が大きすぎじゃない？</a:t>
            </a:r>
            <a:endParaRPr lang="en-US" altLang="ja-JP" sz="2800" dirty="0">
              <a:latin typeface="Arial" panose="020B0604020202020204" pitchFamily="34" charset="0"/>
            </a:endParaRPr>
          </a:p>
        </p:txBody>
      </p:sp>
      <p:sp>
        <p:nvSpPr>
          <p:cNvPr id="19" name="テキスト ボックス 14"/>
          <p:cNvSpPr txBox="1">
            <a:spLocks noChangeArrowheads="1"/>
          </p:cNvSpPr>
          <p:nvPr/>
        </p:nvSpPr>
        <p:spPr bwMode="auto">
          <a:xfrm>
            <a:off x="1116342" y="3766691"/>
            <a:ext cx="9372271" cy="1384995"/>
          </a:xfrm>
          <a:prstGeom prst="rect">
            <a:avLst/>
          </a:prstGeom>
          <a:solidFill>
            <a:schemeClr val="accent4">
              <a:lumMod val="20000"/>
              <a:lumOff val="80000"/>
            </a:schemeClr>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800" dirty="0">
                <a:latin typeface="Arial" panose="020B0604020202020204" pitchFamily="34" charset="0"/>
              </a:rPr>
              <a:t>「給与所得控除」から分離して、</a:t>
            </a:r>
            <a:r>
              <a:rPr lang="en-US" altLang="ja-JP" sz="2800" dirty="0">
                <a:latin typeface="Arial" panose="020B0604020202020204" pitchFamily="34" charset="0"/>
              </a:rPr>
              <a:t/>
            </a:r>
            <a:br>
              <a:rPr lang="en-US" altLang="ja-JP" sz="2800" dirty="0">
                <a:latin typeface="Arial" panose="020B0604020202020204" pitchFamily="34" charset="0"/>
              </a:rPr>
            </a:br>
            <a:r>
              <a:rPr lang="ja-JP" altLang="en-US" sz="2800" dirty="0">
                <a:latin typeface="Arial" panose="020B0604020202020204" pitchFamily="34" charset="0"/>
              </a:rPr>
              <a:t>「勤労所得控除」として事業所得者にも適用すべきでは？</a:t>
            </a:r>
            <a:r>
              <a:rPr lang="en-US" altLang="ja-JP" sz="2800" dirty="0">
                <a:latin typeface="Arial" panose="020B0604020202020204" pitchFamily="34" charset="0"/>
              </a:rPr>
              <a:t/>
            </a:r>
            <a:br>
              <a:rPr lang="en-US" altLang="ja-JP" sz="2800" dirty="0">
                <a:latin typeface="Arial" panose="020B0604020202020204" pitchFamily="34" charset="0"/>
              </a:rPr>
            </a:br>
            <a:r>
              <a:rPr lang="ja-JP" altLang="en-US" sz="2800" dirty="0">
                <a:latin typeface="Arial" panose="020B0604020202020204" pitchFamily="34" charset="0"/>
              </a:rPr>
              <a:t>でも、事業所得者の資産性所得との負担調整は考慮すべき</a:t>
            </a:r>
          </a:p>
        </p:txBody>
      </p:sp>
      <p:sp>
        <p:nvSpPr>
          <p:cNvPr id="20" name="テキスト ボックス 16"/>
          <p:cNvSpPr txBox="1">
            <a:spLocks noChangeArrowheads="1"/>
          </p:cNvSpPr>
          <p:nvPr/>
        </p:nvSpPr>
        <p:spPr bwMode="auto">
          <a:xfrm>
            <a:off x="1116342" y="5640971"/>
            <a:ext cx="9410944" cy="523220"/>
          </a:xfrm>
          <a:prstGeom prst="rect">
            <a:avLst/>
          </a:prstGeom>
          <a:solidFill>
            <a:schemeClr val="accent4">
              <a:lumMod val="20000"/>
              <a:lumOff val="80000"/>
            </a:schemeClr>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Arial" panose="020B0604020202020204" pitchFamily="34" charset="0"/>
              </a:rPr>
              <a:t>事業所得者の法人成りについて、課税の中立性が保たれる</a:t>
            </a:r>
          </a:p>
        </p:txBody>
      </p:sp>
    </p:spTree>
    <p:extLst>
      <p:ext uri="{BB962C8B-B14F-4D97-AF65-F5344CB8AC3E}">
        <p14:creationId xmlns:p14="http://schemas.microsoft.com/office/powerpoint/2010/main" val="42459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style.rotation</p:attrName>
                                        </p:attrNameLst>
                                      </p:cBhvr>
                                      <p:tavLst>
                                        <p:tav tm="0">
                                          <p:val>
                                            <p:fltVal val="90"/>
                                          </p:val>
                                        </p:tav>
                                        <p:tav tm="100000">
                                          <p:val>
                                            <p:fltVal val="0"/>
                                          </p:val>
                                        </p:tav>
                                      </p:tavLst>
                                    </p:anim>
                                    <p:animEffect transition="in" filter="fade">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3" grpId="0" animBg="1"/>
      <p:bldP spid="26" grpId="0" animBg="1"/>
      <p:bldP spid="27" grpId="0" animBg="1"/>
      <p:bldP spid="28" grpId="0" animBg="1"/>
      <p:bldP spid="30" grpId="0" animBg="1"/>
      <p:bldP spid="32"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727515" y="3748292"/>
            <a:ext cx="9503737" cy="2531782"/>
            <a:chOff x="727515" y="3748292"/>
            <a:chExt cx="9503737" cy="2531782"/>
          </a:xfrm>
        </p:grpSpPr>
        <p:sp>
          <p:nvSpPr>
            <p:cNvPr id="44" name="正方形/長方形 43"/>
            <p:cNvSpPr/>
            <p:nvPr/>
          </p:nvSpPr>
          <p:spPr>
            <a:xfrm>
              <a:off x="982411" y="4162549"/>
              <a:ext cx="1221719" cy="953028"/>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サラリー</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マン</a:t>
              </a:r>
            </a:p>
          </p:txBody>
        </p:sp>
        <p:sp>
          <p:nvSpPr>
            <p:cNvPr id="45" name="正方形/長方形 44"/>
            <p:cNvSpPr/>
            <p:nvPr/>
          </p:nvSpPr>
          <p:spPr>
            <a:xfrm>
              <a:off x="2327082" y="4162549"/>
              <a:ext cx="7904170" cy="476514"/>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収　　   　 入　 　   　金　　　   額</a:t>
              </a:r>
            </a:p>
          </p:txBody>
        </p:sp>
        <p:sp>
          <p:nvSpPr>
            <p:cNvPr id="46" name="正方形/長方形 45"/>
            <p:cNvSpPr/>
            <p:nvPr/>
          </p:nvSpPr>
          <p:spPr>
            <a:xfrm>
              <a:off x="2327083" y="4639063"/>
              <a:ext cx="1730779" cy="476514"/>
            </a:xfrm>
            <a:prstGeom prst="rect">
              <a:avLst/>
            </a:prstGeom>
            <a:solidFill>
              <a:schemeClr val="accent2">
                <a:lumMod val="20000"/>
                <a:lumOff val="80000"/>
              </a:schemeClr>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b="1"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1" dirty="0" smtClean="0">
                  <a:solidFill>
                    <a:schemeClr val="tx1"/>
                  </a:solidFill>
                  <a:latin typeface="ＭＳ Ｐゴシック" panose="020B0600070205080204" pitchFamily="50" charset="-128"/>
                  <a:ea typeface="ＭＳ Ｐゴシック" panose="020B0600070205080204" pitchFamily="50" charset="-128"/>
                </a:rPr>
                <a:t>改正</a:t>
              </a: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給与所得</a:t>
              </a:r>
              <a:r>
                <a:rPr kumimoji="1" lang="ja-JP" altLang="en-US" sz="1400" b="1" dirty="0" smtClean="0">
                  <a:solidFill>
                    <a:schemeClr val="tx1"/>
                  </a:solidFill>
                  <a:latin typeface="ＭＳ Ｐゴシック" panose="020B0600070205080204" pitchFamily="50" charset="-128"/>
                  <a:ea typeface="ＭＳ Ｐゴシック" panose="020B0600070205080204" pitchFamily="50" charset="-128"/>
                </a:rPr>
                <a:t>控除</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正方形/長方形 46"/>
            <p:cNvSpPr/>
            <p:nvPr/>
          </p:nvSpPr>
          <p:spPr>
            <a:xfrm>
              <a:off x="2327082" y="5325568"/>
              <a:ext cx="7904170" cy="476514"/>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総　　収　　入　　金　　額</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2327082" y="5793512"/>
              <a:ext cx="3416783" cy="476514"/>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必　要　経　費</a:t>
              </a:r>
            </a:p>
          </p:txBody>
        </p:sp>
        <p:sp>
          <p:nvSpPr>
            <p:cNvPr id="49" name="正方形/長方形 48"/>
            <p:cNvSpPr/>
            <p:nvPr/>
          </p:nvSpPr>
          <p:spPr>
            <a:xfrm>
              <a:off x="982411" y="5321799"/>
              <a:ext cx="1221719" cy="953028"/>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Ｐゴシック" panose="020B0600070205080204" pitchFamily="50" charset="-128"/>
                  <a:ea typeface="ＭＳ Ｐゴシック" panose="020B0600070205080204" pitchFamily="50" charset="-128"/>
                </a:rPr>
                <a:t>自営業者</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50" name="正方形/長方形 49"/>
            <p:cNvSpPr/>
            <p:nvPr/>
          </p:nvSpPr>
          <p:spPr>
            <a:xfrm>
              <a:off x="7732485" y="4641139"/>
              <a:ext cx="2498767" cy="476514"/>
            </a:xfrm>
            <a:prstGeom prst="rect">
              <a:avLst/>
            </a:prstGeom>
            <a:solidFill>
              <a:schemeClr val="bg2"/>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給　与　所　得</a:t>
              </a:r>
            </a:p>
          </p:txBody>
        </p:sp>
        <p:sp>
          <p:nvSpPr>
            <p:cNvPr id="51" name="正方形/長方形 50"/>
            <p:cNvSpPr/>
            <p:nvPr/>
          </p:nvSpPr>
          <p:spPr>
            <a:xfrm>
              <a:off x="5743864" y="5803560"/>
              <a:ext cx="1988619" cy="476514"/>
            </a:xfrm>
            <a:prstGeom prst="rect">
              <a:avLst/>
            </a:prstGeom>
            <a:solidFill>
              <a:schemeClr val="tx1">
                <a:lumMod val="65000"/>
                <a:lumOff val="35000"/>
              </a:schemeClr>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新設</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a:t>
              </a:r>
              <a:r>
                <a:rPr lang="ja-JP" altLang="en-US" sz="1400" b="1" dirty="0">
                  <a:solidFill>
                    <a:schemeClr val="bg1"/>
                  </a:solidFill>
                  <a:latin typeface="ＭＳ Ｐゴシック" panose="020B0600070205080204" pitchFamily="50" charset="-128"/>
                  <a:ea typeface="ＭＳ Ｐゴシック" panose="020B0600070205080204" pitchFamily="50" charset="-128"/>
                </a:rPr>
                <a:t>勤労</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所得控除</a:t>
              </a:r>
            </a:p>
          </p:txBody>
        </p:sp>
        <p:sp>
          <p:nvSpPr>
            <p:cNvPr id="52" name="正方形/長方形 51"/>
            <p:cNvSpPr/>
            <p:nvPr/>
          </p:nvSpPr>
          <p:spPr>
            <a:xfrm>
              <a:off x="7732484" y="5793512"/>
              <a:ext cx="2498767" cy="476514"/>
            </a:xfrm>
            <a:prstGeom prst="rect">
              <a:avLst/>
            </a:prstGeom>
            <a:solidFill>
              <a:schemeClr val="bg2"/>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事　業　所　得</a:t>
              </a:r>
            </a:p>
          </p:txBody>
        </p:sp>
        <p:sp>
          <p:nvSpPr>
            <p:cNvPr id="53" name="正方形/長方形 52"/>
            <p:cNvSpPr/>
            <p:nvPr/>
          </p:nvSpPr>
          <p:spPr>
            <a:xfrm>
              <a:off x="4057862" y="4639063"/>
              <a:ext cx="3674623" cy="476514"/>
            </a:xfrm>
            <a:prstGeom prst="rect">
              <a:avLst/>
            </a:prstGeom>
            <a:solidFill>
              <a:schemeClr val="tx1">
                <a:lumMod val="65000"/>
                <a:lumOff val="35000"/>
              </a:schemeClr>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ＭＳ Ｐゴシック" panose="020B0600070205080204" pitchFamily="50" charset="-128"/>
                  <a:ea typeface="ＭＳ Ｐゴシック" panose="020B0600070205080204" pitchFamily="50" charset="-128"/>
                </a:rPr>
                <a:t>（新 設）勤 労 所 得 控</a:t>
              </a:r>
              <a:r>
                <a:rPr lang="ja-JP" altLang="en-US" b="1" dirty="0">
                  <a:solidFill>
                    <a:schemeClr val="bg1"/>
                  </a:solidFill>
                  <a:latin typeface="ＭＳ Ｐゴシック" panose="020B0600070205080204" pitchFamily="50" charset="-128"/>
                  <a:ea typeface="ＭＳ Ｐゴシック" panose="020B0600070205080204" pitchFamily="50" charset="-128"/>
                </a:rPr>
                <a:t> </a:t>
              </a:r>
              <a:r>
                <a:rPr kumimoji="1" lang="ja-JP" altLang="en-US" b="1" dirty="0">
                  <a:solidFill>
                    <a:schemeClr val="bg1"/>
                  </a:solidFill>
                  <a:latin typeface="ＭＳ Ｐゴシック" panose="020B0600070205080204" pitchFamily="50" charset="-128"/>
                  <a:ea typeface="ＭＳ Ｐゴシック" panose="020B0600070205080204" pitchFamily="50" charset="-128"/>
                </a:rPr>
                <a:t>除</a:t>
              </a:r>
            </a:p>
          </p:txBody>
        </p:sp>
        <p:sp>
          <p:nvSpPr>
            <p:cNvPr id="43" name="テキスト ボックス 42"/>
            <p:cNvSpPr txBox="1"/>
            <p:nvPr/>
          </p:nvSpPr>
          <p:spPr>
            <a:xfrm>
              <a:off x="727515" y="3748292"/>
              <a:ext cx="1736558" cy="430347"/>
            </a:xfrm>
            <a:prstGeom prst="rect">
              <a:avLst/>
            </a:prstGeom>
            <a:noFill/>
          </p:spPr>
          <p:txBody>
            <a:bodyPr wrap="none" rtlCol="0">
              <a:spAutoFit/>
            </a:bodyPr>
            <a:lstStyle/>
            <a:p>
              <a:r>
                <a:rPr lang="en-US" altLang="ja-JP" sz="2000" dirty="0"/>
                <a:t>【</a:t>
              </a:r>
              <a:r>
                <a:rPr lang="ja-JP" altLang="en-US" sz="2000" dirty="0"/>
                <a:t>提 言 案</a:t>
              </a:r>
              <a:r>
                <a:rPr lang="en-US" altLang="ja-JP" sz="2000" dirty="0"/>
                <a:t>】</a:t>
              </a:r>
              <a:endParaRPr kumimoji="1" lang="ja-JP" altLang="en-US" sz="2000" dirty="0"/>
            </a:p>
          </p:txBody>
        </p:sp>
      </p:grpSp>
      <p:grpSp>
        <p:nvGrpSpPr>
          <p:cNvPr id="13" name="グループ化 12"/>
          <p:cNvGrpSpPr/>
          <p:nvPr/>
        </p:nvGrpSpPr>
        <p:grpSpPr>
          <a:xfrm>
            <a:off x="727515" y="995921"/>
            <a:ext cx="9534588" cy="2584379"/>
            <a:chOff x="727515" y="995921"/>
            <a:chExt cx="9534588" cy="2584379"/>
          </a:xfrm>
        </p:grpSpPr>
        <p:sp>
          <p:nvSpPr>
            <p:cNvPr id="22" name="正方形/長方形 21"/>
            <p:cNvSpPr/>
            <p:nvPr/>
          </p:nvSpPr>
          <p:spPr>
            <a:xfrm>
              <a:off x="983239" y="1455902"/>
              <a:ext cx="1225685" cy="956122"/>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サラリー</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マン</a:t>
              </a:r>
            </a:p>
          </p:txBody>
        </p:sp>
        <p:sp>
          <p:nvSpPr>
            <p:cNvPr id="23" name="正方形/長方形 22"/>
            <p:cNvSpPr/>
            <p:nvPr/>
          </p:nvSpPr>
          <p:spPr>
            <a:xfrm>
              <a:off x="2332275" y="1455902"/>
              <a:ext cx="7929828" cy="478060"/>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収　　　　 入　　　 　金　　　　 額</a:t>
              </a:r>
            </a:p>
          </p:txBody>
        </p:sp>
        <p:sp>
          <p:nvSpPr>
            <p:cNvPr id="26" name="正方形/長方形 25"/>
            <p:cNvSpPr/>
            <p:nvPr/>
          </p:nvSpPr>
          <p:spPr>
            <a:xfrm>
              <a:off x="2332275" y="1933962"/>
              <a:ext cx="6191839" cy="478060"/>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　　　　給　　与　　所　　得　　控　　除</a:t>
              </a:r>
            </a:p>
          </p:txBody>
        </p:sp>
        <p:sp>
          <p:nvSpPr>
            <p:cNvPr id="27" name="正方形/長方形 26"/>
            <p:cNvSpPr/>
            <p:nvPr/>
          </p:nvSpPr>
          <p:spPr>
            <a:xfrm>
              <a:off x="2332275" y="2622696"/>
              <a:ext cx="7929828" cy="478060"/>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総　　収　　入　　金　　額</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2332275" y="3102240"/>
              <a:ext cx="3427874" cy="478060"/>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必　要　経　費</a:t>
              </a:r>
            </a:p>
          </p:txBody>
        </p:sp>
        <p:sp>
          <p:nvSpPr>
            <p:cNvPr id="30" name="正方形/長方形 29"/>
            <p:cNvSpPr/>
            <p:nvPr/>
          </p:nvSpPr>
          <p:spPr>
            <a:xfrm>
              <a:off x="983239" y="2618915"/>
              <a:ext cx="1225685" cy="956122"/>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Ｐゴシック" panose="020B0600070205080204" pitchFamily="50" charset="-128"/>
                  <a:ea typeface="ＭＳ Ｐゴシック" panose="020B0600070205080204" pitchFamily="50" charset="-128"/>
                </a:rPr>
                <a:t>自営業者</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8524114" y="1936045"/>
              <a:ext cx="1737989" cy="478060"/>
            </a:xfrm>
            <a:prstGeom prst="rect">
              <a:avLst/>
            </a:prstGeom>
            <a:solidFill>
              <a:schemeClr val="bg2"/>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給与所得</a:t>
              </a:r>
            </a:p>
          </p:txBody>
        </p:sp>
        <p:sp>
          <p:nvSpPr>
            <p:cNvPr id="37" name="正方形/長方形 36"/>
            <p:cNvSpPr/>
            <p:nvPr/>
          </p:nvSpPr>
          <p:spPr>
            <a:xfrm>
              <a:off x="5760149" y="3102240"/>
              <a:ext cx="883627" cy="478060"/>
            </a:xfrm>
            <a:prstGeom prst="rect">
              <a:avLst/>
            </a:prstGeom>
            <a:solidFill>
              <a:schemeClr val="bg2"/>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青色申告</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特別控除</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6643776" y="3102240"/>
              <a:ext cx="3618327" cy="478060"/>
            </a:xfrm>
            <a:prstGeom prst="rect">
              <a:avLst/>
            </a:prstGeom>
            <a:solidFill>
              <a:schemeClr val="bg2"/>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事　業　所　得</a:t>
              </a:r>
            </a:p>
          </p:txBody>
        </p:sp>
        <p:sp>
          <p:nvSpPr>
            <p:cNvPr id="21" name="テキスト ボックス 20"/>
            <p:cNvSpPr txBox="1"/>
            <p:nvPr/>
          </p:nvSpPr>
          <p:spPr>
            <a:xfrm>
              <a:off x="727515" y="995921"/>
              <a:ext cx="1859818" cy="431744"/>
            </a:xfrm>
            <a:prstGeom prst="rect">
              <a:avLst/>
            </a:prstGeom>
            <a:noFill/>
          </p:spPr>
          <p:txBody>
            <a:bodyPr wrap="none" rtlCol="0">
              <a:spAutoFit/>
            </a:bodyPr>
            <a:lstStyle/>
            <a:p>
              <a:r>
                <a:rPr lang="en-US" altLang="ja-JP" sz="2000" dirty="0"/>
                <a:t>【</a:t>
              </a:r>
              <a:r>
                <a:rPr lang="ja-JP" altLang="en-US" sz="2000" dirty="0"/>
                <a:t>現行規定</a:t>
              </a:r>
              <a:r>
                <a:rPr lang="en-US" altLang="ja-JP" sz="2000" dirty="0"/>
                <a:t>】</a:t>
              </a:r>
              <a:endParaRPr kumimoji="1" lang="ja-JP" altLang="en-US" sz="2000" dirty="0"/>
            </a:p>
          </p:txBody>
        </p:sp>
      </p:gr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新しい給与所得控除のかたち③</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9" name="左右矢印 7"/>
          <p:cNvSpPr/>
          <p:nvPr/>
        </p:nvSpPr>
        <p:spPr>
          <a:xfrm>
            <a:off x="8537968" y="1930062"/>
            <a:ext cx="1723632" cy="479063"/>
          </a:xfrm>
          <a:prstGeom prst="leftRightArrow">
            <a:avLst>
              <a:gd name="adj1" fmla="val 58390"/>
              <a:gd name="adj2" fmla="val 50000"/>
            </a:avLst>
          </a:prstGeom>
          <a:solidFill>
            <a:srgbClr val="CCECFF"/>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1600" b="1" dirty="0"/>
              <a:t>給与所得</a:t>
            </a:r>
          </a:p>
        </p:txBody>
      </p:sp>
      <p:sp>
        <p:nvSpPr>
          <p:cNvPr id="33" name="左右矢印 11"/>
          <p:cNvSpPr/>
          <p:nvPr/>
        </p:nvSpPr>
        <p:spPr>
          <a:xfrm>
            <a:off x="7732483" y="4640213"/>
            <a:ext cx="2498768" cy="513346"/>
          </a:xfrm>
          <a:prstGeom prst="leftRightArrow">
            <a:avLst>
              <a:gd name="adj1" fmla="val 61744"/>
              <a:gd name="adj2" fmla="val 50000"/>
            </a:avLst>
          </a:prstGeom>
          <a:solidFill>
            <a:srgbClr val="CCECFF"/>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1600" b="1" dirty="0"/>
              <a:t>給　与　所　得</a:t>
            </a:r>
          </a:p>
        </p:txBody>
      </p:sp>
      <p:sp>
        <p:nvSpPr>
          <p:cNvPr id="35" name="左右矢印 12"/>
          <p:cNvSpPr/>
          <p:nvPr/>
        </p:nvSpPr>
        <p:spPr>
          <a:xfrm>
            <a:off x="7732483" y="5763211"/>
            <a:ext cx="2498768" cy="557212"/>
          </a:xfrm>
          <a:prstGeom prst="leftRightArrow">
            <a:avLst>
              <a:gd name="adj1" fmla="val 57213"/>
              <a:gd name="adj2" fmla="val 50000"/>
            </a:avLst>
          </a:prstGeom>
          <a:solidFill>
            <a:srgbClr val="CCFF99"/>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600" b="1" dirty="0"/>
              <a:t>事　業　所　得</a:t>
            </a:r>
          </a:p>
        </p:txBody>
      </p:sp>
      <p:sp>
        <p:nvSpPr>
          <p:cNvPr id="36" name="左右矢印 10"/>
          <p:cNvSpPr/>
          <p:nvPr/>
        </p:nvSpPr>
        <p:spPr>
          <a:xfrm>
            <a:off x="6660807" y="1810297"/>
            <a:ext cx="1860131" cy="811361"/>
          </a:xfrm>
          <a:prstGeom prst="lef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600" b="1" dirty="0"/>
              <a:t>所得の差異</a:t>
            </a:r>
          </a:p>
        </p:txBody>
      </p:sp>
      <p:sp>
        <p:nvSpPr>
          <p:cNvPr id="3" name="思考の吹き出し: 雲形 2"/>
          <p:cNvSpPr/>
          <p:nvPr/>
        </p:nvSpPr>
        <p:spPr>
          <a:xfrm>
            <a:off x="9732521" y="3588003"/>
            <a:ext cx="1999457" cy="1011861"/>
          </a:xfrm>
          <a:prstGeom prst="cloudCallout">
            <a:avLst>
              <a:gd name="adj1" fmla="val -65892"/>
              <a:gd name="adj2" fmla="val 594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中立性が保たれる</a:t>
            </a:r>
            <a:endParaRPr kumimoji="1" lang="ja-JP" altLang="en-US" sz="2000" b="1" dirty="0">
              <a:solidFill>
                <a:srgbClr val="FF0000"/>
              </a:solidFill>
            </a:endParaRPr>
          </a:p>
        </p:txBody>
      </p:sp>
      <p:cxnSp>
        <p:nvCxnSpPr>
          <p:cNvPr id="6" name="直線コネクタ 5"/>
          <p:cNvCxnSpPr/>
          <p:nvPr/>
        </p:nvCxnSpPr>
        <p:spPr>
          <a:xfrm>
            <a:off x="6643776" y="1930062"/>
            <a:ext cx="0" cy="1644975"/>
          </a:xfrm>
          <a:prstGeom prst="line">
            <a:avLst/>
          </a:prstGeom>
          <a:ln w="412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直線コネクタ 38"/>
          <p:cNvCxnSpPr/>
          <p:nvPr/>
        </p:nvCxnSpPr>
        <p:spPr>
          <a:xfrm>
            <a:off x="8524114" y="1930062"/>
            <a:ext cx="0" cy="1644975"/>
          </a:xfrm>
          <a:prstGeom prst="line">
            <a:avLst/>
          </a:prstGeom>
          <a:ln w="41275">
            <a:solidFill>
              <a:srgbClr val="FF0000"/>
            </a:solidFill>
          </a:ln>
        </p:spPr>
        <p:style>
          <a:lnRef idx="1">
            <a:schemeClr val="accent2"/>
          </a:lnRef>
          <a:fillRef idx="0">
            <a:schemeClr val="accent2"/>
          </a:fillRef>
          <a:effectRef idx="0">
            <a:schemeClr val="accent2"/>
          </a:effectRef>
          <a:fontRef idx="minor">
            <a:schemeClr val="tx1"/>
          </a:fontRef>
        </p:style>
      </p:cxnSp>
      <p:sp>
        <p:nvSpPr>
          <p:cNvPr id="38" name="思考の吹き出し: 雲形 37"/>
          <p:cNvSpPr/>
          <p:nvPr/>
        </p:nvSpPr>
        <p:spPr>
          <a:xfrm>
            <a:off x="8445061" y="875662"/>
            <a:ext cx="3286917" cy="1011861"/>
          </a:xfrm>
          <a:prstGeom prst="cloudCallout">
            <a:avLst>
              <a:gd name="adj1" fmla="val -53202"/>
              <a:gd name="adj2" fmla="val 958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課税の中立性を阻害している</a:t>
            </a:r>
          </a:p>
        </p:txBody>
      </p:sp>
      <p:sp>
        <p:nvSpPr>
          <p:cNvPr id="31" name="左右矢印 8"/>
          <p:cNvSpPr/>
          <p:nvPr/>
        </p:nvSpPr>
        <p:spPr>
          <a:xfrm>
            <a:off x="6643774" y="3056852"/>
            <a:ext cx="3617825" cy="555162"/>
          </a:xfrm>
          <a:prstGeom prst="leftRightArrow">
            <a:avLst>
              <a:gd name="adj1" fmla="val 57240"/>
              <a:gd name="adj2" fmla="val 50000"/>
            </a:avLst>
          </a:prstGeom>
          <a:solidFill>
            <a:srgbClr val="CCFF99"/>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1600" b="1" dirty="0"/>
              <a:t>事　　業　　所　　得</a:t>
            </a:r>
          </a:p>
        </p:txBody>
      </p:sp>
      <p:sp>
        <p:nvSpPr>
          <p:cNvPr id="9" name="正方形/長方形 8"/>
          <p:cNvSpPr/>
          <p:nvPr/>
        </p:nvSpPr>
        <p:spPr>
          <a:xfrm>
            <a:off x="4046212" y="4638735"/>
            <a:ext cx="3686270" cy="4682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743864" y="5827116"/>
            <a:ext cx="1988618" cy="442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884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fltVal val="0"/>
                                          </p:val>
                                        </p:tav>
                                        <p:tav tm="100000">
                                          <p:val>
                                            <p:strVal val="#ppt_w"/>
                                          </p:val>
                                        </p:tav>
                                      </p:tavLst>
                                    </p:anim>
                                    <p:anim calcmode="lin" valueType="num">
                                      <p:cBhvr>
                                        <p:cTn id="15" dur="1000" fill="hold"/>
                                        <p:tgtEl>
                                          <p:spTgt spid="29"/>
                                        </p:tgtEl>
                                        <p:attrNameLst>
                                          <p:attrName>ppt_h</p:attrName>
                                        </p:attrNameLst>
                                      </p:cBhvr>
                                      <p:tavLst>
                                        <p:tav tm="0">
                                          <p:val>
                                            <p:fltVal val="0"/>
                                          </p:val>
                                        </p:tav>
                                        <p:tav tm="100000">
                                          <p:val>
                                            <p:strVal val="#ppt_h"/>
                                          </p:val>
                                        </p:tav>
                                      </p:tavLst>
                                    </p:anim>
                                    <p:animEffect transition="in" filter="fade">
                                      <p:cBhvr>
                                        <p:cTn id="16" dur="1000"/>
                                        <p:tgtEl>
                                          <p:spTgt spid="2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Effect transition="in" filter="fade">
                                      <p:cBhvr>
                                        <p:cTn id="22" dur="1000"/>
                                        <p:tgtEl>
                                          <p:spTgt spid="31"/>
                                        </p:tgtEl>
                                      </p:cBhvr>
                                    </p:animEffect>
                                  </p:childTnLst>
                                </p:cTn>
                              </p:par>
                            </p:childTnLst>
                          </p:cTn>
                        </p:par>
                        <p:par>
                          <p:cTn id="23" fill="hold">
                            <p:stCondLst>
                              <p:cond delay="2000"/>
                            </p:stCondLst>
                            <p:childTnLst>
                              <p:par>
                                <p:cTn id="24" presetID="53" presetClass="entr" presetSubtype="16" fill="hold" grpId="0" nodeType="afterEffect">
                                  <p:stCondLst>
                                    <p:cond delay="100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par>
                          <p:cTn id="39" fill="hold">
                            <p:stCondLst>
                              <p:cond delay="4000"/>
                            </p:stCondLst>
                            <p:childTnLst>
                              <p:par>
                                <p:cTn id="40" presetID="26"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80">
                                          <p:stCondLst>
                                            <p:cond delay="0"/>
                                          </p:stCondLst>
                                        </p:cTn>
                                        <p:tgtEl>
                                          <p:spTgt spid="38"/>
                                        </p:tgtEl>
                                      </p:cBhvr>
                                    </p:animEffect>
                                    <p:anim calcmode="lin" valueType="num">
                                      <p:cBhvr>
                                        <p:cTn id="43"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8" dur="26">
                                          <p:stCondLst>
                                            <p:cond delay="650"/>
                                          </p:stCondLst>
                                        </p:cTn>
                                        <p:tgtEl>
                                          <p:spTgt spid="38"/>
                                        </p:tgtEl>
                                      </p:cBhvr>
                                      <p:to x="100000" y="60000"/>
                                    </p:animScale>
                                    <p:animScale>
                                      <p:cBhvr>
                                        <p:cTn id="49" dur="166" decel="50000">
                                          <p:stCondLst>
                                            <p:cond delay="676"/>
                                          </p:stCondLst>
                                        </p:cTn>
                                        <p:tgtEl>
                                          <p:spTgt spid="38"/>
                                        </p:tgtEl>
                                      </p:cBhvr>
                                      <p:to x="100000" y="100000"/>
                                    </p:animScale>
                                    <p:animScale>
                                      <p:cBhvr>
                                        <p:cTn id="50" dur="26">
                                          <p:stCondLst>
                                            <p:cond delay="1312"/>
                                          </p:stCondLst>
                                        </p:cTn>
                                        <p:tgtEl>
                                          <p:spTgt spid="38"/>
                                        </p:tgtEl>
                                      </p:cBhvr>
                                      <p:to x="100000" y="80000"/>
                                    </p:animScale>
                                    <p:animScale>
                                      <p:cBhvr>
                                        <p:cTn id="51" dur="166" decel="50000">
                                          <p:stCondLst>
                                            <p:cond delay="1338"/>
                                          </p:stCondLst>
                                        </p:cTn>
                                        <p:tgtEl>
                                          <p:spTgt spid="38"/>
                                        </p:tgtEl>
                                      </p:cBhvr>
                                      <p:to x="100000" y="100000"/>
                                    </p:animScale>
                                    <p:animScale>
                                      <p:cBhvr>
                                        <p:cTn id="52" dur="26">
                                          <p:stCondLst>
                                            <p:cond delay="1642"/>
                                          </p:stCondLst>
                                        </p:cTn>
                                        <p:tgtEl>
                                          <p:spTgt spid="38"/>
                                        </p:tgtEl>
                                      </p:cBhvr>
                                      <p:to x="100000" y="90000"/>
                                    </p:animScale>
                                    <p:animScale>
                                      <p:cBhvr>
                                        <p:cTn id="53" dur="166" decel="50000">
                                          <p:stCondLst>
                                            <p:cond delay="1668"/>
                                          </p:stCondLst>
                                        </p:cTn>
                                        <p:tgtEl>
                                          <p:spTgt spid="38"/>
                                        </p:tgtEl>
                                      </p:cBhvr>
                                      <p:to x="100000" y="100000"/>
                                    </p:animScale>
                                    <p:animScale>
                                      <p:cBhvr>
                                        <p:cTn id="54" dur="26">
                                          <p:stCondLst>
                                            <p:cond delay="1808"/>
                                          </p:stCondLst>
                                        </p:cTn>
                                        <p:tgtEl>
                                          <p:spTgt spid="38"/>
                                        </p:tgtEl>
                                      </p:cBhvr>
                                      <p:to x="100000" y="95000"/>
                                    </p:animScale>
                                    <p:animScale>
                                      <p:cBhvr>
                                        <p:cTn id="55" dur="166" decel="50000">
                                          <p:stCondLst>
                                            <p:cond delay="1834"/>
                                          </p:stCondLst>
                                        </p:cTn>
                                        <p:tgtEl>
                                          <p:spTgt spid="3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35" presetClass="emph" presetSubtype="0" repeatCount="4000" fill="hold" grpId="1" nodeType="withEffect">
                                  <p:stCondLst>
                                    <p:cond delay="0"/>
                                  </p:stCondLst>
                                  <p:childTnLst>
                                    <p:anim calcmode="discrete" valueType="str">
                                      <p:cBhvr>
                                        <p:cTn id="70" dur="1000" fill="hold"/>
                                        <p:tgtEl>
                                          <p:spTgt spid="9"/>
                                        </p:tgtEl>
                                        <p:attrNameLst>
                                          <p:attrName>style.visibility</p:attrName>
                                        </p:attrNameLst>
                                      </p:cBhvr>
                                      <p:tavLst>
                                        <p:tav tm="0">
                                          <p:val>
                                            <p:strVal val="hidden"/>
                                          </p:val>
                                        </p:tav>
                                        <p:tav tm="50000">
                                          <p:val>
                                            <p:strVal val="visible"/>
                                          </p:val>
                                        </p:tav>
                                      </p:tavLst>
                                    </p:anim>
                                  </p:childTnLst>
                                </p:cTn>
                              </p:par>
                              <p:par>
                                <p:cTn id="71" presetID="35" presetClass="emph" presetSubtype="0" repeatCount="4000" fill="hold" grpId="1" nodeType="withEffect">
                                  <p:stCondLst>
                                    <p:cond delay="0"/>
                                  </p:stCondLst>
                                  <p:childTnLst>
                                    <p:anim calcmode="discrete" valueType="str">
                                      <p:cBhvr>
                                        <p:cTn id="72"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1000" fill="hold"/>
                                        <p:tgtEl>
                                          <p:spTgt spid="33"/>
                                        </p:tgtEl>
                                        <p:attrNameLst>
                                          <p:attrName>ppt_w</p:attrName>
                                        </p:attrNameLst>
                                      </p:cBhvr>
                                      <p:tavLst>
                                        <p:tav tm="0">
                                          <p:val>
                                            <p:fltVal val="0"/>
                                          </p:val>
                                        </p:tav>
                                        <p:tav tm="100000">
                                          <p:val>
                                            <p:strVal val="#ppt_w"/>
                                          </p:val>
                                        </p:tav>
                                      </p:tavLst>
                                    </p:anim>
                                    <p:anim calcmode="lin" valueType="num">
                                      <p:cBhvr>
                                        <p:cTn id="78" dur="1000" fill="hold"/>
                                        <p:tgtEl>
                                          <p:spTgt spid="33"/>
                                        </p:tgtEl>
                                        <p:attrNameLst>
                                          <p:attrName>ppt_h</p:attrName>
                                        </p:attrNameLst>
                                      </p:cBhvr>
                                      <p:tavLst>
                                        <p:tav tm="0">
                                          <p:val>
                                            <p:fltVal val="0"/>
                                          </p:val>
                                        </p:tav>
                                        <p:tav tm="100000">
                                          <p:val>
                                            <p:strVal val="#ppt_h"/>
                                          </p:val>
                                        </p:tav>
                                      </p:tavLst>
                                    </p:anim>
                                    <p:animEffect transition="in" filter="fade">
                                      <p:cBhvr>
                                        <p:cTn id="79" dur="1000"/>
                                        <p:tgtEl>
                                          <p:spTgt spid="33"/>
                                        </p:tgtEl>
                                      </p:cBhvr>
                                    </p:animEffect>
                                  </p:childTnLst>
                                </p:cTn>
                              </p:par>
                            </p:childTnLst>
                          </p:cTn>
                        </p:par>
                        <p:par>
                          <p:cTn id="80" fill="hold">
                            <p:stCondLst>
                              <p:cond delay="10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1000" fill="hold"/>
                                        <p:tgtEl>
                                          <p:spTgt spid="35"/>
                                        </p:tgtEl>
                                        <p:attrNameLst>
                                          <p:attrName>ppt_w</p:attrName>
                                        </p:attrNameLst>
                                      </p:cBhvr>
                                      <p:tavLst>
                                        <p:tav tm="0">
                                          <p:val>
                                            <p:fltVal val="0"/>
                                          </p:val>
                                        </p:tav>
                                        <p:tav tm="100000">
                                          <p:val>
                                            <p:strVal val="#ppt_w"/>
                                          </p:val>
                                        </p:tav>
                                      </p:tavLst>
                                    </p:anim>
                                    <p:anim calcmode="lin" valueType="num">
                                      <p:cBhvr>
                                        <p:cTn id="84" dur="1000" fill="hold"/>
                                        <p:tgtEl>
                                          <p:spTgt spid="35"/>
                                        </p:tgtEl>
                                        <p:attrNameLst>
                                          <p:attrName>ppt_h</p:attrName>
                                        </p:attrNameLst>
                                      </p:cBhvr>
                                      <p:tavLst>
                                        <p:tav tm="0">
                                          <p:val>
                                            <p:fltVal val="0"/>
                                          </p:val>
                                        </p:tav>
                                        <p:tav tm="100000">
                                          <p:val>
                                            <p:strVal val="#ppt_h"/>
                                          </p:val>
                                        </p:tav>
                                      </p:tavLst>
                                    </p:anim>
                                    <p:animEffect transition="in" filter="fade">
                                      <p:cBhvr>
                                        <p:cTn id="85" dur="1000"/>
                                        <p:tgtEl>
                                          <p:spTgt spid="35"/>
                                        </p:tgtEl>
                                      </p:cBhvr>
                                    </p:animEffect>
                                  </p:childTnLst>
                                </p:cTn>
                              </p:par>
                            </p:childTnLst>
                          </p:cTn>
                        </p:par>
                        <p:par>
                          <p:cTn id="86" fill="hold">
                            <p:stCondLst>
                              <p:cond delay="2000"/>
                            </p:stCondLst>
                            <p:childTnLst>
                              <p:par>
                                <p:cTn id="87" presetID="26" presetClass="entr" presetSubtype="0" fill="hold" grpId="0" nodeType="afterEffect">
                                  <p:stCondLst>
                                    <p:cond delay="1000"/>
                                  </p:stCondLst>
                                  <p:childTnLst>
                                    <p:set>
                                      <p:cBhvr>
                                        <p:cTn id="88" dur="1" fill="hold">
                                          <p:stCondLst>
                                            <p:cond delay="0"/>
                                          </p:stCondLst>
                                        </p:cTn>
                                        <p:tgtEl>
                                          <p:spTgt spid="3"/>
                                        </p:tgtEl>
                                        <p:attrNameLst>
                                          <p:attrName>style.visibility</p:attrName>
                                        </p:attrNameLst>
                                      </p:cBhvr>
                                      <p:to>
                                        <p:strVal val="visible"/>
                                      </p:to>
                                    </p:set>
                                    <p:animEffect transition="in" filter="wipe(down)">
                                      <p:cBhvr>
                                        <p:cTn id="89" dur="580">
                                          <p:stCondLst>
                                            <p:cond delay="0"/>
                                          </p:stCondLst>
                                        </p:cTn>
                                        <p:tgtEl>
                                          <p:spTgt spid="3"/>
                                        </p:tgtEl>
                                      </p:cBhvr>
                                    </p:animEffect>
                                    <p:anim calcmode="lin" valueType="num">
                                      <p:cBhvr>
                                        <p:cTn id="9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gtEl>
                                      </p:cBhvr>
                                      <p:to x="100000" y="60000"/>
                                    </p:animScale>
                                    <p:animScale>
                                      <p:cBhvr>
                                        <p:cTn id="96" dur="166" decel="50000">
                                          <p:stCondLst>
                                            <p:cond delay="676"/>
                                          </p:stCondLst>
                                        </p:cTn>
                                        <p:tgtEl>
                                          <p:spTgt spid="3"/>
                                        </p:tgtEl>
                                      </p:cBhvr>
                                      <p:to x="100000" y="100000"/>
                                    </p:animScale>
                                    <p:animScale>
                                      <p:cBhvr>
                                        <p:cTn id="97" dur="26">
                                          <p:stCondLst>
                                            <p:cond delay="1312"/>
                                          </p:stCondLst>
                                        </p:cTn>
                                        <p:tgtEl>
                                          <p:spTgt spid="3"/>
                                        </p:tgtEl>
                                      </p:cBhvr>
                                      <p:to x="100000" y="80000"/>
                                    </p:animScale>
                                    <p:animScale>
                                      <p:cBhvr>
                                        <p:cTn id="98" dur="166" decel="50000">
                                          <p:stCondLst>
                                            <p:cond delay="1338"/>
                                          </p:stCondLst>
                                        </p:cTn>
                                        <p:tgtEl>
                                          <p:spTgt spid="3"/>
                                        </p:tgtEl>
                                      </p:cBhvr>
                                      <p:to x="100000" y="100000"/>
                                    </p:animScale>
                                    <p:animScale>
                                      <p:cBhvr>
                                        <p:cTn id="99" dur="26">
                                          <p:stCondLst>
                                            <p:cond delay="1642"/>
                                          </p:stCondLst>
                                        </p:cTn>
                                        <p:tgtEl>
                                          <p:spTgt spid="3"/>
                                        </p:tgtEl>
                                      </p:cBhvr>
                                      <p:to x="100000" y="90000"/>
                                    </p:animScale>
                                    <p:animScale>
                                      <p:cBhvr>
                                        <p:cTn id="100" dur="166" decel="50000">
                                          <p:stCondLst>
                                            <p:cond delay="1668"/>
                                          </p:stCondLst>
                                        </p:cTn>
                                        <p:tgtEl>
                                          <p:spTgt spid="3"/>
                                        </p:tgtEl>
                                      </p:cBhvr>
                                      <p:to x="100000" y="100000"/>
                                    </p:animScale>
                                    <p:animScale>
                                      <p:cBhvr>
                                        <p:cTn id="101" dur="26">
                                          <p:stCondLst>
                                            <p:cond delay="1808"/>
                                          </p:stCondLst>
                                        </p:cTn>
                                        <p:tgtEl>
                                          <p:spTgt spid="3"/>
                                        </p:tgtEl>
                                      </p:cBhvr>
                                      <p:to x="100000" y="95000"/>
                                    </p:animScale>
                                    <p:animScale>
                                      <p:cBhvr>
                                        <p:cTn id="10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5" grpId="0" animBg="1"/>
      <p:bldP spid="36" grpId="0" animBg="1"/>
      <p:bldP spid="3" grpId="0" animBg="1"/>
      <p:bldP spid="38" grpId="0" animBg="1"/>
      <p:bldP spid="31" grpId="0" animBg="1"/>
      <p:bldP spid="9" grpId="0" animBg="1"/>
      <p:bldP spid="9" grpId="1"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483" y="218353"/>
            <a:ext cx="2376409" cy="2425559"/>
          </a:xfrm>
          <a:prstGeom prst="rect">
            <a:avLst/>
          </a:prstGeom>
        </p:spPr>
      </p:pic>
      <p:sp>
        <p:nvSpPr>
          <p:cNvPr id="13" name="角丸四角形吹き出し 12"/>
          <p:cNvSpPr/>
          <p:nvPr/>
        </p:nvSpPr>
        <p:spPr>
          <a:xfrm>
            <a:off x="187733" y="2790829"/>
            <a:ext cx="11812148" cy="3571871"/>
          </a:xfrm>
          <a:prstGeom prst="wedgeRoundRectCallout">
            <a:avLst>
              <a:gd name="adj1" fmla="val 45863"/>
              <a:gd name="adj2" fmla="val -99311"/>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0" name="タイトル 1"/>
          <p:cNvSpPr txBox="1">
            <a:spLocks/>
          </p:cNvSpPr>
          <p:nvPr/>
        </p:nvSpPr>
        <p:spPr>
          <a:xfrm>
            <a:off x="380740" y="389670"/>
            <a:ext cx="5626360" cy="9438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solidFill>
                  <a:srgbClr val="C00000"/>
                </a:solidFill>
                <a:latin typeface="ＭＳ Ｐゴシック" panose="020B0600070205080204" pitchFamily="50" charset="-128"/>
                <a:ea typeface="ＭＳ Ｐゴシック" panose="020B0600070205080204" pitchFamily="50" charset="-128"/>
              </a:rPr>
              <a:t>大分県チーム</a:t>
            </a:r>
            <a:endParaRPr lang="en-US" altLang="ja-JP" sz="4000" dirty="0">
              <a:solidFill>
                <a:srgbClr val="C00000"/>
              </a:solidFill>
              <a:latin typeface="ＭＳ Ｐゴシック" panose="020B0600070205080204" pitchFamily="50" charset="-128"/>
              <a:ea typeface="ＭＳ Ｐゴシック" panose="020B0600070205080204" pitchFamily="50" charset="-128"/>
            </a:endParaRPr>
          </a:p>
        </p:txBody>
      </p:sp>
      <p:sp>
        <p:nvSpPr>
          <p:cNvPr id="21" name="タイトル 1"/>
          <p:cNvSpPr txBox="1">
            <a:spLocks/>
          </p:cNvSpPr>
          <p:nvPr/>
        </p:nvSpPr>
        <p:spPr>
          <a:xfrm>
            <a:off x="329940" y="1086472"/>
            <a:ext cx="10947660" cy="165245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800" b="1" u="sng" dirty="0">
                <a:solidFill>
                  <a:srgbClr val="002060"/>
                </a:solidFill>
                <a:latin typeface="ＭＳ Ｐゴシック" panose="020B0600070205080204" pitchFamily="50" charset="-128"/>
                <a:ea typeface="ＭＳ Ｐゴシック" panose="020B0600070205080204" pitchFamily="50" charset="-128"/>
              </a:rPr>
              <a:t>中小企業の役員給与について</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p:txBody>
      </p:sp>
      <p:sp>
        <p:nvSpPr>
          <p:cNvPr id="25" name="タイトル 1"/>
          <p:cNvSpPr txBox="1">
            <a:spLocks/>
          </p:cNvSpPr>
          <p:nvPr/>
        </p:nvSpPr>
        <p:spPr>
          <a:xfrm>
            <a:off x="3348928" y="534930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谷口 大介</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（大分支部）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26" name="タイトル 1"/>
          <p:cNvSpPr txBox="1">
            <a:spLocks/>
          </p:cNvSpPr>
          <p:nvPr/>
        </p:nvSpPr>
        <p:spPr>
          <a:xfrm>
            <a:off x="6065231" y="534930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福田 幸徳</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（中津支部）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6" name="タイトル 1"/>
          <p:cNvSpPr txBox="1">
            <a:spLocks/>
          </p:cNvSpPr>
          <p:nvPr/>
        </p:nvSpPr>
        <p:spPr>
          <a:xfrm>
            <a:off x="621077" y="534930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後藤 亮太郎（大分支部）</a:t>
            </a:r>
            <a:endParaRPr lang="en-US" altLang="ja-JP" sz="2400" b="1" dirty="0">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2203" y="3171532"/>
            <a:ext cx="2674895" cy="2006171"/>
          </a:xfrm>
          <a:prstGeom prst="ellipse">
            <a:avLst/>
          </a:prstGeom>
          <a:ln>
            <a:noFill/>
          </a:ln>
          <a:effectLst>
            <a:softEdge rad="112500"/>
          </a:effec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611" y="3156919"/>
            <a:ext cx="2713863" cy="2035397"/>
          </a:xfrm>
          <a:prstGeom prst="ellipse">
            <a:avLst/>
          </a:prstGeom>
          <a:ln>
            <a:noFill/>
          </a:ln>
          <a:effectLst>
            <a:softEdge rad="112500"/>
          </a:effectLst>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9907" y="3156919"/>
            <a:ext cx="2713863" cy="2035397"/>
          </a:xfrm>
          <a:prstGeom prst="ellipse">
            <a:avLst/>
          </a:prstGeom>
          <a:ln>
            <a:noFill/>
          </a:ln>
          <a:effectLst>
            <a:softEdge rad="112500"/>
          </a:effectLst>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5837" y="3139683"/>
            <a:ext cx="2672778" cy="2004583"/>
          </a:xfrm>
          <a:prstGeom prst="ellipse">
            <a:avLst/>
          </a:prstGeom>
          <a:ln>
            <a:noFill/>
          </a:ln>
          <a:effectLst>
            <a:softEdge rad="112500"/>
          </a:effectLst>
        </p:spPr>
      </p:pic>
      <p:sp>
        <p:nvSpPr>
          <p:cNvPr id="15" name="タイトル 1"/>
          <p:cNvSpPr txBox="1">
            <a:spLocks/>
          </p:cNvSpPr>
          <p:nvPr/>
        </p:nvSpPr>
        <p:spPr>
          <a:xfrm>
            <a:off x="9310445" y="5349307"/>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稲岡 亜美</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（熊本西支部）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9355726" y="5029644"/>
            <a:ext cx="1569539" cy="4235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dirty="0" smtClean="0">
                <a:solidFill>
                  <a:srgbClr val="C00000"/>
                </a:solidFill>
                <a:latin typeface="ＭＳ Ｐゴシック" panose="020B0600070205080204" pitchFamily="50" charset="-128"/>
                <a:ea typeface="ＭＳ Ｐゴシック" panose="020B0600070205080204" pitchFamily="50" charset="-128"/>
              </a:rPr>
              <a:t>進行役</a:t>
            </a:r>
            <a:endParaRPr lang="en-US" altLang="ja-JP" sz="2400" b="1" dirty="0">
              <a:solidFill>
                <a:srgbClr val="C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792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6"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p:cNvSpPr/>
          <p:nvPr/>
        </p:nvSpPr>
        <p:spPr>
          <a:xfrm>
            <a:off x="352926" y="3053190"/>
            <a:ext cx="11596418" cy="1960938"/>
          </a:xfrm>
          <a:prstGeom prst="roundRect">
            <a:avLst>
              <a:gd name="adj" fmla="val 113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9" name="四角形: 角を丸くする 18"/>
          <p:cNvSpPr/>
          <p:nvPr/>
        </p:nvSpPr>
        <p:spPr>
          <a:xfrm>
            <a:off x="352926" y="1622884"/>
            <a:ext cx="11596418" cy="1281089"/>
          </a:xfrm>
          <a:prstGeom prst="roundRect">
            <a:avLst>
              <a:gd name="adj" fmla="val 113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役員給与規定</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タイトル 1"/>
          <p:cNvSpPr txBox="1">
            <a:spLocks/>
          </p:cNvSpPr>
          <p:nvPr/>
        </p:nvSpPr>
        <p:spPr>
          <a:xfrm>
            <a:off x="508738" y="1026386"/>
            <a:ext cx="10515600" cy="5890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ＭＳ Ｐゴシック" panose="020B0600070205080204" pitchFamily="50" charset="-128"/>
                <a:ea typeface="ＭＳ Ｐゴシック" panose="020B0600070205080204" pitchFamily="50" charset="-128"/>
              </a:rPr>
              <a:t>今から</a:t>
            </a:r>
            <a:r>
              <a:rPr lang="en-US" altLang="ja-JP" b="1" dirty="0">
                <a:latin typeface="ＭＳ Ｐゴシック" panose="020B0600070205080204" pitchFamily="50" charset="-128"/>
                <a:ea typeface="ＭＳ Ｐゴシック" panose="020B0600070205080204" pitchFamily="50" charset="-128"/>
              </a:rPr>
              <a:t>11</a:t>
            </a:r>
            <a:r>
              <a:rPr lang="ja-JP" altLang="en-US" b="1" dirty="0">
                <a:latin typeface="ＭＳ Ｐゴシック" panose="020B0600070205080204" pitchFamily="50" charset="-128"/>
                <a:ea typeface="ＭＳ Ｐゴシック" panose="020B0600070205080204" pitchFamily="50" charset="-128"/>
              </a:rPr>
              <a:t>年前・・・</a:t>
            </a:r>
          </a:p>
        </p:txBody>
      </p:sp>
      <p:sp>
        <p:nvSpPr>
          <p:cNvPr id="10" name="コンテンツ プレースホルダー 2"/>
          <p:cNvSpPr>
            <a:spLocks noGrp="1"/>
          </p:cNvSpPr>
          <p:nvPr>
            <p:ph idx="1"/>
          </p:nvPr>
        </p:nvSpPr>
        <p:spPr>
          <a:xfrm>
            <a:off x="616261" y="1904933"/>
            <a:ext cx="11078434" cy="4163837"/>
          </a:xfrm>
        </p:spPr>
        <p:txBody>
          <a:bodyPr>
            <a:normAutofit fontScale="92500" lnSpcReduction="10000"/>
          </a:bodyPr>
          <a:lstStyle/>
          <a:p>
            <a:pPr marL="0" indent="0">
              <a:buNone/>
            </a:pPr>
            <a:r>
              <a:rPr kumimoji="1" lang="ja-JP" altLang="en-US" b="1" dirty="0">
                <a:latin typeface="ＭＳ Ｐゴシック" panose="020B0600070205080204" pitchFamily="50" charset="-128"/>
                <a:ea typeface="ＭＳ Ｐゴシック" panose="020B0600070205080204" pitchFamily="50" charset="-128"/>
              </a:rPr>
              <a:t>●会社法（第３６１条）</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取締役の報酬・賞与は職務執行の対価であると明文化された</a:t>
            </a:r>
            <a:endParaRPr lang="en-US" altLang="ja-JP" b="1" dirty="0">
              <a:latin typeface="ＭＳ Ｐゴシック" panose="020B0600070205080204" pitchFamily="50" charset="-128"/>
              <a:ea typeface="ＭＳ Ｐゴシック" panose="020B0600070205080204" pitchFamily="50" charset="-128"/>
            </a:endParaRPr>
          </a:p>
          <a:p>
            <a:pPr marL="0" indent="0">
              <a:buNone/>
            </a:pP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r>
              <a:rPr kumimoji="1" lang="ja-JP" altLang="en-US" b="1" dirty="0">
                <a:latin typeface="ＭＳ Ｐゴシック" panose="020B0600070205080204" pitchFamily="50" charset="-128"/>
                <a:ea typeface="ＭＳ Ｐゴシック" panose="020B0600070205080204" pitchFamily="50" charset="-128"/>
              </a:rPr>
              <a:t>●企業会計基準</a:t>
            </a:r>
            <a:r>
              <a:rPr kumimoji="1" lang="ja-JP" altLang="en-US" sz="2400" b="1" dirty="0">
                <a:latin typeface="ＭＳ Ｐゴシック" panose="020B0600070205080204" pitchFamily="50" charset="-128"/>
                <a:ea typeface="ＭＳ Ｐゴシック" panose="020B0600070205080204" pitchFamily="50" charset="-128"/>
              </a:rPr>
              <a:t>（企業会計基準第４号「役員賞与に関する会計基準」）</a:t>
            </a:r>
            <a:endParaRPr lang="en-US" altLang="ja-JP" sz="2400"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役員賞与・報酬は職務執行の対価として支給されるが、支給手続き</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の相違により影響を受けるものではないから、費用として処理する</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ことが適当であるとされた</a:t>
            </a:r>
            <a:endParaRPr lang="en-US" altLang="ja-JP" b="1" dirty="0">
              <a:latin typeface="ＭＳ Ｐゴシック" panose="020B0600070205080204" pitchFamily="50" charset="-128"/>
              <a:ea typeface="ＭＳ Ｐゴシック" panose="020B0600070205080204" pitchFamily="50" charset="-128"/>
            </a:endParaRPr>
          </a:p>
          <a:p>
            <a:pPr marL="0" indent="0">
              <a:buNone/>
            </a:pP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r>
              <a:rPr kumimoji="1" lang="ja-JP" altLang="en-US" sz="4000" b="1" dirty="0">
                <a:solidFill>
                  <a:srgbClr val="FF0000"/>
                </a:solidFill>
                <a:latin typeface="ＭＳ Ｐゴシック" panose="020B0600070205080204" pitchFamily="50" charset="-128"/>
                <a:ea typeface="ＭＳ Ｐゴシック" panose="020B0600070205080204" pitchFamily="50" charset="-128"/>
              </a:rPr>
              <a:t>法人税法では・・・</a:t>
            </a:r>
            <a:endParaRPr kumimoji="1" lang="en-US" altLang="ja-JP" sz="4000" b="1" dirty="0">
              <a:solidFill>
                <a:srgbClr val="FF0000"/>
              </a:solidFill>
              <a:latin typeface="ＭＳ Ｐゴシック" panose="020B0600070205080204" pitchFamily="50" charset="-128"/>
              <a:ea typeface="ＭＳ Ｐゴシック" panose="020B0600070205080204" pitchFamily="50" charset="-128"/>
            </a:endParaRPr>
          </a:p>
          <a:p>
            <a:pPr marL="0" indent="0">
              <a:buNone/>
            </a:pP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494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1000"/>
                                        <p:tgtEl>
                                          <p:spTgt spid="10">
                                            <p:txEl>
                                              <p:pRg st="8" end="8"/>
                                            </p:txEl>
                                          </p:spTgt>
                                        </p:tgtEl>
                                      </p:cBhvr>
                                    </p:animEffect>
                                    <p:anim calcmode="lin" valueType="num">
                                      <p:cBhvr>
                                        <p:cTn id="35"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役員給与規定</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タイトル 1"/>
          <p:cNvSpPr txBox="1">
            <a:spLocks/>
          </p:cNvSpPr>
          <p:nvPr/>
        </p:nvSpPr>
        <p:spPr>
          <a:xfrm>
            <a:off x="508738" y="1026386"/>
            <a:ext cx="10515600" cy="5890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solidFill>
                  <a:srgbClr val="FF0000"/>
                </a:solidFill>
                <a:latin typeface="ＭＳ ゴシック" panose="020B0609070205080204" pitchFamily="49" charset="-128"/>
                <a:ea typeface="ＭＳ ゴシック" panose="020B0609070205080204" pitchFamily="49" charset="-128"/>
              </a:rPr>
              <a:t>原則損金不算入？</a:t>
            </a:r>
          </a:p>
        </p:txBody>
      </p:sp>
      <p:sp>
        <p:nvSpPr>
          <p:cNvPr id="11" name="コンテンツ プレースホルダー 2"/>
          <p:cNvSpPr>
            <a:spLocks noGrp="1"/>
          </p:cNvSpPr>
          <p:nvPr>
            <p:ph idx="1"/>
          </p:nvPr>
        </p:nvSpPr>
        <p:spPr>
          <a:xfrm>
            <a:off x="924095" y="1789435"/>
            <a:ext cx="10241212" cy="1017934"/>
          </a:xfrm>
        </p:spPr>
        <p:txBody>
          <a:bodyPr>
            <a:normAutofit/>
          </a:bodyPr>
          <a:lstStyle/>
          <a:p>
            <a:pPr marL="0" indent="0">
              <a:buNone/>
            </a:pPr>
            <a:r>
              <a:rPr lang="ja-JP" altLang="en-US" b="1" dirty="0">
                <a:latin typeface="ＭＳ Ｐゴシック" panose="020B0600070205080204" pitchFamily="50" charset="-128"/>
                <a:ea typeface="ＭＳ Ｐゴシック" panose="020B0600070205080204" pitchFamily="50" charset="-128"/>
              </a:rPr>
              <a:t>平成１８年改正法人税法</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kumimoji="1" lang="ja-JP" altLang="en-US" b="1" dirty="0">
                <a:latin typeface="ＭＳ Ｐゴシック" panose="020B0600070205080204" pitchFamily="50" charset="-128"/>
                <a:ea typeface="ＭＳ Ｐゴシック" panose="020B0600070205080204" pitchFamily="50" charset="-128"/>
              </a:rPr>
              <a:t>条文見出し→（役員給与の損金不算入）</a:t>
            </a: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p:txBody>
      </p:sp>
      <p:sp>
        <p:nvSpPr>
          <p:cNvPr id="12" name="テキスト ボックス 9"/>
          <p:cNvSpPr txBox="1">
            <a:spLocks noChangeArrowheads="1"/>
          </p:cNvSpPr>
          <p:nvPr/>
        </p:nvSpPr>
        <p:spPr bwMode="auto">
          <a:xfrm>
            <a:off x="971964" y="2855053"/>
            <a:ext cx="10209384" cy="830997"/>
          </a:xfrm>
          <a:prstGeom prst="rect">
            <a:avLst/>
          </a:prstGeom>
          <a:solidFill>
            <a:srgbClr val="FFFFCC"/>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dirty="0" smtClean="0">
                <a:latin typeface="ＭＳ Ｐゴシック" panose="020B0600070205080204" pitchFamily="50" charset="-128"/>
              </a:rPr>
              <a:t>34</a:t>
            </a:r>
            <a:r>
              <a:rPr lang="ja-JP" altLang="en-US" sz="2400" b="1" dirty="0">
                <a:latin typeface="ＭＳ Ｐゴシック" panose="020B0600070205080204" pitchFamily="50" charset="-128"/>
              </a:rPr>
              <a:t>条</a:t>
            </a:r>
            <a:r>
              <a:rPr lang="en-US" altLang="ja-JP" sz="2400" b="1" dirty="0">
                <a:latin typeface="ＭＳ Ｐゴシック" panose="020B0600070205080204" pitchFamily="50" charset="-128"/>
              </a:rPr>
              <a:t>1</a:t>
            </a:r>
            <a:r>
              <a:rPr lang="ja-JP" altLang="en-US" sz="2400" b="1" dirty="0">
                <a:latin typeface="ＭＳ Ｐゴシック" panose="020B0600070205080204" pitchFamily="50" charset="-128"/>
              </a:rPr>
              <a:t>項</a:t>
            </a:r>
            <a:endParaRPr lang="en-US" altLang="ja-JP" sz="2400" b="1" dirty="0">
              <a:latin typeface="ＭＳ Ｐゴシック" panose="020B0600070205080204" pitchFamily="50" charset="-128"/>
            </a:endParaRPr>
          </a:p>
          <a:p>
            <a:pPr eaLnBrk="1" hangingPunct="1">
              <a:spcBef>
                <a:spcPct val="0"/>
              </a:spcBef>
              <a:buFontTx/>
              <a:buNone/>
            </a:pPr>
            <a:r>
              <a:rPr lang="ja-JP" altLang="en-US" sz="2400" b="1" dirty="0">
                <a:latin typeface="ＭＳ Ｐゴシック" panose="020B0600070205080204" pitchFamily="50" charset="-128"/>
              </a:rPr>
              <a:t>次に掲げる給与のいずれにも該当しないものの額は損金の額に算入しない</a:t>
            </a:r>
          </a:p>
        </p:txBody>
      </p:sp>
      <p:sp>
        <p:nvSpPr>
          <p:cNvPr id="13" name="下矢印 13"/>
          <p:cNvSpPr/>
          <p:nvPr/>
        </p:nvSpPr>
        <p:spPr>
          <a:xfrm>
            <a:off x="5562522" y="3810507"/>
            <a:ext cx="1028268" cy="452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14" name="テキスト ボックス 14"/>
          <p:cNvSpPr txBox="1">
            <a:spLocks noChangeArrowheads="1"/>
          </p:cNvSpPr>
          <p:nvPr/>
        </p:nvSpPr>
        <p:spPr bwMode="auto">
          <a:xfrm>
            <a:off x="1004048" y="4387402"/>
            <a:ext cx="10145216" cy="523220"/>
          </a:xfrm>
          <a:prstGeom prst="rect">
            <a:avLst/>
          </a:prstGeom>
          <a:solidFill>
            <a:srgbClr val="FFFFCC"/>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latin typeface="Arial" panose="020B0604020202020204" pitchFamily="34" charset="0"/>
              </a:rPr>
              <a:t>次に掲げる給与に該当するものの額は損金の額に算入する</a:t>
            </a:r>
          </a:p>
        </p:txBody>
      </p:sp>
      <p:sp>
        <p:nvSpPr>
          <p:cNvPr id="15" name="下矢印 15"/>
          <p:cNvSpPr/>
          <p:nvPr/>
        </p:nvSpPr>
        <p:spPr>
          <a:xfrm>
            <a:off x="5562522" y="5035079"/>
            <a:ext cx="1028268" cy="452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a:p>
        </p:txBody>
      </p:sp>
      <p:sp>
        <p:nvSpPr>
          <p:cNvPr id="16" name="テキスト ボックス 16"/>
          <p:cNvSpPr txBox="1">
            <a:spLocks noChangeArrowheads="1"/>
          </p:cNvSpPr>
          <p:nvPr/>
        </p:nvSpPr>
        <p:spPr bwMode="auto">
          <a:xfrm>
            <a:off x="992108" y="5632070"/>
            <a:ext cx="10169097" cy="707886"/>
          </a:xfrm>
          <a:prstGeom prst="rect">
            <a:avLst/>
          </a:prstGeom>
          <a:solidFill>
            <a:srgbClr val="FFFFCC"/>
          </a:solidFill>
          <a:ln w="38100">
            <a:solidFill>
              <a:srgbClr val="FF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dirty="0">
                <a:latin typeface="Arial" panose="020B0604020202020204" pitchFamily="34" charset="0"/>
              </a:rPr>
              <a:t>法に定められた給与以外は</a:t>
            </a:r>
            <a:r>
              <a:rPr lang="ja-JP" altLang="en-US" sz="2800" b="1" dirty="0">
                <a:solidFill>
                  <a:srgbClr val="FF0000"/>
                </a:solidFill>
                <a:latin typeface="Arial" panose="020B0604020202020204" pitchFamily="34" charset="0"/>
              </a:rPr>
              <a:t>すべて</a:t>
            </a:r>
            <a:r>
              <a:rPr lang="ja-JP" altLang="en-US" sz="2800" b="1" dirty="0">
                <a:latin typeface="Arial" panose="020B0604020202020204" pitchFamily="34" charset="0"/>
              </a:rPr>
              <a:t>損金</a:t>
            </a:r>
            <a:r>
              <a:rPr lang="ja-JP" altLang="en-US" sz="4000" b="1" dirty="0">
                <a:latin typeface="Arial" panose="020B0604020202020204" pitchFamily="34" charset="0"/>
              </a:rPr>
              <a:t>不</a:t>
            </a:r>
            <a:r>
              <a:rPr lang="ja-JP" altLang="en-US" sz="2800" b="1" dirty="0">
                <a:latin typeface="Arial" panose="020B0604020202020204" pitchFamily="34" charset="0"/>
              </a:rPr>
              <a:t>算入</a:t>
            </a:r>
          </a:p>
        </p:txBody>
      </p:sp>
    </p:spTree>
    <p:extLst>
      <p:ext uri="{BB962C8B-B14F-4D97-AF65-F5344CB8AC3E}">
        <p14:creationId xmlns:p14="http://schemas.microsoft.com/office/powerpoint/2010/main" val="420368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 calcmode="lin" valueType="num">
                                      <p:cBhvr>
                                        <p:cTn id="52" dur="1000" fill="hold"/>
                                        <p:tgtEl>
                                          <p:spTgt spid="16"/>
                                        </p:tgtEl>
                                        <p:attrNameLst>
                                          <p:attrName>style.rotation</p:attrName>
                                        </p:attrNameLst>
                                      </p:cBhvr>
                                      <p:tavLst>
                                        <p:tav tm="0">
                                          <p:val>
                                            <p:fltVal val="90"/>
                                          </p:val>
                                        </p:tav>
                                        <p:tav tm="100000">
                                          <p:val>
                                            <p:fltVal val="0"/>
                                          </p:val>
                                        </p:tav>
                                      </p:tavLst>
                                    </p:anim>
                                    <p:animEffect transition="in" filter="fade">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p:cNvSpPr/>
          <p:nvPr/>
        </p:nvSpPr>
        <p:spPr>
          <a:xfrm>
            <a:off x="341643" y="1195755"/>
            <a:ext cx="11490777" cy="4521757"/>
          </a:xfrm>
          <a:prstGeom prst="roundRect">
            <a:avLst>
              <a:gd name="adj" fmla="val 3780"/>
            </a:avLst>
          </a:prstGeom>
          <a:pattFill prst="pct10">
            <a:fgClr>
              <a:schemeClr val="accent2"/>
            </a:fgClr>
            <a:bgClr>
              <a:schemeClr val="bg1"/>
            </a:bgClr>
          </a:patt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smtClean="0">
                <a:solidFill>
                  <a:schemeClr val="bg1"/>
                </a:solidFill>
                <a:latin typeface="ＭＳ ゴシック" panose="020B0609070205080204" pitchFamily="49" charset="-128"/>
                <a:ea typeface="ＭＳ ゴシック" panose="020B0609070205080204" pitchFamily="49" charset="-128"/>
              </a:rPr>
              <a:t>法人税法</a:t>
            </a:r>
            <a:r>
              <a:rPr kumimoji="1" lang="en-US" altLang="ja-JP" sz="3200" b="1" dirty="0" smtClean="0">
                <a:solidFill>
                  <a:schemeClr val="bg1"/>
                </a:solidFill>
                <a:latin typeface="ＭＳ ゴシック" panose="020B0609070205080204" pitchFamily="49" charset="-128"/>
                <a:ea typeface="ＭＳ ゴシック" panose="020B0609070205080204" pitchFamily="49" charset="-128"/>
              </a:rPr>
              <a:t>34</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条</a:t>
            </a:r>
            <a:r>
              <a:rPr kumimoji="1" lang="en-US" altLang="ja-JP" sz="3200" b="1" dirty="0">
                <a:solidFill>
                  <a:schemeClr val="bg1"/>
                </a:solidFill>
                <a:latin typeface="ＭＳ ゴシック" panose="020B0609070205080204" pitchFamily="49" charset="-128"/>
                <a:ea typeface="ＭＳ ゴシック" panose="020B0609070205080204" pitchFamily="49" charset="-128"/>
              </a:rPr>
              <a:t>1</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項の主な問題点①</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7" name="コンテンツ プレースホルダー 2"/>
          <p:cNvSpPr>
            <a:spLocks noGrp="1"/>
          </p:cNvSpPr>
          <p:nvPr>
            <p:ph idx="1"/>
          </p:nvPr>
        </p:nvSpPr>
        <p:spPr>
          <a:xfrm>
            <a:off x="545898" y="1467113"/>
            <a:ext cx="10728158" cy="3989144"/>
          </a:xfrm>
        </p:spPr>
        <p:txBody>
          <a:bodyPr>
            <a:normAutofit/>
          </a:bodyPr>
          <a:lstStyle/>
          <a:p>
            <a:pPr marL="0" indent="0">
              <a:buNone/>
            </a:pPr>
            <a:r>
              <a:rPr kumimoji="1" lang="ja-JP" altLang="en-US" sz="3300" b="1" dirty="0">
                <a:solidFill>
                  <a:srgbClr val="FF0000"/>
                </a:solidFill>
                <a:latin typeface="ＭＳ Ｐゴシック" panose="020B0600070205080204" pitchFamily="50" charset="-128"/>
                <a:ea typeface="ＭＳ Ｐゴシック" panose="020B0600070205080204" pitchFamily="50" charset="-128"/>
              </a:rPr>
              <a:t>①定期同額給与</a:t>
            </a:r>
            <a:endParaRPr kumimoji="1" lang="en-US" altLang="ja-JP" sz="3300" b="1" dirty="0">
              <a:solidFill>
                <a:srgbClr val="FF0000"/>
              </a:solidFill>
              <a:latin typeface="ＭＳ Ｐゴシック" panose="020B0600070205080204" pitchFamily="50" charset="-128"/>
              <a:ea typeface="ＭＳ Ｐゴシック" panose="020B0600070205080204" pitchFamily="50" charset="-128"/>
            </a:endParaRPr>
          </a:p>
          <a:p>
            <a:pPr marL="0" indent="0">
              <a:buNone/>
            </a:pPr>
            <a:endParaRPr kumimoji="1" lang="en-US" altLang="ja-JP" sz="7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r>
              <a:rPr lang="ja-JP" altLang="en-US" sz="3200" b="1" dirty="0">
                <a:latin typeface="ＭＳ Ｐゴシック" panose="020B0600070205080204" pitchFamily="50" charset="-128"/>
                <a:ea typeface="ＭＳ Ｐゴシック" panose="020B0600070205080204" pitchFamily="50" charset="-128"/>
              </a:rPr>
              <a:t>解釈上の問題（通達や</a:t>
            </a:r>
            <a:r>
              <a:rPr lang="en-US" altLang="ja-JP" sz="3200" b="1" dirty="0">
                <a:latin typeface="ＭＳ Ｐゴシック" panose="020B0600070205080204" pitchFamily="50" charset="-128"/>
                <a:ea typeface="ＭＳ Ｐゴシック" panose="020B0600070205080204" pitchFamily="50" charset="-128"/>
              </a:rPr>
              <a:t>Q&amp;A</a:t>
            </a:r>
            <a:r>
              <a:rPr lang="ja-JP" altLang="en-US" sz="3200" b="1" dirty="0">
                <a:latin typeface="ＭＳ Ｐゴシック" panose="020B0600070205080204" pitchFamily="50" charset="-128"/>
                <a:ea typeface="ＭＳ Ｐゴシック" panose="020B0600070205080204" pitchFamily="50" charset="-128"/>
              </a:rPr>
              <a:t>が判断上必須）</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　　　⇒課税要件明確主義に</a:t>
            </a:r>
            <a:r>
              <a:rPr lang="ja-JP" altLang="en-US" sz="3200" b="1" dirty="0" smtClean="0">
                <a:latin typeface="ＭＳ Ｐゴシック" panose="020B0600070205080204" pitchFamily="50" charset="-128"/>
                <a:ea typeface="ＭＳ Ｐゴシック" panose="020B0600070205080204" pitchFamily="50" charset="-128"/>
              </a:rPr>
              <a:t>反するのでは？</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endParaRPr lang="en-US" altLang="ja-JP" sz="7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r>
              <a:rPr kumimoji="1" lang="ja-JP" altLang="en-US" sz="3200" b="1" dirty="0">
                <a:latin typeface="ＭＳ Ｐゴシック" panose="020B0600070205080204" pitchFamily="50" charset="-128"/>
                <a:ea typeface="ＭＳ Ｐゴシック" panose="020B0600070205080204" pitchFamily="50" charset="-128"/>
              </a:rPr>
              <a:t>中小企業の厳しい資金繰りへの負担大</a:t>
            </a:r>
            <a:endParaRPr kumimoji="1" lang="en-US" altLang="ja-JP" sz="32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endParaRPr kumimoji="1" lang="en-US" altLang="ja-JP" sz="7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r>
              <a:rPr lang="ja-JP" altLang="en-US" sz="3200" b="1" dirty="0">
                <a:latin typeface="ＭＳ Ｐゴシック" panose="020B0600070205080204" pitchFamily="50" charset="-128"/>
                <a:ea typeface="ＭＳ Ｐゴシック" panose="020B0600070205080204" pitchFamily="50" charset="-128"/>
              </a:rPr>
              <a:t>「担税力に応じた課税」の不公平さ</a:t>
            </a:r>
            <a:endParaRPr kumimoji="1" lang="en-US" altLang="ja-JP"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04774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p:cNvSpPr/>
          <p:nvPr/>
        </p:nvSpPr>
        <p:spPr>
          <a:xfrm>
            <a:off x="341643" y="1145515"/>
            <a:ext cx="11490777" cy="2301073"/>
          </a:xfrm>
          <a:prstGeom prst="roundRect">
            <a:avLst>
              <a:gd name="adj" fmla="val 6837"/>
            </a:avLst>
          </a:prstGeom>
          <a:pattFill prst="pct10">
            <a:fgClr>
              <a:schemeClr val="accent2"/>
            </a:fgClr>
            <a:bgClr>
              <a:schemeClr val="bg1"/>
            </a:bgClr>
          </a:patt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法人税法</a:t>
            </a:r>
            <a:r>
              <a:rPr kumimoji="1" lang="en-US" altLang="ja-JP" sz="3200" b="1" dirty="0" smtClean="0">
                <a:solidFill>
                  <a:schemeClr val="bg1"/>
                </a:solidFill>
                <a:latin typeface="ＭＳ ゴシック" panose="020B0609070205080204" pitchFamily="49" charset="-128"/>
                <a:ea typeface="ＭＳ ゴシック" panose="020B0609070205080204" pitchFamily="49" charset="-128"/>
              </a:rPr>
              <a:t>34</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条</a:t>
            </a:r>
            <a:r>
              <a:rPr kumimoji="1" lang="en-US" altLang="ja-JP" sz="3200" b="1" dirty="0">
                <a:solidFill>
                  <a:schemeClr val="bg1"/>
                </a:solidFill>
                <a:latin typeface="ＭＳ ゴシック" panose="020B0609070205080204" pitchFamily="49" charset="-128"/>
                <a:ea typeface="ＭＳ ゴシック" panose="020B0609070205080204" pitchFamily="49" charset="-128"/>
              </a:rPr>
              <a:t>1</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項の主な問題点②</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0" name="四角形: 角を丸くする 9"/>
          <p:cNvSpPr/>
          <p:nvPr/>
        </p:nvSpPr>
        <p:spPr>
          <a:xfrm>
            <a:off x="341643" y="3817773"/>
            <a:ext cx="11490777" cy="2301073"/>
          </a:xfrm>
          <a:prstGeom prst="roundRect">
            <a:avLst>
              <a:gd name="adj" fmla="val 5963"/>
            </a:avLst>
          </a:prstGeom>
          <a:pattFill prst="pct10">
            <a:fgClr>
              <a:schemeClr val="accent2"/>
            </a:fgClr>
            <a:bgClr>
              <a:schemeClr val="bg1"/>
            </a:bgClr>
          </a:patt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9" name="コンテンツ プレースホルダー 2"/>
          <p:cNvSpPr>
            <a:spLocks noGrp="1"/>
          </p:cNvSpPr>
          <p:nvPr>
            <p:ph idx="1"/>
          </p:nvPr>
        </p:nvSpPr>
        <p:spPr>
          <a:xfrm>
            <a:off x="519998" y="1300986"/>
            <a:ext cx="10734153" cy="2010744"/>
          </a:xfrm>
        </p:spPr>
        <p:txBody>
          <a:bodyPr>
            <a:normAutofit fontScale="92500" lnSpcReduction="10000"/>
          </a:bodyPr>
          <a:lstStyle/>
          <a:p>
            <a:pPr marL="0" indent="0">
              <a:buNone/>
            </a:pPr>
            <a:r>
              <a:rPr lang="ja-JP" altLang="en-US" sz="3600" b="1" dirty="0">
                <a:solidFill>
                  <a:srgbClr val="FF0000"/>
                </a:solidFill>
                <a:latin typeface="ＭＳ Ｐゴシック" panose="020B0600070205080204" pitchFamily="50" charset="-128"/>
                <a:ea typeface="ＭＳ Ｐゴシック" panose="020B0600070205080204" pitchFamily="50" charset="-128"/>
              </a:rPr>
              <a:t>②</a:t>
            </a:r>
            <a:r>
              <a:rPr lang="ja-JP" altLang="ja-JP" sz="3600" b="1" dirty="0">
                <a:solidFill>
                  <a:srgbClr val="FF0000"/>
                </a:solidFill>
                <a:latin typeface="ＭＳ Ｐゴシック" panose="020B0600070205080204" pitchFamily="50" charset="-128"/>
                <a:ea typeface="ＭＳ Ｐゴシック" panose="020B0600070205080204" pitchFamily="50" charset="-128"/>
              </a:rPr>
              <a:t>事前確定届出給与</a:t>
            </a:r>
            <a:r>
              <a:rPr lang="ja-JP" altLang="en-US" sz="2000" b="1" dirty="0">
                <a:latin typeface="ＭＳ Ｐゴシック" panose="020B0600070205080204" pitchFamily="50" charset="-128"/>
                <a:ea typeface="ＭＳ Ｐゴシック" panose="020B0600070205080204" pitchFamily="50" charset="-128"/>
              </a:rPr>
              <a:t>　</a:t>
            </a:r>
            <a:endParaRPr lang="en-US" altLang="ja-JP" sz="2000" b="1" dirty="0">
              <a:latin typeface="ＭＳ Ｐゴシック" panose="020B0600070205080204" pitchFamily="50" charset="-128"/>
              <a:ea typeface="ＭＳ Ｐゴシック" panose="020B0600070205080204" pitchFamily="50" charset="-128"/>
            </a:endParaRPr>
          </a:p>
          <a:p>
            <a:pPr marL="0" indent="0">
              <a:buNone/>
            </a:pPr>
            <a:endParaRPr lang="en-US" altLang="ja-JP" sz="8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r>
              <a:rPr lang="ja-JP" altLang="ja-JP" sz="3600" b="1" dirty="0">
                <a:latin typeface="ＭＳ Ｐゴシック" panose="020B0600070205080204" pitchFamily="50" charset="-128"/>
                <a:ea typeface="ＭＳ Ｐゴシック" panose="020B0600070205080204" pitchFamily="50" charset="-128"/>
              </a:rPr>
              <a:t>形式的すぎる規定である</a:t>
            </a:r>
            <a:endParaRPr lang="en-US" altLang="ja-JP" sz="36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endParaRPr lang="en-US" altLang="ja-JP" sz="10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r>
              <a:rPr lang="ja-JP" altLang="ja-JP" sz="3600" b="1" dirty="0">
                <a:latin typeface="ＭＳ Ｐゴシック" panose="020B0600070205080204" pitchFamily="50" charset="-128"/>
                <a:ea typeface="ＭＳ Ｐゴシック" panose="020B0600070205080204" pitchFamily="50" charset="-128"/>
              </a:rPr>
              <a:t>規定の存在意義が不明確</a:t>
            </a:r>
            <a:endParaRPr lang="en-US" altLang="ja-JP" sz="3600" b="1" dirty="0">
              <a:latin typeface="ＭＳ Ｐゴシック" panose="020B0600070205080204" pitchFamily="50" charset="-128"/>
              <a:ea typeface="ＭＳ Ｐゴシック" panose="020B0600070205080204" pitchFamily="50" charset="-128"/>
            </a:endParaRPr>
          </a:p>
        </p:txBody>
      </p:sp>
      <p:sp>
        <p:nvSpPr>
          <p:cNvPr id="11" name="コンテンツ プレースホルダー 2"/>
          <p:cNvSpPr txBox="1">
            <a:spLocks/>
          </p:cNvSpPr>
          <p:nvPr/>
        </p:nvSpPr>
        <p:spPr>
          <a:xfrm>
            <a:off x="519998" y="3993951"/>
            <a:ext cx="11392806" cy="20107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solidFill>
                  <a:srgbClr val="FF0000"/>
                </a:solidFill>
                <a:latin typeface="ＭＳ Ｐゴシック" panose="020B0600070205080204" pitchFamily="50" charset="-128"/>
                <a:ea typeface="ＭＳ Ｐゴシック" panose="020B0600070205080204" pitchFamily="50" charset="-128"/>
              </a:rPr>
              <a:t>③</a:t>
            </a:r>
            <a:r>
              <a:rPr lang="ja-JP" altLang="ja-JP" sz="3600" b="1" dirty="0">
                <a:solidFill>
                  <a:srgbClr val="FF0000"/>
                </a:solidFill>
                <a:latin typeface="ＭＳ Ｐゴシック" panose="020B0600070205080204" pitchFamily="50" charset="-128"/>
                <a:ea typeface="ＭＳ Ｐゴシック" panose="020B0600070205080204" pitchFamily="50" charset="-128"/>
              </a:rPr>
              <a:t>利益連動給与</a:t>
            </a:r>
            <a:endParaRPr lang="en-US" altLang="ja-JP" sz="3600" b="1" dirty="0">
              <a:solidFill>
                <a:srgbClr val="FF0000"/>
              </a:solidFill>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altLang="ja-JP" sz="800"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r>
              <a:rPr lang="ja-JP" altLang="ja-JP" sz="3500" b="1" dirty="0">
                <a:latin typeface="ＭＳ Ｐゴシック" panose="020B0600070205080204" pitchFamily="50" charset="-128"/>
                <a:ea typeface="ＭＳ Ｐゴシック" panose="020B0600070205080204" pitchFamily="50" charset="-128"/>
              </a:rPr>
              <a:t>恣意性</a:t>
            </a:r>
            <a:r>
              <a:rPr lang="ja-JP" altLang="en-US" sz="3500" b="1" dirty="0">
                <a:latin typeface="ＭＳ Ｐゴシック" panose="020B0600070205080204" pitchFamily="50" charset="-128"/>
                <a:ea typeface="ＭＳ Ｐゴシック" panose="020B0600070205080204" pitchFamily="50" charset="-128"/>
              </a:rPr>
              <a:t>⇨</a:t>
            </a:r>
            <a:r>
              <a:rPr lang="ja-JP" altLang="ja-JP" sz="3500" b="1" dirty="0">
                <a:latin typeface="ＭＳ Ｐゴシック" panose="020B0600070205080204" pitchFamily="50" charset="-128"/>
                <a:ea typeface="ＭＳ Ｐゴシック" panose="020B0600070205080204" pitchFamily="50" charset="-128"/>
              </a:rPr>
              <a:t>同族</a:t>
            </a:r>
            <a:r>
              <a:rPr lang="ja-JP" altLang="ja-JP" sz="3500" b="1" dirty="0" smtClean="0">
                <a:latin typeface="ＭＳ Ｐゴシック" panose="020B0600070205080204" pitchFamily="50" charset="-128"/>
                <a:ea typeface="ＭＳ Ｐゴシック" panose="020B0600070205080204" pitchFamily="50" charset="-128"/>
              </a:rPr>
              <a:t>会社</a:t>
            </a:r>
            <a:r>
              <a:rPr lang="ja-JP" altLang="en-US" sz="3500" b="1" dirty="0" smtClean="0">
                <a:latin typeface="ＭＳ Ｐゴシック" panose="020B0600070205080204" pitchFamily="50" charset="-128"/>
                <a:ea typeface="ＭＳ Ｐゴシック" panose="020B0600070205080204" pitchFamily="50" charset="-128"/>
              </a:rPr>
              <a:t>は有り</a:t>
            </a:r>
            <a:r>
              <a:rPr lang="ja-JP" altLang="ja-JP" sz="3500" b="1" dirty="0" smtClean="0">
                <a:latin typeface="ＭＳ Ｐゴシック" panose="020B0600070205080204" pitchFamily="50" charset="-128"/>
                <a:ea typeface="ＭＳ Ｐゴシック" panose="020B0600070205080204" pitchFamily="50" charset="-128"/>
              </a:rPr>
              <a:t>、</a:t>
            </a:r>
            <a:r>
              <a:rPr lang="ja-JP" altLang="ja-JP" sz="3500" b="1" dirty="0">
                <a:latin typeface="ＭＳ Ｐゴシック" panose="020B0600070205080204" pitchFamily="50" charset="-128"/>
                <a:ea typeface="ＭＳ Ｐゴシック" panose="020B0600070205080204" pitchFamily="50" charset="-128"/>
              </a:rPr>
              <a:t>非同族法人</a:t>
            </a:r>
            <a:r>
              <a:rPr lang="ja-JP" altLang="ja-JP" sz="3500" b="1" dirty="0" smtClean="0">
                <a:latin typeface="ＭＳ Ｐゴシック" panose="020B0600070205080204" pitchFamily="50" charset="-128"/>
                <a:ea typeface="ＭＳ Ｐゴシック" panose="020B0600070205080204" pitchFamily="50" charset="-128"/>
              </a:rPr>
              <a:t>は</a:t>
            </a:r>
            <a:r>
              <a:rPr lang="ja-JP" altLang="en-US" sz="3500" b="1" dirty="0" err="1" smtClean="0">
                <a:latin typeface="ＭＳ Ｐゴシック" panose="020B0600070205080204" pitchFamily="50" charset="-128"/>
                <a:ea typeface="ＭＳ Ｐゴシック" panose="020B0600070205080204" pitchFamily="50" charset="-128"/>
              </a:rPr>
              <a:t>無し</a:t>
            </a:r>
            <a:r>
              <a:rPr lang="ja-JP" altLang="en-US" sz="3500" b="1" dirty="0" smtClean="0">
                <a:latin typeface="ＭＳ Ｐゴシック" panose="020B0600070205080204" pitchFamily="50" charset="-128"/>
                <a:ea typeface="ＭＳ Ｐゴシック" panose="020B0600070205080204" pitchFamily="50" charset="-128"/>
              </a:rPr>
              <a:t>？</a:t>
            </a:r>
            <a:endParaRPr lang="en-US" altLang="ja-JP" sz="35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endParaRPr lang="en-US" altLang="ja-JP" sz="1000" b="1"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u"/>
            </a:pPr>
            <a:r>
              <a:rPr lang="ja-JP" altLang="ja-JP" sz="3500" b="1" dirty="0">
                <a:latin typeface="ＭＳ Ｐゴシック" panose="020B0600070205080204" pitchFamily="50" charset="-128"/>
                <a:ea typeface="ＭＳ Ｐゴシック" panose="020B0600070205080204" pitchFamily="50" charset="-128"/>
              </a:rPr>
              <a:t>損金性</a:t>
            </a:r>
            <a:r>
              <a:rPr lang="ja-JP" altLang="en-US" sz="3500" b="1" dirty="0">
                <a:latin typeface="ＭＳ Ｐゴシック" panose="020B0600070205080204" pitchFamily="50" charset="-128"/>
                <a:ea typeface="ＭＳ Ｐゴシック" panose="020B0600070205080204" pitchFamily="50" charset="-128"/>
              </a:rPr>
              <a:t>⇨</a:t>
            </a:r>
            <a:r>
              <a:rPr lang="ja-JP" altLang="ja-JP" sz="3500" b="1" dirty="0">
                <a:latin typeface="ＭＳ Ｐゴシック" panose="020B0600070205080204" pitchFamily="50" charset="-128"/>
                <a:ea typeface="ＭＳ Ｐゴシック" panose="020B0600070205080204" pitchFamily="50" charset="-128"/>
              </a:rPr>
              <a:t>非同族法人は</a:t>
            </a:r>
            <a:r>
              <a:rPr lang="ja-JP" altLang="en-US" sz="3500" b="1" dirty="0">
                <a:latin typeface="ＭＳ Ｐゴシック" panose="020B0600070205080204" pitchFamily="50" charset="-128"/>
                <a:ea typeface="ＭＳ Ｐゴシック" panose="020B0600070205080204" pitchFamily="50" charset="-128"/>
              </a:rPr>
              <a:t>有り</a:t>
            </a:r>
            <a:r>
              <a:rPr lang="ja-JP" altLang="ja-JP" sz="3500" b="1" dirty="0">
                <a:latin typeface="ＭＳ Ｐゴシック" panose="020B0600070205080204" pitchFamily="50" charset="-128"/>
                <a:ea typeface="ＭＳ Ｐゴシック" panose="020B0600070205080204" pitchFamily="50" charset="-128"/>
              </a:rPr>
              <a:t>、同族会社は</a:t>
            </a:r>
            <a:r>
              <a:rPr lang="ja-JP" altLang="en-US" sz="3500" b="1" dirty="0" err="1">
                <a:latin typeface="ＭＳ Ｐゴシック" panose="020B0600070205080204" pitchFamily="50" charset="-128"/>
                <a:ea typeface="ＭＳ Ｐゴシック" panose="020B0600070205080204" pitchFamily="50" charset="-128"/>
              </a:rPr>
              <a:t>無し</a:t>
            </a:r>
            <a:r>
              <a:rPr lang="ja-JP" altLang="en-US" sz="3500" b="1" dirty="0">
                <a:latin typeface="ＭＳ Ｐゴシック" panose="020B0600070205080204" pitchFamily="50" charset="-128"/>
                <a:ea typeface="ＭＳ Ｐゴシック" panose="020B0600070205080204" pitchFamily="50" charset="-128"/>
              </a:rPr>
              <a:t>？</a:t>
            </a:r>
            <a:endParaRPr lang="en-US" altLang="ja-JP" sz="35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74501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789103354"/>
              </p:ext>
            </p:extLst>
          </p:nvPr>
        </p:nvGraphicFramePr>
        <p:xfrm>
          <a:off x="533510" y="1197814"/>
          <a:ext cx="11104266" cy="5181284"/>
        </p:xfrm>
        <a:graphic>
          <a:graphicData uri="http://schemas.openxmlformats.org/drawingml/2006/table">
            <a:tbl>
              <a:tblPr firstRow="1" bandRow="1">
                <a:tableStyleId>{69CF1AB2-1976-4502-BF36-3FF5EA218861}</a:tableStyleId>
              </a:tblPr>
              <a:tblGrid>
                <a:gridCol w="11104266">
                  <a:extLst>
                    <a:ext uri="{9D8B030D-6E8A-4147-A177-3AD203B41FA5}">
                      <a16:colId xmlns:a16="http://schemas.microsoft.com/office/drawing/2014/main" xmlns="" val="2616621150"/>
                    </a:ext>
                  </a:extLst>
                </a:gridCol>
              </a:tblGrid>
              <a:tr h="1630522">
                <a:tc>
                  <a:txBody>
                    <a:bodyPr/>
                    <a:lstStyle/>
                    <a:p>
                      <a:pPr marL="0" indent="0">
                        <a:buNone/>
                      </a:pPr>
                      <a:endParaRPr lang="en-US" altLang="ja-JP" sz="2400" dirty="0"/>
                    </a:p>
                    <a:p>
                      <a:pPr marL="0" indent="0">
                        <a:buNone/>
                      </a:pPr>
                      <a:r>
                        <a:rPr lang="ja-JP" altLang="ja-JP" sz="2400" dirty="0"/>
                        <a:t>お手盛り的な支給</a:t>
                      </a:r>
                      <a:r>
                        <a:rPr lang="ja-JP" altLang="en-US" sz="2400" dirty="0"/>
                        <a:t>を</a:t>
                      </a:r>
                      <a:r>
                        <a:rPr lang="ja-JP" altLang="ja-JP" sz="2400" dirty="0"/>
                        <a:t>懸念</a:t>
                      </a:r>
                      <a:r>
                        <a:rPr lang="ja-JP" altLang="en-US" sz="2400" dirty="0"/>
                        <a:t>。</a:t>
                      </a:r>
                      <a:r>
                        <a:rPr lang="ja-JP" altLang="ja-JP" sz="2400" dirty="0"/>
                        <a:t>法人の税負担の減少を容認すると課税の公平の観点から問題があ</a:t>
                      </a:r>
                      <a:r>
                        <a:rPr lang="ja-JP" altLang="en-US" sz="2400" dirty="0"/>
                        <a:t>り、</a:t>
                      </a:r>
                      <a:r>
                        <a:rPr lang="ja-JP" altLang="ja-JP" sz="2400" dirty="0"/>
                        <a:t>法人・個人を通じた税負担の軽減効果が高く、課税上の弊害が極めて大きい</a:t>
                      </a:r>
                      <a:r>
                        <a:rPr lang="ja-JP" altLang="en-US" sz="2400" dirty="0"/>
                        <a:t>。</a:t>
                      </a:r>
                      <a:endParaRPr lang="ja-JP" altLang="ja-JP" sz="2400" dirty="0"/>
                    </a:p>
                    <a:p>
                      <a:pPr marL="0" indent="0">
                        <a:buNone/>
                      </a:pPr>
                      <a:endParaRPr lang="en-US" altLang="ja-JP" sz="2400" dirty="0">
                        <a:latin typeface="ＭＳ ゴシック" panose="020B0609070205080204" pitchFamily="49" charset="-128"/>
                        <a:ea typeface="ＭＳ ゴシック" panose="020B0609070205080204" pitchFamily="49" charset="-128"/>
                      </a:endParaRPr>
                    </a:p>
                  </a:txBody>
                  <a:tcPr marL="360000" marR="360000" anchor="ctr"/>
                </a:tc>
                <a:extLst>
                  <a:ext uri="{0D108BD9-81ED-4DB2-BD59-A6C34878D82A}">
                    <a16:rowId xmlns:a16="http://schemas.microsoft.com/office/drawing/2014/main" xmlns="" val="2637643916"/>
                  </a:ext>
                </a:extLst>
              </a:tr>
              <a:tr h="1630522">
                <a:tc>
                  <a:txBody>
                    <a:bodyPr/>
                    <a:lstStyle/>
                    <a:p>
                      <a:pPr marL="0" indent="0">
                        <a:buNone/>
                      </a:pPr>
                      <a:r>
                        <a:rPr lang="ja-JP" altLang="ja-JP" sz="2400" b="1" dirty="0"/>
                        <a:t>損金算入される役員給与を職務執行の対価として相当とされる範囲内に制限する必要がある</a:t>
                      </a:r>
                      <a:r>
                        <a:rPr lang="ja-JP" altLang="en-US" sz="2400" b="1" dirty="0"/>
                        <a:t>。</a:t>
                      </a:r>
                      <a:endParaRPr lang="ja-JP" altLang="ja-JP" sz="2400" b="1" dirty="0"/>
                    </a:p>
                  </a:txBody>
                  <a:tcPr marL="360000" marR="360000" anchor="ctr"/>
                </a:tc>
                <a:extLst>
                  <a:ext uri="{0D108BD9-81ED-4DB2-BD59-A6C34878D82A}">
                    <a16:rowId xmlns:a16="http://schemas.microsoft.com/office/drawing/2014/main" xmlns="" val="1185137661"/>
                  </a:ext>
                </a:extLst>
              </a:tr>
              <a:tr h="1630522">
                <a:tc>
                  <a:txBody>
                    <a:bodyPr/>
                    <a:lstStyle/>
                    <a:p>
                      <a:pPr marL="0" indent="0">
                        <a:buNone/>
                      </a:pPr>
                      <a:r>
                        <a:rPr lang="ja-JP" altLang="ja-JP" sz="2400" b="1" dirty="0"/>
                        <a:t>会社法改正や会計基準の取扱いの変更を受けて役員給与の損金算入のあり方を見直</a:t>
                      </a:r>
                      <a:r>
                        <a:rPr lang="ja-JP" altLang="en-US" sz="2400" b="1" dirty="0"/>
                        <a:t>し、</a:t>
                      </a:r>
                      <a:r>
                        <a:rPr lang="ja-JP" altLang="ja-JP" sz="2400" b="1" dirty="0"/>
                        <a:t>恣意性が排除されている臨時的な給与</a:t>
                      </a:r>
                      <a:r>
                        <a:rPr lang="ja-JP" altLang="en-US" sz="2400" b="1" dirty="0"/>
                        <a:t>・</a:t>
                      </a:r>
                      <a:r>
                        <a:rPr lang="ja-JP" altLang="ja-JP" sz="2400" b="1" dirty="0"/>
                        <a:t>適正性や透明性が担保されて</a:t>
                      </a:r>
                      <a:r>
                        <a:rPr lang="ja-JP" altLang="en-US" sz="2400" b="1" dirty="0"/>
                        <a:t>いる</a:t>
                      </a:r>
                      <a:r>
                        <a:rPr lang="ja-JP" altLang="ja-JP" sz="2400" b="1" dirty="0"/>
                        <a:t>利益連動給与については損金算入を認め</a:t>
                      </a:r>
                      <a:r>
                        <a:rPr lang="ja-JP" altLang="en-US" sz="2400" b="1" dirty="0"/>
                        <a:t>ることとした。</a:t>
                      </a:r>
                      <a:endParaRPr kumimoji="1" lang="en-US" altLang="ja-JP" sz="2400" b="1" dirty="0"/>
                    </a:p>
                  </a:txBody>
                  <a:tcPr marL="360000" marR="360000" anchor="ctr"/>
                </a:tc>
                <a:extLst>
                  <a:ext uri="{0D108BD9-81ED-4DB2-BD59-A6C34878D82A}">
                    <a16:rowId xmlns:a16="http://schemas.microsoft.com/office/drawing/2014/main" xmlns="" val="1350845060"/>
                  </a:ext>
                </a:extLst>
              </a:tr>
            </a:tbl>
          </a:graphicData>
        </a:graphic>
      </p:graphicFrame>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法人税法</a:t>
            </a:r>
            <a:r>
              <a:rPr kumimoji="1" lang="en-US" altLang="ja-JP" sz="3200" b="1" dirty="0" smtClean="0">
                <a:solidFill>
                  <a:schemeClr val="bg1"/>
                </a:solidFill>
                <a:latin typeface="ＭＳ ゴシック" panose="020B0609070205080204" pitchFamily="49" charset="-128"/>
                <a:ea typeface="ＭＳ ゴシック" panose="020B0609070205080204" pitchFamily="49" charset="-128"/>
              </a:rPr>
              <a:t>34</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条</a:t>
            </a:r>
            <a:r>
              <a:rPr kumimoji="1" lang="en-US" altLang="ja-JP" sz="3200" b="1" dirty="0">
                <a:solidFill>
                  <a:schemeClr val="bg1"/>
                </a:solidFill>
                <a:latin typeface="ＭＳ ゴシック" panose="020B0609070205080204" pitchFamily="49" charset="-128"/>
                <a:ea typeface="ＭＳ ゴシック" panose="020B0609070205080204" pitchFamily="49" charset="-128"/>
              </a:rPr>
              <a:t>1</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項の改正趣旨</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Tree>
    <p:extLst>
      <p:ext uri="{BB962C8B-B14F-4D97-AF65-F5344CB8AC3E}">
        <p14:creationId xmlns:p14="http://schemas.microsoft.com/office/powerpoint/2010/main" val="647358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不相当高額基準</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タイトル 1"/>
          <p:cNvSpPr txBox="1">
            <a:spLocks/>
          </p:cNvSpPr>
          <p:nvPr/>
        </p:nvSpPr>
        <p:spPr>
          <a:xfrm>
            <a:off x="419100" y="2331720"/>
            <a:ext cx="11475720" cy="3886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1200"/>
              </a:spcBef>
            </a:pPr>
            <a:r>
              <a:rPr lang="ja-JP" altLang="en-US" sz="8000" dirty="0">
                <a:latin typeface="ＭＳ ゴシック" panose="020B0609070205080204" pitchFamily="49" charset="-128"/>
                <a:ea typeface="ＭＳ ゴシック" panose="020B0609070205080204" pitchFamily="49" charset="-128"/>
              </a:rPr>
              <a:t>法人税法</a:t>
            </a:r>
            <a:r>
              <a:rPr lang="en-US" altLang="ja-JP" sz="8000" dirty="0">
                <a:latin typeface="ＭＳ ゴシック" panose="020B0609070205080204" pitchFamily="49" charset="-128"/>
                <a:ea typeface="ＭＳ ゴシック" panose="020B0609070205080204" pitchFamily="49" charset="-128"/>
              </a:rPr>
              <a:t>34</a:t>
            </a:r>
            <a:r>
              <a:rPr lang="ja-JP" altLang="en-US" sz="8000" dirty="0">
                <a:latin typeface="ＭＳ ゴシック" panose="020B0609070205080204" pitchFamily="49" charset="-128"/>
                <a:ea typeface="ＭＳ ゴシック" panose="020B0609070205080204" pitchFamily="49" charset="-128"/>
              </a:rPr>
              <a:t>条</a:t>
            </a:r>
            <a:r>
              <a:rPr lang="en-US" altLang="ja-JP" sz="8000" dirty="0">
                <a:latin typeface="ＭＳ ゴシック" panose="020B0609070205080204" pitchFamily="49" charset="-128"/>
                <a:ea typeface="ＭＳ ゴシック" panose="020B0609070205080204" pitchFamily="49" charset="-128"/>
              </a:rPr>
              <a:t>2</a:t>
            </a:r>
            <a:r>
              <a:rPr lang="ja-JP" altLang="en-US" sz="8000" dirty="0">
                <a:latin typeface="ＭＳ ゴシック" panose="020B0609070205080204" pitchFamily="49" charset="-128"/>
                <a:ea typeface="ＭＳ ゴシック" panose="020B0609070205080204" pitchFamily="49" charset="-128"/>
              </a:rPr>
              <a:t>項</a:t>
            </a:r>
            <a:r>
              <a:rPr lang="en-US" altLang="ja-JP" sz="8000" dirty="0">
                <a:latin typeface="ＭＳ ゴシック" panose="020B0609070205080204" pitchFamily="49" charset="-128"/>
                <a:ea typeface="ＭＳ ゴシック" panose="020B0609070205080204" pitchFamily="49" charset="-128"/>
              </a:rPr>
              <a:t/>
            </a:r>
            <a:br>
              <a:rPr lang="en-US" altLang="ja-JP" sz="8000" dirty="0">
                <a:latin typeface="ＭＳ ゴシック" panose="020B0609070205080204" pitchFamily="49" charset="-128"/>
                <a:ea typeface="ＭＳ ゴシック" panose="020B0609070205080204" pitchFamily="49" charset="-128"/>
              </a:rPr>
            </a:br>
            <a:r>
              <a:rPr lang="en-US" altLang="ja-JP" sz="8000" dirty="0">
                <a:solidFill>
                  <a:srgbClr val="FF0000"/>
                </a:solidFill>
                <a:latin typeface="ＭＳ ゴシック" panose="020B0609070205080204" pitchFamily="49" charset="-128"/>
                <a:ea typeface="ＭＳ ゴシック" panose="020B0609070205080204" pitchFamily="49" charset="-128"/>
              </a:rPr>
              <a:t>【</a:t>
            </a:r>
            <a:r>
              <a:rPr lang="ja-JP" altLang="en-US" sz="8000" dirty="0">
                <a:solidFill>
                  <a:srgbClr val="FF0000"/>
                </a:solidFill>
                <a:latin typeface="ＭＳ ゴシック" panose="020B0609070205080204" pitchFamily="49" charset="-128"/>
                <a:ea typeface="ＭＳ ゴシック" panose="020B0609070205080204" pitchFamily="49" charset="-128"/>
              </a:rPr>
              <a:t>不相当高額基準</a:t>
            </a:r>
            <a:r>
              <a:rPr lang="en-US" altLang="ja-JP" sz="8000" dirty="0">
                <a:solidFill>
                  <a:srgbClr val="FF0000"/>
                </a:solidFill>
                <a:latin typeface="ＭＳ ゴシック" panose="020B0609070205080204" pitchFamily="49" charset="-128"/>
                <a:ea typeface="ＭＳ ゴシック" panose="020B0609070205080204" pitchFamily="49" charset="-128"/>
              </a:rPr>
              <a:t>】</a:t>
            </a:r>
          </a:p>
          <a:p>
            <a:pPr algn="ctr">
              <a:lnSpc>
                <a:spcPct val="100000"/>
              </a:lnSpc>
              <a:spcBef>
                <a:spcPts val="1200"/>
              </a:spcBef>
            </a:pPr>
            <a:r>
              <a:rPr lang="ja-JP" altLang="en-US" sz="8000" dirty="0">
                <a:latin typeface="ＭＳ ゴシック" panose="020B0609070205080204" pitchFamily="49" charset="-128"/>
                <a:ea typeface="ＭＳ ゴシック" panose="020B0609070205080204" pitchFamily="49" charset="-128"/>
              </a:rPr>
              <a:t>の問題点</a:t>
            </a:r>
            <a:br>
              <a:rPr lang="ja-JP" altLang="en-US" sz="8000" dirty="0">
                <a:latin typeface="ＭＳ ゴシック" panose="020B0609070205080204" pitchFamily="49" charset="-128"/>
                <a:ea typeface="ＭＳ ゴシック" panose="020B0609070205080204" pitchFamily="49" charset="-128"/>
              </a:rPr>
            </a:br>
            <a:endParaRPr lang="ja-JP" altLang="en-US" sz="8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808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中小企業のイメージは？</a:t>
            </a:r>
          </a:p>
        </p:txBody>
      </p:sp>
      <p:sp>
        <p:nvSpPr>
          <p:cNvPr id="7" name="コンテンツ プレースホルダー 6"/>
          <p:cNvSpPr>
            <a:spLocks noGrp="1"/>
          </p:cNvSpPr>
          <p:nvPr>
            <p:ph idx="1"/>
          </p:nvPr>
        </p:nvSpPr>
        <p:spPr>
          <a:xfrm>
            <a:off x="301845" y="932155"/>
            <a:ext cx="11603114" cy="5433134"/>
          </a:xfrm>
        </p:spPr>
        <p:txBody>
          <a:bodyPr/>
          <a:lstStyle/>
          <a:p>
            <a:pPr marL="0" indent="0" algn="ctr">
              <a:buNone/>
            </a:pPr>
            <a:r>
              <a:rPr lang="ja-JP" altLang="en-US" dirty="0">
                <a:solidFill>
                  <a:srgbClr val="002060"/>
                </a:solidFill>
                <a:latin typeface="ＭＳ Ｐゴシック" panose="020B0600070205080204" pitchFamily="50" charset="-128"/>
                <a:ea typeface="ＭＳ Ｐゴシック" panose="020B0600070205080204" pitchFamily="50" charset="-128"/>
              </a:rPr>
              <a:t>中小企業勤労者、大企業勤労者へのアンケート結果</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4" y="2844361"/>
            <a:ext cx="2528523" cy="2528523"/>
          </a:xfrm>
          <a:prstGeom prst="rect">
            <a:avLst/>
          </a:prstGeom>
        </p:spPr>
      </p:pic>
      <p:graphicFrame>
        <p:nvGraphicFramePr>
          <p:cNvPr id="10" name="表 9"/>
          <p:cNvGraphicFramePr>
            <a:graphicFrameLocks noGrp="1"/>
          </p:cNvGraphicFramePr>
          <p:nvPr>
            <p:extLst/>
          </p:nvPr>
        </p:nvGraphicFramePr>
        <p:xfrm>
          <a:off x="2476884" y="1556919"/>
          <a:ext cx="2695559" cy="3990806"/>
        </p:xfrm>
        <a:graphic>
          <a:graphicData uri="http://schemas.openxmlformats.org/drawingml/2006/table">
            <a:tbl>
              <a:tblPr firstRow="1" bandRow="1">
                <a:tableStyleId>{5C22544A-7EE6-4342-B048-85BDC9FD1C3A}</a:tableStyleId>
              </a:tblPr>
              <a:tblGrid>
                <a:gridCol w="2695559">
                  <a:extLst>
                    <a:ext uri="{9D8B030D-6E8A-4147-A177-3AD203B41FA5}">
                      <a16:colId xmlns="" xmlns:a16="http://schemas.microsoft.com/office/drawing/2014/main" val="20000"/>
                    </a:ext>
                  </a:extLst>
                </a:gridCol>
              </a:tblGrid>
              <a:tr h="607172">
                <a:tc>
                  <a:txBody>
                    <a:bodyPr/>
                    <a:lstStyle/>
                    <a:p>
                      <a:pPr algn="ctr"/>
                      <a:r>
                        <a:rPr kumimoji="1" lang="ja-JP" altLang="en-US" sz="2400" dirty="0">
                          <a:latin typeface="ＭＳ Ｐゴシック" panose="020B0600070205080204" pitchFamily="50" charset="-128"/>
                          <a:ea typeface="ＭＳ Ｐゴシック" panose="020B0600070205080204" pitchFamily="50" charset="-128"/>
                        </a:rPr>
                        <a:t>マイナス・イメージ</a:t>
                      </a:r>
                    </a:p>
                  </a:txBody>
                  <a:tcPr anchor="ctr">
                    <a:solidFill>
                      <a:srgbClr val="FF0000"/>
                    </a:solidFill>
                  </a:tcPr>
                </a:tc>
                <a:extLst>
                  <a:ext uri="{0D108BD9-81ED-4DB2-BD59-A6C34878D82A}">
                    <a16:rowId xmlns="" xmlns:a16="http://schemas.microsoft.com/office/drawing/2014/main" val="10000"/>
                  </a:ext>
                </a:extLst>
              </a:tr>
              <a:tr h="444523">
                <a:tc>
                  <a:txBody>
                    <a:bodyPr/>
                    <a:lstStyle/>
                    <a:p>
                      <a:pPr algn="ct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労働条件劣悪</a:t>
                      </a:r>
                    </a:p>
                  </a:txBody>
                  <a:tcPr anchor="ctr"/>
                </a:tc>
                <a:extLst>
                  <a:ext uri="{0D108BD9-81ED-4DB2-BD59-A6C34878D82A}">
                    <a16:rowId xmlns="" xmlns:a16="http://schemas.microsoft.com/office/drawing/2014/main" val="10001"/>
                  </a:ext>
                </a:extLst>
              </a:tr>
              <a:tr h="457554">
                <a:tc>
                  <a:txBody>
                    <a:bodyPr/>
                    <a:lstStyle/>
                    <a:p>
                      <a:pPr algn="ct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人手不足</a:t>
                      </a:r>
                    </a:p>
                  </a:txBody>
                  <a:tcPr anchor="ctr"/>
                </a:tc>
                <a:extLst>
                  <a:ext uri="{0D108BD9-81ED-4DB2-BD59-A6C34878D82A}">
                    <a16:rowId xmlns="" xmlns:a16="http://schemas.microsoft.com/office/drawing/2014/main" val="10002"/>
                  </a:ext>
                </a:extLst>
              </a:tr>
              <a:tr h="800142">
                <a:tc>
                  <a:txBody>
                    <a:bodyPr/>
                    <a:lstStyle/>
                    <a:p>
                      <a:pPr algn="ct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経営体質が弱く</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2400" dirty="0">
                          <a:solidFill>
                            <a:srgbClr val="FF0000"/>
                          </a:solidFill>
                          <a:latin typeface="ＭＳ Ｐゴシック" panose="020B0600070205080204" pitchFamily="50" charset="-128"/>
                          <a:ea typeface="ＭＳ Ｐゴシック" panose="020B0600070205080204" pitchFamily="50" charset="-128"/>
                        </a:rPr>
                      </a:b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不安定</a:t>
                      </a:r>
                    </a:p>
                  </a:txBody>
                  <a:tcPr anchor="ctr"/>
                </a:tc>
                <a:extLst>
                  <a:ext uri="{0D108BD9-81ED-4DB2-BD59-A6C34878D82A}">
                    <a16:rowId xmlns="" xmlns:a16="http://schemas.microsoft.com/office/drawing/2014/main" val="10003"/>
                  </a:ext>
                </a:extLst>
              </a:tr>
              <a:tr h="800142">
                <a:tc>
                  <a:txBody>
                    <a:bodyPr/>
                    <a:lstStyle/>
                    <a:p>
                      <a:pPr algn="ct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どんぶり勘定</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2400" dirty="0">
                          <a:solidFill>
                            <a:srgbClr val="FF0000"/>
                          </a:solidFill>
                          <a:latin typeface="ＭＳ Ｐゴシック" panose="020B0600070205080204" pitchFamily="50" charset="-128"/>
                          <a:ea typeface="ＭＳ Ｐゴシック" panose="020B0600070205080204" pitchFamily="50" charset="-128"/>
                        </a:rPr>
                      </a:b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管理体制ずさん</a:t>
                      </a:r>
                    </a:p>
                  </a:txBody>
                  <a:tcPr anchor="ctr"/>
                </a:tc>
                <a:extLst>
                  <a:ext uri="{0D108BD9-81ED-4DB2-BD59-A6C34878D82A}">
                    <a16:rowId xmlns="" xmlns:a16="http://schemas.microsoft.com/office/drawing/2014/main" val="10004"/>
                  </a:ext>
                </a:extLst>
              </a:tr>
              <a:tr h="800142">
                <a:tc>
                  <a:txBody>
                    <a:bodyPr/>
                    <a:lstStyle/>
                    <a:p>
                      <a:pPr algn="ct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大企業の犠牲者「かわいそう」</a:t>
                      </a:r>
                    </a:p>
                  </a:txBody>
                  <a:tcPr anchor="ctr"/>
                </a:tc>
                <a:extLst>
                  <a:ext uri="{0D108BD9-81ED-4DB2-BD59-A6C34878D82A}">
                    <a16:rowId xmlns="" xmlns:a16="http://schemas.microsoft.com/office/drawing/2014/main" val="10005"/>
                  </a:ext>
                </a:extLst>
              </a:tr>
            </a:tbl>
          </a:graphicData>
        </a:graphic>
      </p:graphicFrame>
      <p:graphicFrame>
        <p:nvGraphicFramePr>
          <p:cNvPr id="11" name="表 10"/>
          <p:cNvGraphicFramePr>
            <a:graphicFrameLocks noGrp="1"/>
          </p:cNvGraphicFramePr>
          <p:nvPr>
            <p:extLst/>
          </p:nvPr>
        </p:nvGraphicFramePr>
        <p:xfrm>
          <a:off x="6920309" y="1556917"/>
          <a:ext cx="2695559" cy="3925517"/>
        </p:xfrm>
        <a:graphic>
          <a:graphicData uri="http://schemas.openxmlformats.org/drawingml/2006/table">
            <a:tbl>
              <a:tblPr firstRow="1" bandRow="1">
                <a:tableStyleId>{5C22544A-7EE6-4342-B048-85BDC9FD1C3A}</a:tableStyleId>
              </a:tblPr>
              <a:tblGrid>
                <a:gridCol w="2695559">
                  <a:extLst>
                    <a:ext uri="{9D8B030D-6E8A-4147-A177-3AD203B41FA5}">
                      <a16:colId xmlns="" xmlns:a16="http://schemas.microsoft.com/office/drawing/2014/main" val="20000"/>
                    </a:ext>
                  </a:extLst>
                </a:gridCol>
              </a:tblGrid>
              <a:tr h="617038">
                <a:tc>
                  <a:txBody>
                    <a:bodyPr/>
                    <a:lstStyle/>
                    <a:p>
                      <a:pPr algn="ctr"/>
                      <a:r>
                        <a:rPr kumimoji="1" lang="ja-JP" altLang="en-US" sz="2400" dirty="0">
                          <a:latin typeface="ＭＳ Ｐゴシック" panose="020B0600070205080204" pitchFamily="50" charset="-128"/>
                          <a:ea typeface="ＭＳ Ｐゴシック" panose="020B0600070205080204" pitchFamily="50" charset="-128"/>
                        </a:rPr>
                        <a:t>プラス・イメージ</a:t>
                      </a:r>
                    </a:p>
                  </a:txBody>
                  <a:tcPr anchor="ctr">
                    <a:solidFill>
                      <a:schemeClr val="accent5"/>
                    </a:solidFill>
                  </a:tcPr>
                </a:tc>
                <a:extLst>
                  <a:ext uri="{0D108BD9-81ED-4DB2-BD59-A6C34878D82A}">
                    <a16:rowId xmlns="" xmlns:a16="http://schemas.microsoft.com/office/drawing/2014/main" val="10000"/>
                  </a:ext>
                </a:extLst>
              </a:tr>
              <a:tr h="617038">
                <a:tc>
                  <a:txBody>
                    <a:bodyPr/>
                    <a:lstStyle/>
                    <a:p>
                      <a:pPr algn="ctr"/>
                      <a:r>
                        <a:rPr kumimoji="1" lang="ja-JP" altLang="en-US" sz="2400" dirty="0">
                          <a:solidFill>
                            <a:schemeClr val="accent5"/>
                          </a:solidFill>
                          <a:latin typeface="ＭＳ Ｐゴシック" panose="020B0600070205080204" pitchFamily="50" charset="-128"/>
                          <a:ea typeface="ＭＳ Ｐゴシック" panose="020B0600070205080204" pitchFamily="50" charset="-128"/>
                        </a:rPr>
                        <a:t>家庭的な雰囲気</a:t>
                      </a:r>
                    </a:p>
                  </a:txBody>
                  <a:tcPr anchor="ctr"/>
                </a:tc>
                <a:extLst>
                  <a:ext uri="{0D108BD9-81ED-4DB2-BD59-A6C34878D82A}">
                    <a16:rowId xmlns="" xmlns:a16="http://schemas.microsoft.com/office/drawing/2014/main" val="10001"/>
                  </a:ext>
                </a:extLst>
              </a:tr>
              <a:tr h="617038">
                <a:tc>
                  <a:txBody>
                    <a:bodyPr/>
                    <a:lstStyle/>
                    <a:p>
                      <a:pPr algn="ctr"/>
                      <a:r>
                        <a:rPr kumimoji="1" lang="ja-JP" altLang="en-US" sz="2400" dirty="0">
                          <a:solidFill>
                            <a:schemeClr val="accent5"/>
                          </a:solidFill>
                          <a:latin typeface="ＭＳ Ｐゴシック" panose="020B0600070205080204" pitchFamily="50" charset="-128"/>
                          <a:ea typeface="ＭＳ Ｐゴシック" panose="020B0600070205080204" pitchFamily="50" charset="-128"/>
                        </a:rPr>
                        <a:t>地域経済の中核</a:t>
                      </a:r>
                    </a:p>
                  </a:txBody>
                  <a:tcPr anchor="ctr"/>
                </a:tc>
                <a:extLst>
                  <a:ext uri="{0D108BD9-81ED-4DB2-BD59-A6C34878D82A}">
                    <a16:rowId xmlns="" xmlns:a16="http://schemas.microsoft.com/office/drawing/2014/main" val="10002"/>
                  </a:ext>
                </a:extLst>
              </a:tr>
              <a:tr h="617038">
                <a:tc>
                  <a:txBody>
                    <a:bodyPr/>
                    <a:lstStyle/>
                    <a:p>
                      <a:pPr algn="ctr"/>
                      <a:r>
                        <a:rPr kumimoji="1" lang="ja-JP" altLang="en-US" sz="2400" dirty="0">
                          <a:solidFill>
                            <a:schemeClr val="accent5"/>
                          </a:solidFill>
                          <a:latin typeface="ＭＳ Ｐゴシック" panose="020B0600070205080204" pitchFamily="50" charset="-128"/>
                          <a:ea typeface="ＭＳ Ｐゴシック" panose="020B0600070205080204" pitchFamily="50" charset="-128"/>
                        </a:rPr>
                        <a:t>企業家精神創意性</a:t>
                      </a:r>
                    </a:p>
                  </a:txBody>
                  <a:tcPr anchor="ctr"/>
                </a:tc>
                <a:extLst>
                  <a:ext uri="{0D108BD9-81ED-4DB2-BD59-A6C34878D82A}">
                    <a16:rowId xmlns="" xmlns:a16="http://schemas.microsoft.com/office/drawing/2014/main" val="10003"/>
                  </a:ext>
                </a:extLst>
              </a:tr>
              <a:tr h="617038">
                <a:tc>
                  <a:txBody>
                    <a:bodyPr/>
                    <a:lstStyle/>
                    <a:p>
                      <a:pPr algn="ctr"/>
                      <a:r>
                        <a:rPr kumimoji="1" lang="ja-JP" altLang="en-US" sz="2400" dirty="0">
                          <a:solidFill>
                            <a:schemeClr val="accent5"/>
                          </a:solidFill>
                          <a:latin typeface="ＭＳ Ｐゴシック" panose="020B0600070205080204" pitchFamily="50" charset="-128"/>
                          <a:ea typeface="ＭＳ Ｐゴシック" panose="020B0600070205080204" pitchFamily="50" charset="-128"/>
                        </a:rPr>
                        <a:t>縁の下の力もち</a:t>
                      </a:r>
                    </a:p>
                  </a:txBody>
                  <a:tcPr anchor="ctr"/>
                </a:tc>
                <a:extLst>
                  <a:ext uri="{0D108BD9-81ED-4DB2-BD59-A6C34878D82A}">
                    <a16:rowId xmlns="" xmlns:a16="http://schemas.microsoft.com/office/drawing/2014/main" val="10004"/>
                  </a:ext>
                </a:extLst>
              </a:tr>
              <a:tr h="840327">
                <a:tc>
                  <a:txBody>
                    <a:bodyPr/>
                    <a:lstStyle/>
                    <a:p>
                      <a:pPr algn="ctr"/>
                      <a:r>
                        <a:rPr kumimoji="1" lang="ja-JP" altLang="en-US" sz="2400" dirty="0">
                          <a:solidFill>
                            <a:schemeClr val="accent5"/>
                          </a:solidFill>
                          <a:latin typeface="ＭＳ Ｐゴシック" panose="020B0600070205080204" pitchFamily="50" charset="-128"/>
                          <a:ea typeface="ＭＳ Ｐゴシック" panose="020B0600070205080204" pitchFamily="50" charset="-128"/>
                        </a:rPr>
                        <a:t>多様なニーズを</a:t>
                      </a:r>
                      <a:r>
                        <a:rPr kumimoji="1" lang="en-US" altLang="ja-JP" sz="2400" dirty="0">
                          <a:solidFill>
                            <a:schemeClr val="accent5"/>
                          </a:solidFill>
                          <a:latin typeface="ＭＳ Ｐゴシック" panose="020B0600070205080204" pitchFamily="50" charset="-128"/>
                          <a:ea typeface="ＭＳ Ｐゴシック" panose="020B0600070205080204" pitchFamily="50" charset="-128"/>
                        </a:rPr>
                        <a:t/>
                      </a:r>
                      <a:br>
                        <a:rPr kumimoji="1" lang="en-US" altLang="ja-JP" sz="2400" dirty="0">
                          <a:solidFill>
                            <a:schemeClr val="accent5"/>
                          </a:solidFill>
                          <a:latin typeface="ＭＳ Ｐゴシック" panose="020B0600070205080204" pitchFamily="50" charset="-128"/>
                          <a:ea typeface="ＭＳ Ｐゴシック" panose="020B0600070205080204" pitchFamily="50" charset="-128"/>
                        </a:rPr>
                      </a:br>
                      <a:r>
                        <a:rPr kumimoji="1" lang="ja-JP" altLang="en-US" sz="2400" dirty="0">
                          <a:solidFill>
                            <a:schemeClr val="accent5"/>
                          </a:solidFill>
                          <a:latin typeface="ＭＳ Ｐゴシック" panose="020B0600070205080204" pitchFamily="50" charset="-128"/>
                          <a:ea typeface="ＭＳ Ｐゴシック" panose="020B0600070205080204" pitchFamily="50" charset="-128"/>
                        </a:rPr>
                        <a:t>満たす</a:t>
                      </a:r>
                    </a:p>
                  </a:txBody>
                  <a:tcPr anchor="ctr"/>
                </a:tc>
                <a:extLst>
                  <a:ext uri="{0D108BD9-81ED-4DB2-BD59-A6C34878D82A}">
                    <a16:rowId xmlns="" xmlns:a16="http://schemas.microsoft.com/office/drawing/2014/main" val="10005"/>
                  </a:ext>
                </a:extLst>
              </a:tr>
            </a:tbl>
          </a:graphicData>
        </a:graphic>
      </p:graphicFrame>
      <p:sp>
        <p:nvSpPr>
          <p:cNvPr id="12" name="L 字 11"/>
          <p:cNvSpPr>
            <a:spLocks noChangeAspect="1"/>
          </p:cNvSpPr>
          <p:nvPr/>
        </p:nvSpPr>
        <p:spPr>
          <a:xfrm rot="13352293">
            <a:off x="5199636" y="3261826"/>
            <a:ext cx="1210943" cy="1210943"/>
          </a:xfrm>
          <a:prstGeom prst="corner">
            <a:avLst>
              <a:gd name="adj1" fmla="val 20456"/>
              <a:gd name="adj2" fmla="val 2130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1369" y="3093411"/>
            <a:ext cx="1863479" cy="2159153"/>
          </a:xfrm>
          <a:prstGeom prst="rect">
            <a:avLst/>
          </a:prstGeom>
        </p:spPr>
      </p:pic>
      <p:sp>
        <p:nvSpPr>
          <p:cNvPr id="14" name="正方形/長方形 13"/>
          <p:cNvSpPr/>
          <p:nvPr/>
        </p:nvSpPr>
        <p:spPr>
          <a:xfrm>
            <a:off x="1659071" y="5458957"/>
            <a:ext cx="9567020" cy="958929"/>
          </a:xfrm>
          <a:prstGeom prst="rect">
            <a:avLst/>
          </a:prstGeom>
          <a:noFill/>
        </p:spPr>
        <p:txBody>
          <a:bodyPr wrap="square" lIns="91440" tIns="45720" rIns="91440" bIns="45720">
            <a:spAutoFit/>
          </a:bodyPr>
          <a:lstStyle/>
          <a:p>
            <a:pPr algn="ctr"/>
            <a:r>
              <a:rPr lang="ja-JP" altLang="en-US" sz="5400" b="1" u="sng"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マイナス・イメージが根強い！！</a:t>
            </a:r>
          </a:p>
        </p:txBody>
      </p:sp>
      <p:sp>
        <p:nvSpPr>
          <p:cNvPr id="15" name="テキスト ボックス 14"/>
          <p:cNvSpPr txBox="1"/>
          <p:nvPr/>
        </p:nvSpPr>
        <p:spPr>
          <a:xfrm>
            <a:off x="357530" y="6533969"/>
            <a:ext cx="5467546" cy="261610"/>
          </a:xfrm>
          <a:prstGeom prst="rect">
            <a:avLst/>
          </a:prstGeom>
          <a:noFill/>
        </p:spPr>
        <p:txBody>
          <a:bodyPr wrap="square" rtlCol="0">
            <a:spAutoFit/>
          </a:bodyPr>
          <a:lstStyle/>
          <a:p>
            <a:r>
              <a:rPr kumimoji="1" lang="ja-JP" altLang="en-US" sz="1050" dirty="0"/>
              <a:t>資料：</a:t>
            </a:r>
            <a:r>
              <a:rPr lang="ja-JP" altLang="en-US" sz="1050" dirty="0"/>
              <a:t>中小企業庁</a:t>
            </a:r>
            <a:r>
              <a:rPr lang="en-US" altLang="ja-JP" sz="1050" dirty="0"/>
              <a:t>『</a:t>
            </a:r>
            <a:r>
              <a:rPr kumimoji="1" lang="ja-JP" altLang="en-US" sz="1050" dirty="0"/>
              <a:t>中小企業白書</a:t>
            </a:r>
            <a:r>
              <a:rPr kumimoji="1" lang="en-US" altLang="ja-JP" sz="1050" dirty="0"/>
              <a:t>』</a:t>
            </a:r>
            <a:r>
              <a:rPr kumimoji="1" lang="ja-JP" altLang="en-US" sz="1050" dirty="0"/>
              <a:t>（</a:t>
            </a:r>
            <a:r>
              <a:rPr kumimoji="1" lang="en-US" altLang="ja-JP" sz="1050" dirty="0"/>
              <a:t>1992</a:t>
            </a:r>
            <a:r>
              <a:rPr kumimoji="1" lang="ja-JP" altLang="en-US" sz="1050" dirty="0"/>
              <a:t>年）</a:t>
            </a:r>
          </a:p>
        </p:txBody>
      </p:sp>
    </p:spTree>
    <p:extLst>
      <p:ext uri="{BB962C8B-B14F-4D97-AF65-F5344CB8AC3E}">
        <p14:creationId xmlns:p14="http://schemas.microsoft.com/office/powerpoint/2010/main" val="20732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6"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80">
                                          <p:stCondLst>
                                            <p:cond delay="0"/>
                                          </p:stCondLst>
                                        </p:cTn>
                                        <p:tgtEl>
                                          <p:spTgt spid="9"/>
                                        </p:tgtEl>
                                      </p:cBhvr>
                                    </p:animEffect>
                                    <p:anim calcmode="lin" valueType="num">
                                      <p:cBhvr>
                                        <p:cTn id="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 dur="26">
                                          <p:stCondLst>
                                            <p:cond delay="650"/>
                                          </p:stCondLst>
                                        </p:cTn>
                                        <p:tgtEl>
                                          <p:spTgt spid="9"/>
                                        </p:tgtEl>
                                      </p:cBhvr>
                                      <p:to x="100000" y="60000"/>
                                    </p:animScale>
                                    <p:animScale>
                                      <p:cBhvr>
                                        <p:cTn id="17" dur="166" decel="50000">
                                          <p:stCondLst>
                                            <p:cond delay="676"/>
                                          </p:stCondLst>
                                        </p:cTn>
                                        <p:tgtEl>
                                          <p:spTgt spid="9"/>
                                        </p:tgtEl>
                                      </p:cBhvr>
                                      <p:to x="100000" y="100000"/>
                                    </p:animScale>
                                    <p:animScale>
                                      <p:cBhvr>
                                        <p:cTn id="18" dur="26">
                                          <p:stCondLst>
                                            <p:cond delay="1312"/>
                                          </p:stCondLst>
                                        </p:cTn>
                                        <p:tgtEl>
                                          <p:spTgt spid="9"/>
                                        </p:tgtEl>
                                      </p:cBhvr>
                                      <p:to x="100000" y="80000"/>
                                    </p:animScale>
                                    <p:animScale>
                                      <p:cBhvr>
                                        <p:cTn id="19" dur="166" decel="50000">
                                          <p:stCondLst>
                                            <p:cond delay="1338"/>
                                          </p:stCondLst>
                                        </p:cTn>
                                        <p:tgtEl>
                                          <p:spTgt spid="9"/>
                                        </p:tgtEl>
                                      </p:cBhvr>
                                      <p:to x="100000" y="100000"/>
                                    </p:animScale>
                                    <p:animScale>
                                      <p:cBhvr>
                                        <p:cTn id="20" dur="26">
                                          <p:stCondLst>
                                            <p:cond delay="1642"/>
                                          </p:stCondLst>
                                        </p:cTn>
                                        <p:tgtEl>
                                          <p:spTgt spid="9"/>
                                        </p:tgtEl>
                                      </p:cBhvr>
                                      <p:to x="100000" y="90000"/>
                                    </p:animScale>
                                    <p:animScale>
                                      <p:cBhvr>
                                        <p:cTn id="21" dur="166" decel="50000">
                                          <p:stCondLst>
                                            <p:cond delay="1668"/>
                                          </p:stCondLst>
                                        </p:cTn>
                                        <p:tgtEl>
                                          <p:spTgt spid="9"/>
                                        </p:tgtEl>
                                      </p:cBhvr>
                                      <p:to x="100000" y="100000"/>
                                    </p:animScale>
                                    <p:animScale>
                                      <p:cBhvr>
                                        <p:cTn id="22" dur="26">
                                          <p:stCondLst>
                                            <p:cond delay="1808"/>
                                          </p:stCondLst>
                                        </p:cTn>
                                        <p:tgtEl>
                                          <p:spTgt spid="9"/>
                                        </p:tgtEl>
                                      </p:cBhvr>
                                      <p:to x="100000" y="95000"/>
                                    </p:animScale>
                                    <p:animScale>
                                      <p:cBhvr>
                                        <p:cTn id="23" dur="166" decel="50000">
                                          <p:stCondLst>
                                            <p:cond delay="1834"/>
                                          </p:stCondLst>
                                        </p:cTn>
                                        <p:tgtEl>
                                          <p:spTgt spid="9"/>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smtClean="0">
                <a:solidFill>
                  <a:schemeClr val="bg1"/>
                </a:solidFill>
                <a:latin typeface="ＭＳ ゴシック" panose="020B0609070205080204" pitchFamily="49" charset="-128"/>
                <a:ea typeface="ＭＳ ゴシック" panose="020B0609070205080204" pitchFamily="49" charset="-128"/>
              </a:rPr>
              <a:t>納税額等比較シミュレーション</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10" name="グラフ 9"/>
          <p:cNvGraphicFramePr>
            <a:graphicFrameLocks/>
          </p:cNvGraphicFramePr>
          <p:nvPr>
            <p:extLst>
              <p:ext uri="{D42A27DB-BD31-4B8C-83A1-F6EECF244321}">
                <p14:modId xmlns:p14="http://schemas.microsoft.com/office/powerpoint/2010/main" val="390346021"/>
              </p:ext>
            </p:extLst>
          </p:nvPr>
        </p:nvGraphicFramePr>
        <p:xfrm>
          <a:off x="2645045" y="1095729"/>
          <a:ext cx="7135060" cy="5483976"/>
        </p:xfrm>
        <a:graphic>
          <a:graphicData uri="http://schemas.openxmlformats.org/drawingml/2006/chart">
            <c:chart xmlns:c="http://schemas.openxmlformats.org/drawingml/2006/chart" xmlns:r="http://schemas.openxmlformats.org/officeDocument/2006/relationships" r:id="rId4"/>
          </a:graphicData>
        </a:graphic>
      </p:graphicFrame>
      <p:sp>
        <p:nvSpPr>
          <p:cNvPr id="14" name="下矢印 13"/>
          <p:cNvSpPr/>
          <p:nvPr/>
        </p:nvSpPr>
        <p:spPr>
          <a:xfrm rot="20434640">
            <a:off x="6957391" y="1152938"/>
            <a:ext cx="974035" cy="11330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増加</a:t>
            </a:r>
            <a:endParaRPr kumimoji="1" lang="ja-JP" altLang="en-US" b="1" dirty="0"/>
          </a:p>
        </p:txBody>
      </p:sp>
    </p:spTree>
    <p:extLst>
      <p:ext uri="{BB962C8B-B14F-4D97-AF65-F5344CB8AC3E}">
        <p14:creationId xmlns:p14="http://schemas.microsoft.com/office/powerpoint/2010/main" val="2958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p:cNvSpPr/>
          <p:nvPr/>
        </p:nvSpPr>
        <p:spPr>
          <a:xfrm>
            <a:off x="288758" y="2358189"/>
            <a:ext cx="11596418" cy="1530523"/>
          </a:xfrm>
          <a:prstGeom prst="roundRect">
            <a:avLst>
              <a:gd name="adj" fmla="val 64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不相当高額基準に関する最近の裁判事例</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2" name="コンテンツ プレースホルダー 2"/>
          <p:cNvSpPr>
            <a:spLocks noGrp="1"/>
          </p:cNvSpPr>
          <p:nvPr>
            <p:ph idx="1"/>
          </p:nvPr>
        </p:nvSpPr>
        <p:spPr>
          <a:xfrm>
            <a:off x="513348" y="1289785"/>
            <a:ext cx="11323702" cy="5094972"/>
          </a:xfrm>
        </p:spPr>
        <p:txBody>
          <a:bodyPr>
            <a:normAutofit fontScale="85000" lnSpcReduction="10000"/>
          </a:bodyPr>
          <a:lstStyle/>
          <a:p>
            <a:pPr marL="0" indent="0">
              <a:buNone/>
            </a:pPr>
            <a:r>
              <a:rPr lang="ja-JP" altLang="en-US" sz="10400" dirty="0">
                <a:ln w="0"/>
                <a:solidFill>
                  <a:srgbClr val="5B9BD5"/>
                </a:solidFill>
                <a:effectLst>
                  <a:outerShdw blurRad="50800" dist="38100" algn="l" rotWithShape="0">
                    <a:prstClr val="black">
                      <a:alpha val="40000"/>
                    </a:prstClr>
                  </a:outerShdw>
                </a:effectLst>
                <a:latin typeface="ＭＳ Ｐゴシック" panose="020B0600070205080204" pitchFamily="50" charset="-128"/>
                <a:ea typeface="ＭＳ Ｐゴシック" panose="020B0600070205080204" pitchFamily="50" charset="-128"/>
              </a:rPr>
              <a:t>　</a:t>
            </a:r>
            <a:r>
              <a:rPr lang="ja-JP" altLang="en-US" sz="10400" dirty="0">
                <a:ln w="0"/>
                <a:solidFill>
                  <a:srgbClr val="000099"/>
                </a:solidFill>
                <a:effectLst>
                  <a:outerShdw blurRad="50800" dist="38100" algn="l" rotWithShape="0">
                    <a:prstClr val="black">
                      <a:alpha val="40000"/>
                    </a:prstClr>
                  </a:outerShdw>
                </a:effectLst>
                <a:latin typeface="ＭＳ Ｐゴシック" panose="020B0600070205080204" pitchFamily="50" charset="-128"/>
                <a:ea typeface="ＭＳ Ｐゴシック" panose="020B0600070205080204" pitchFamily="50" charset="-128"/>
              </a:rPr>
              <a:t>残波訴訟</a:t>
            </a:r>
            <a:r>
              <a:rPr lang="ja-JP" altLang="en-US" b="1"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東京地判平成</a:t>
            </a:r>
            <a:r>
              <a:rPr lang="en-US" altLang="ja-JP" dirty="0">
                <a:latin typeface="ＭＳ Ｐゴシック" panose="020B0600070205080204" pitchFamily="50" charset="-128"/>
                <a:ea typeface="ＭＳ Ｐゴシック" panose="020B0600070205080204" pitchFamily="50" charset="-128"/>
              </a:rPr>
              <a:t>28</a:t>
            </a:r>
            <a:r>
              <a:rPr lang="ja-JP" altLang="ja-JP"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4</a:t>
            </a:r>
            <a:r>
              <a:rPr lang="ja-JP" altLang="ja-JP" dirty="0">
                <a:latin typeface="ＭＳ Ｐゴシック" panose="020B0600070205080204" pitchFamily="50" charset="-128"/>
                <a:ea typeface="ＭＳ Ｐゴシック" panose="020B0600070205080204" pitchFamily="50" charset="-128"/>
              </a:rPr>
              <a:t>月</a:t>
            </a:r>
            <a:r>
              <a:rPr lang="en-US" altLang="ja-JP" dirty="0">
                <a:latin typeface="ＭＳ Ｐゴシック" panose="020B0600070205080204" pitchFamily="50" charset="-128"/>
                <a:ea typeface="ＭＳ Ｐゴシック" panose="020B0600070205080204" pitchFamily="50" charset="-128"/>
              </a:rPr>
              <a:t>22</a:t>
            </a:r>
            <a:r>
              <a:rPr lang="ja-JP" altLang="ja-JP" dirty="0">
                <a:latin typeface="ＭＳ Ｐゴシック" panose="020B0600070205080204" pitchFamily="50" charset="-128"/>
                <a:ea typeface="ＭＳ Ｐゴシック" panose="020B0600070205080204" pitchFamily="50" charset="-128"/>
              </a:rPr>
              <a:t>日</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ja-JP" dirty="0">
                <a:latin typeface="ＭＳ Ｐゴシック" panose="020B0600070205080204" pitchFamily="50" charset="-128"/>
                <a:ea typeface="ＭＳ Ｐゴシック" panose="020B0600070205080204" pitchFamily="50" charset="-128"/>
              </a:rPr>
              <a:t>「</a:t>
            </a:r>
            <a:r>
              <a:rPr lang="ja-JP" altLang="ja-JP" b="1" dirty="0">
                <a:latin typeface="ＭＳ Ｐゴシック" panose="020B0600070205080204" pitchFamily="50" charset="-128"/>
                <a:ea typeface="ＭＳ Ｐゴシック" panose="020B0600070205080204" pitchFamily="50" charset="-128"/>
              </a:rPr>
              <a:t>処分行政庁において抽出した類似法人の役員給与等の状況等にも照らすと類似法人の役員給与の最高額を超える部分は、不相当に高額であるというべきである。類似法人の抽出の方法は合理的であり、法人税法</a:t>
            </a:r>
            <a:r>
              <a:rPr lang="en-US" altLang="ja-JP" b="1" dirty="0">
                <a:latin typeface="ＭＳ Ｐゴシック" panose="020B0600070205080204" pitchFamily="50" charset="-128"/>
                <a:ea typeface="ＭＳ Ｐゴシック" panose="020B0600070205080204" pitchFamily="50" charset="-128"/>
              </a:rPr>
              <a:t>34</a:t>
            </a:r>
            <a:r>
              <a:rPr lang="ja-JP" altLang="ja-JP" b="1" dirty="0">
                <a:latin typeface="ＭＳ Ｐゴシック" panose="020B0600070205080204" pitchFamily="50" charset="-128"/>
                <a:ea typeface="ＭＳ Ｐゴシック" panose="020B0600070205080204" pitchFamily="50" charset="-128"/>
              </a:rPr>
              <a:t>条</a:t>
            </a:r>
            <a:r>
              <a:rPr lang="en-US" altLang="ja-JP" b="1" dirty="0">
                <a:latin typeface="ＭＳ Ｐゴシック" panose="020B0600070205080204" pitchFamily="50" charset="-128"/>
                <a:ea typeface="ＭＳ Ｐゴシック" panose="020B0600070205080204" pitchFamily="50" charset="-128"/>
              </a:rPr>
              <a:t>2</a:t>
            </a:r>
            <a:r>
              <a:rPr lang="ja-JP" altLang="ja-JP" b="1" dirty="0">
                <a:latin typeface="ＭＳ Ｐゴシック" panose="020B0600070205080204" pitchFamily="50" charset="-128"/>
                <a:ea typeface="ＭＳ Ｐゴシック" panose="020B0600070205080204" pitchFamily="50" charset="-128"/>
              </a:rPr>
              <a:t>項の適用の余地がないとはいえず、更正処分等が憲法</a:t>
            </a:r>
            <a:r>
              <a:rPr lang="en-US" altLang="ja-JP" b="1" dirty="0">
                <a:latin typeface="ＭＳ Ｐゴシック" panose="020B0600070205080204" pitchFamily="50" charset="-128"/>
                <a:ea typeface="ＭＳ Ｐゴシック" panose="020B0600070205080204" pitchFamily="50" charset="-128"/>
              </a:rPr>
              <a:t>84</a:t>
            </a:r>
            <a:r>
              <a:rPr lang="ja-JP" altLang="ja-JP" b="1" dirty="0">
                <a:latin typeface="ＭＳ Ｐゴシック" panose="020B0600070205080204" pitchFamily="50" charset="-128"/>
                <a:ea typeface="ＭＳ Ｐゴシック" panose="020B0600070205080204" pitchFamily="50" charset="-128"/>
              </a:rPr>
              <a:t>条等に違反するともいえない。</a:t>
            </a:r>
            <a:r>
              <a:rPr lang="ja-JP" altLang="ja-JP"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争点</a:t>
            </a:r>
            <a:r>
              <a:rPr lang="en-US" altLang="ja-JP" dirty="0">
                <a:latin typeface="ＭＳ Ｐゴシック" panose="020B0600070205080204" pitchFamily="50" charset="-128"/>
                <a:ea typeface="ＭＳ Ｐゴシック" panose="020B0600070205080204" pitchFamily="50" charset="-128"/>
              </a:rPr>
              <a:t>]</a:t>
            </a:r>
          </a:p>
          <a:p>
            <a:pPr>
              <a:buFont typeface="Wingdings" panose="05000000000000000000" pitchFamily="2" charset="2"/>
              <a:buChar char="l"/>
            </a:pPr>
            <a:r>
              <a:rPr lang="ja-JP" altLang="en-US" dirty="0">
                <a:latin typeface="ＭＳ Ｐゴシック" panose="020B0600070205080204" pitchFamily="50" charset="-128"/>
                <a:ea typeface="ＭＳ Ｐゴシック" panose="020B0600070205080204" pitchFamily="50" charset="-128"/>
              </a:rPr>
              <a:t>報酬→類似法人の役員報酬の</a:t>
            </a:r>
            <a:r>
              <a:rPr lang="ja-JP" altLang="en-US" b="1" dirty="0">
                <a:latin typeface="ＭＳ Ｐゴシック" panose="020B0600070205080204" pitchFamily="50" charset="-128"/>
                <a:ea typeface="ＭＳ Ｐゴシック" panose="020B0600070205080204" pitchFamily="50" charset="-128"/>
              </a:rPr>
              <a:t>最高額を超える</a:t>
            </a:r>
            <a:r>
              <a:rPr lang="ja-JP" altLang="en-US" dirty="0">
                <a:latin typeface="ＭＳ Ｐゴシック" panose="020B0600070205080204" pitchFamily="50" charset="-128"/>
                <a:ea typeface="ＭＳ Ｐゴシック" panose="020B0600070205080204" pitchFamily="50" charset="-128"/>
              </a:rPr>
              <a:t>部分は不相当に高額である</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　　　（納税者</a:t>
            </a:r>
            <a:r>
              <a:rPr lang="ja-JP" altLang="en-US" sz="3500" b="1" dirty="0">
                <a:solidFill>
                  <a:srgbClr val="FF0000"/>
                </a:solidFill>
                <a:latin typeface="ＭＳ Ｐゴシック" panose="020B0600070205080204" pitchFamily="50" charset="-128"/>
                <a:ea typeface="ＭＳ Ｐゴシック" panose="020B0600070205080204" pitchFamily="50" charset="-128"/>
              </a:rPr>
              <a:t>敗訴</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l"/>
            </a:pPr>
            <a:r>
              <a:rPr lang="ja-JP" altLang="en-US" dirty="0">
                <a:latin typeface="ＭＳ Ｐゴシック" panose="020B0600070205080204" pitchFamily="50" charset="-128"/>
                <a:ea typeface="ＭＳ Ｐゴシック" panose="020B0600070205080204" pitchFamily="50" charset="-128"/>
              </a:rPr>
              <a:t>退職金→類似法人の退職金の</a:t>
            </a:r>
            <a:r>
              <a:rPr lang="ja-JP" altLang="en-US" b="1" dirty="0">
                <a:latin typeface="ＭＳ Ｐゴシック" panose="020B0600070205080204" pitchFamily="50" charset="-128"/>
                <a:ea typeface="ＭＳ Ｐゴシック" panose="020B0600070205080204" pitchFamily="50" charset="-128"/>
              </a:rPr>
              <a:t>最高額を超えない</a:t>
            </a:r>
            <a:r>
              <a:rPr lang="ja-JP" altLang="en-US" dirty="0">
                <a:latin typeface="ＭＳ Ｐゴシック" panose="020B0600070205080204" pitchFamily="50" charset="-128"/>
                <a:ea typeface="ＭＳ Ｐゴシック" panose="020B0600070205080204" pitchFamily="50" charset="-128"/>
              </a:rPr>
              <a:t>ので不相当に高額な部分はない</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　　　（納税者勝訴）</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lang="en-US" altLang="ja-JP" dirty="0">
              <a:ln w="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81475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p:cNvSpPr/>
          <p:nvPr/>
        </p:nvSpPr>
        <p:spPr>
          <a:xfrm>
            <a:off x="297482" y="1039217"/>
            <a:ext cx="11596418" cy="5380829"/>
          </a:xfrm>
          <a:prstGeom prst="roundRect">
            <a:avLst>
              <a:gd name="adj" fmla="val 6493"/>
            </a:avLst>
          </a:prstGeom>
          <a:pattFill prst="pct10">
            <a:fgClr>
              <a:schemeClr val="accent2"/>
            </a:fgClr>
            <a:bgClr>
              <a:schemeClr val="bg1"/>
            </a:bgClr>
          </a:patt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法人税法</a:t>
            </a:r>
            <a:r>
              <a:rPr lang="en-US" altLang="ja-JP" sz="3200" b="1" dirty="0">
                <a:solidFill>
                  <a:schemeClr val="bg1"/>
                </a:solidFill>
                <a:latin typeface="ＭＳ ゴシック" panose="020B0609070205080204" pitchFamily="49" charset="-128"/>
                <a:ea typeface="ＭＳ ゴシック" panose="020B0609070205080204" pitchFamily="49" charset="-128"/>
              </a:rPr>
              <a:t>34</a:t>
            </a:r>
            <a:r>
              <a:rPr lang="ja-JP" altLang="en-US" sz="3200" b="1" dirty="0">
                <a:solidFill>
                  <a:schemeClr val="bg1"/>
                </a:solidFill>
                <a:latin typeface="ＭＳ ゴシック" panose="020B0609070205080204" pitchFamily="49" charset="-128"/>
                <a:ea typeface="ＭＳ ゴシック" panose="020B0609070205080204" pitchFamily="49" charset="-128"/>
              </a:rPr>
              <a:t>条</a:t>
            </a:r>
            <a:r>
              <a:rPr lang="en-US" altLang="ja-JP" sz="3200" b="1" dirty="0">
                <a:solidFill>
                  <a:schemeClr val="bg1"/>
                </a:solidFill>
                <a:latin typeface="ＭＳ ゴシック" panose="020B0609070205080204" pitchFamily="49" charset="-128"/>
                <a:ea typeface="ＭＳ ゴシック" panose="020B0609070205080204" pitchFamily="49" charset="-128"/>
              </a:rPr>
              <a:t>2</a:t>
            </a:r>
            <a:r>
              <a:rPr lang="ja-JP" altLang="en-US" sz="3200" b="1" dirty="0">
                <a:solidFill>
                  <a:schemeClr val="bg1"/>
                </a:solidFill>
                <a:latin typeface="ＭＳ ゴシック" panose="020B0609070205080204" pitchFamily="49" charset="-128"/>
                <a:ea typeface="ＭＳ ゴシック" panose="020B0609070205080204" pitchFamily="49" charset="-128"/>
              </a:rPr>
              <a:t>項</a:t>
            </a:r>
            <a:r>
              <a:rPr lang="en-US" altLang="ja-JP" sz="3200" b="1" dirty="0">
                <a:solidFill>
                  <a:schemeClr val="bg1"/>
                </a:solidFill>
                <a:latin typeface="ＭＳ ゴシック" panose="020B0609070205080204" pitchFamily="49" charset="-128"/>
                <a:ea typeface="ＭＳ ゴシック" panose="020B0609070205080204" pitchFamily="49" charset="-128"/>
              </a:rPr>
              <a:t>【</a:t>
            </a:r>
            <a:r>
              <a:rPr lang="ja-JP" altLang="en-US" sz="3200" b="1" dirty="0">
                <a:solidFill>
                  <a:schemeClr val="bg1"/>
                </a:solidFill>
                <a:latin typeface="ＭＳ ゴシック" panose="020B0609070205080204" pitchFamily="49" charset="-128"/>
                <a:ea typeface="ＭＳ ゴシック" panose="020B0609070205080204" pitchFamily="49" charset="-128"/>
              </a:rPr>
              <a:t>不相当高額基準</a:t>
            </a:r>
            <a:r>
              <a:rPr lang="en-US" altLang="ja-JP" sz="3200" b="1" dirty="0">
                <a:solidFill>
                  <a:schemeClr val="bg1"/>
                </a:solidFill>
                <a:latin typeface="ＭＳ ゴシック" panose="020B0609070205080204" pitchFamily="49" charset="-128"/>
                <a:ea typeface="ＭＳ ゴシック" panose="020B0609070205080204" pitchFamily="49" charset="-128"/>
              </a:rPr>
              <a:t>】</a:t>
            </a:r>
            <a:r>
              <a:rPr lang="ja-JP" altLang="en-US" sz="3200" b="1" dirty="0">
                <a:solidFill>
                  <a:schemeClr val="bg1"/>
                </a:solidFill>
                <a:latin typeface="ＭＳ ゴシック" panose="020B0609070205080204" pitchFamily="49" charset="-128"/>
                <a:ea typeface="ＭＳ ゴシック" panose="020B0609070205080204" pitchFamily="49" charset="-128"/>
              </a:rPr>
              <a:t>の問題点①</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コンテンツ プレースホルダー 1"/>
          <p:cNvSpPr>
            <a:spLocks noGrp="1"/>
          </p:cNvSpPr>
          <p:nvPr>
            <p:ph idx="1"/>
          </p:nvPr>
        </p:nvSpPr>
        <p:spPr>
          <a:xfrm>
            <a:off x="497305" y="1219199"/>
            <a:ext cx="11371829" cy="5170703"/>
          </a:xfrm>
        </p:spPr>
        <p:txBody>
          <a:bodyPr>
            <a:normAutofit lnSpcReduction="10000"/>
          </a:bodyPr>
          <a:lstStyle/>
          <a:p>
            <a:pPr marL="0" indent="0">
              <a:buNone/>
            </a:pPr>
            <a:r>
              <a:rPr lang="en-US" altLang="ja-JP" b="1" dirty="0">
                <a:latin typeface="ＭＳ Ｐゴシック" panose="020B0600070205080204" pitchFamily="50" charset="-128"/>
                <a:ea typeface="ＭＳ Ｐゴシック" panose="020B0600070205080204" pitchFamily="50" charset="-128"/>
              </a:rPr>
              <a:t>【</a:t>
            </a:r>
            <a:r>
              <a:rPr lang="ja-JP" altLang="en-US" b="1" dirty="0">
                <a:latin typeface="ＭＳ Ｐゴシック" panose="020B0600070205080204" pitchFamily="50" charset="-128"/>
                <a:ea typeface="ＭＳ Ｐゴシック" panose="020B0600070205080204" pitchFamily="50" charset="-128"/>
              </a:rPr>
              <a:t>法人税法施行令</a:t>
            </a:r>
            <a:r>
              <a:rPr lang="en-US" altLang="ja-JP" b="1" dirty="0">
                <a:latin typeface="ＭＳ Ｐゴシック" panose="020B0600070205080204" pitchFamily="50" charset="-128"/>
                <a:ea typeface="ＭＳ Ｐゴシック" panose="020B0600070205080204" pitchFamily="50" charset="-128"/>
              </a:rPr>
              <a:t>70</a:t>
            </a:r>
            <a:r>
              <a:rPr lang="ja-JP" altLang="en-US" b="1" dirty="0">
                <a:latin typeface="ＭＳ Ｐゴシック" panose="020B0600070205080204" pitchFamily="50" charset="-128"/>
                <a:ea typeface="ＭＳ Ｐゴシック" panose="020B0600070205080204" pitchFamily="50" charset="-128"/>
              </a:rPr>
              <a:t>条一号</a:t>
            </a:r>
            <a:r>
              <a:rPr lang="en-US" altLang="ja-JP" b="1" dirty="0">
                <a:latin typeface="ＭＳ Ｐゴシック" panose="020B0600070205080204" pitchFamily="50" charset="-128"/>
                <a:ea typeface="ＭＳ Ｐゴシック" panose="020B0600070205080204" pitchFamily="50" charset="-128"/>
              </a:rPr>
              <a:t>】</a:t>
            </a:r>
          </a:p>
          <a:p>
            <a:pPr marL="0" indent="0">
              <a:buNone/>
            </a:pPr>
            <a:r>
              <a:rPr lang="ja-JP" altLang="en-US" b="1" dirty="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法人税法</a:t>
            </a:r>
            <a:r>
              <a:rPr lang="en-US" altLang="ja-JP" b="1" dirty="0" smtClean="0">
                <a:latin typeface="ＭＳ Ｐゴシック" panose="020B0600070205080204" pitchFamily="50" charset="-128"/>
                <a:ea typeface="ＭＳ Ｐゴシック" panose="020B0600070205080204" pitchFamily="50" charset="-128"/>
              </a:rPr>
              <a:t>34</a:t>
            </a:r>
            <a:r>
              <a:rPr lang="ja-JP" altLang="en-US" b="1" dirty="0" smtClean="0">
                <a:latin typeface="ＭＳ Ｐゴシック" panose="020B0600070205080204" pitchFamily="50" charset="-128"/>
                <a:ea typeface="ＭＳ Ｐゴシック" panose="020B0600070205080204" pitchFamily="50" charset="-128"/>
              </a:rPr>
              <a:t>条</a:t>
            </a:r>
            <a:r>
              <a:rPr lang="en-US" altLang="ja-JP" b="1" dirty="0" smtClean="0">
                <a:latin typeface="ＭＳ Ｐゴシック" panose="020B0600070205080204" pitchFamily="50" charset="-128"/>
                <a:ea typeface="ＭＳ Ｐゴシック" panose="020B0600070205080204" pitchFamily="50" charset="-128"/>
              </a:rPr>
              <a:t>2</a:t>
            </a:r>
            <a:r>
              <a:rPr lang="ja-JP" altLang="en-US" b="1" dirty="0" smtClean="0">
                <a:latin typeface="ＭＳ Ｐゴシック" panose="020B0600070205080204" pitchFamily="50" charset="-128"/>
                <a:ea typeface="ＭＳ Ｐゴシック" panose="020B0600070205080204" pitchFamily="50" charset="-128"/>
              </a:rPr>
              <a:t>項（</a:t>
            </a:r>
            <a:r>
              <a:rPr lang="ja-JP" altLang="en-US" b="1" dirty="0">
                <a:latin typeface="ＭＳ Ｐゴシック" panose="020B0600070205080204" pitchFamily="50" charset="-128"/>
                <a:ea typeface="ＭＳ Ｐゴシック" panose="020B0600070205080204" pitchFamily="50" charset="-128"/>
              </a:rPr>
              <a:t>役員給与の損金不算入）に規定する政令で</a:t>
            </a:r>
            <a:r>
              <a:rPr lang="ja-JP" altLang="en-US" b="1" dirty="0" smtClean="0">
                <a:latin typeface="ＭＳ Ｐゴシック" panose="020B0600070205080204" pitchFamily="50" charset="-128"/>
                <a:ea typeface="ＭＳ Ｐゴシック" panose="020B0600070205080204" pitchFamily="50" charset="-128"/>
              </a:rPr>
              <a:t>定める</a:t>
            </a:r>
            <a:endParaRPr lang="en-US" altLang="ja-JP" b="1" dirty="0" smtClean="0">
              <a:latin typeface="ＭＳ Ｐゴシック" panose="020B0600070205080204" pitchFamily="50" charset="-128"/>
              <a:ea typeface="ＭＳ Ｐゴシック" panose="020B0600070205080204" pitchFamily="50" charset="-128"/>
            </a:endParaRPr>
          </a:p>
          <a:p>
            <a:pPr marL="0" indent="0">
              <a:buNone/>
            </a:pPr>
            <a:r>
              <a:rPr lang="ja-JP" altLang="en-US" b="1" dirty="0" smtClean="0">
                <a:latin typeface="ＭＳ Ｐゴシック" panose="020B0600070205080204" pitchFamily="50" charset="-128"/>
                <a:ea typeface="ＭＳ Ｐゴシック" panose="020B0600070205080204" pitchFamily="50" charset="-128"/>
              </a:rPr>
              <a:t>金額</a:t>
            </a:r>
            <a:r>
              <a:rPr lang="ja-JP" altLang="en-US" b="1" dirty="0">
                <a:latin typeface="ＭＳ Ｐゴシック" panose="020B0600070205080204" pitchFamily="50" charset="-128"/>
                <a:ea typeface="ＭＳ Ｐゴシック" panose="020B0600070205080204" pitchFamily="50" charset="-128"/>
              </a:rPr>
              <a:t>は、次に掲げる金額の合計額とする。</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一 　次に掲げる金額のうちいずれか多い金額</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イ　</a:t>
            </a:r>
            <a:r>
              <a:rPr lang="ja-JP" altLang="en-US" b="1" dirty="0">
                <a:solidFill>
                  <a:srgbClr val="FF0000"/>
                </a:solidFill>
                <a:latin typeface="ＭＳ Ｐゴシック" panose="020B0600070205080204" pitchFamily="50" charset="-128"/>
                <a:ea typeface="ＭＳ Ｐゴシック" panose="020B0600070205080204" pitchFamily="50" charset="-128"/>
              </a:rPr>
              <a:t>実質基準</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rgbClr val="FF0000"/>
                </a:solidFill>
                <a:latin typeface="ＭＳ Ｐゴシック" panose="020B0600070205080204" pitchFamily="50" charset="-128"/>
                <a:ea typeface="ＭＳ Ｐゴシック" panose="020B0600070205080204" pitchFamily="50" charset="-128"/>
              </a:rPr>
              <a:t>　① 当該役員の職務の内容</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rgbClr val="FF0000"/>
                </a:solidFill>
                <a:latin typeface="ＭＳ Ｐゴシック" panose="020B0600070205080204" pitchFamily="50" charset="-128"/>
                <a:ea typeface="ＭＳ Ｐゴシック" panose="020B0600070205080204" pitchFamily="50" charset="-128"/>
              </a:rPr>
              <a:t>　② その内国法人の収益</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rgbClr val="FF0000"/>
                </a:solidFill>
                <a:latin typeface="ＭＳ Ｐゴシック" panose="020B0600070205080204" pitchFamily="50" charset="-128"/>
                <a:ea typeface="ＭＳ Ｐゴシック" panose="020B0600070205080204" pitchFamily="50" charset="-128"/>
              </a:rPr>
              <a:t>　③ その（法人の）使用人に対する給与の支給の状況</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rgbClr val="FF0000"/>
                </a:solidFill>
                <a:latin typeface="ＭＳ Ｐゴシック" panose="020B0600070205080204" pitchFamily="50" charset="-128"/>
                <a:ea typeface="ＭＳ Ｐゴシック" panose="020B0600070205080204" pitchFamily="50" charset="-128"/>
              </a:rPr>
              <a:t>　④ その内国法人と同種の事業を営む法人でその事業規模が類似するも</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rgbClr val="FF0000"/>
                </a:solidFill>
                <a:latin typeface="ＭＳ Ｐゴシック" panose="020B0600070205080204" pitchFamily="50" charset="-128"/>
                <a:ea typeface="ＭＳ Ｐゴシック" panose="020B0600070205080204" pitchFamily="50" charset="-128"/>
              </a:rPr>
              <a:t>　　 のの役員に対する給与の支給の状況　等</a:t>
            </a:r>
          </a:p>
          <a:p>
            <a:pPr marL="0" indent="0">
              <a:buNone/>
            </a:pPr>
            <a:r>
              <a:rPr lang="ja-JP" altLang="en-US" b="1" dirty="0">
                <a:latin typeface="ＭＳ Ｐゴシック" panose="020B0600070205080204" pitchFamily="50" charset="-128"/>
                <a:ea typeface="ＭＳ Ｐゴシック" panose="020B0600070205080204" pitchFamily="50" charset="-128"/>
              </a:rPr>
              <a:t>ロ　形式基準</a:t>
            </a:r>
            <a:endParaRPr lang="en-US" altLang="ja-JP" sz="3600" b="1" dirty="0">
              <a:latin typeface="ＭＳ Ｐゴシック" panose="020B0600070205080204" pitchFamily="50" charset="-128"/>
              <a:ea typeface="ＭＳ Ｐゴシック" panose="020B0600070205080204" pitchFamily="50" charset="-128"/>
            </a:endParaRPr>
          </a:p>
          <a:p>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91201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法人税法</a:t>
            </a:r>
            <a:r>
              <a:rPr kumimoji="1" lang="en-US" altLang="ja-JP" sz="3200" b="1" dirty="0">
                <a:solidFill>
                  <a:schemeClr val="bg1"/>
                </a:solidFill>
                <a:latin typeface="ＭＳ ゴシック" panose="020B0609070205080204" pitchFamily="49" charset="-128"/>
                <a:ea typeface="ＭＳ ゴシック" panose="020B0609070205080204" pitchFamily="49" charset="-128"/>
              </a:rPr>
              <a:t>34</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条</a:t>
            </a:r>
            <a:r>
              <a:rPr kumimoji="1" lang="en-US" altLang="ja-JP" sz="3200" b="1" dirty="0">
                <a:solidFill>
                  <a:schemeClr val="bg1"/>
                </a:solidFill>
                <a:latin typeface="ＭＳ ゴシック" panose="020B0609070205080204" pitchFamily="49" charset="-128"/>
                <a:ea typeface="ＭＳ ゴシック" panose="020B0609070205080204" pitchFamily="49" charset="-128"/>
              </a:rPr>
              <a:t>2</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項</a:t>
            </a:r>
            <a:r>
              <a:rPr kumimoji="1" lang="en-US" altLang="ja-JP" sz="3200" b="1" dirty="0">
                <a:solidFill>
                  <a:schemeClr val="bg1"/>
                </a:solidFill>
                <a:latin typeface="ＭＳ ゴシック" panose="020B0609070205080204" pitchFamily="49" charset="-128"/>
                <a:ea typeface="ＭＳ ゴシック" panose="020B0609070205080204" pitchFamily="49" charset="-128"/>
              </a:rPr>
              <a:t>【</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不相当高額基準</a:t>
            </a:r>
            <a:r>
              <a:rPr kumimoji="1" lang="en-US" altLang="ja-JP" sz="3200" b="1" dirty="0">
                <a:solidFill>
                  <a:schemeClr val="bg1"/>
                </a:solidFill>
                <a:latin typeface="ＭＳ ゴシック" panose="020B0609070205080204" pitchFamily="49" charset="-128"/>
                <a:ea typeface="ＭＳ ゴシック" panose="020B0609070205080204" pitchFamily="49" charset="-128"/>
              </a:rPr>
              <a:t>】</a:t>
            </a:r>
            <a:r>
              <a:rPr kumimoji="1" lang="ja-JP" altLang="en-US" sz="3200" b="1" dirty="0">
                <a:solidFill>
                  <a:schemeClr val="bg1"/>
                </a:solidFill>
                <a:latin typeface="ＭＳ ゴシック" panose="020B0609070205080204" pitchFamily="49" charset="-128"/>
                <a:ea typeface="ＭＳ ゴシック" panose="020B0609070205080204" pitchFamily="49" charset="-128"/>
              </a:rPr>
              <a:t>の問題点②</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7" name="四角形: 角を丸くする 16"/>
          <p:cNvSpPr/>
          <p:nvPr/>
        </p:nvSpPr>
        <p:spPr>
          <a:xfrm>
            <a:off x="288758" y="1036887"/>
            <a:ext cx="11596418" cy="5380829"/>
          </a:xfrm>
          <a:prstGeom prst="roundRect">
            <a:avLst>
              <a:gd name="adj" fmla="val 6493"/>
            </a:avLst>
          </a:prstGeom>
          <a:pattFill prst="pct10">
            <a:fgClr>
              <a:schemeClr val="accent2"/>
            </a:fgClr>
            <a:bgClr>
              <a:schemeClr val="bg1"/>
            </a:bgClr>
          </a:patt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8" name="コンテンツ プレースホルダー 2"/>
          <p:cNvSpPr>
            <a:spLocks noGrp="1"/>
          </p:cNvSpPr>
          <p:nvPr>
            <p:ph idx="1"/>
          </p:nvPr>
        </p:nvSpPr>
        <p:spPr>
          <a:xfrm>
            <a:off x="798294" y="1331495"/>
            <a:ext cx="10543474" cy="4892843"/>
          </a:xfrm>
        </p:spPr>
        <p:txBody>
          <a:bodyPr>
            <a:noAutofit/>
          </a:bodyPr>
          <a:lstStyle/>
          <a:p>
            <a:r>
              <a:rPr lang="ja-JP" altLang="en-US" sz="3200" b="1" dirty="0">
                <a:latin typeface="ＭＳ Ｐゴシック" panose="020B0600070205080204" pitchFamily="50" charset="-128"/>
                <a:ea typeface="ＭＳ Ｐゴシック" panose="020B0600070205080204" pitchFamily="50" charset="-128"/>
              </a:rPr>
              <a:t>不当な税負担の減少あるいは排除といえるのか？</a:t>
            </a:r>
            <a:endParaRPr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公正処理基準との乖離</a:t>
            </a:r>
          </a:p>
          <a:p>
            <a:r>
              <a:rPr kumimoji="1" lang="ja-JP" altLang="en-US" sz="3200" b="1" dirty="0">
                <a:latin typeface="ＭＳ Ｐゴシック" panose="020B0600070205080204" pitchFamily="50" charset="-128"/>
                <a:ea typeface="ＭＳ Ｐゴシック" panose="020B0600070205080204" pitchFamily="50" charset="-128"/>
              </a:rPr>
              <a:t>課税要件明確主義に反するか？</a:t>
            </a:r>
            <a:endParaRPr kumimoji="1"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納税者の予見可能性が保証されない</a:t>
            </a:r>
            <a:endParaRPr lang="en-US" altLang="ja-JP" sz="3200" b="1" dirty="0">
              <a:latin typeface="ＭＳ Ｐゴシック" panose="020B0600070205080204" pitchFamily="50" charset="-128"/>
              <a:ea typeface="ＭＳ Ｐゴシック" panose="020B0600070205080204" pitchFamily="50" charset="-128"/>
            </a:endParaRPr>
          </a:p>
          <a:p>
            <a:r>
              <a:rPr kumimoji="1" lang="ja-JP" altLang="en-US" sz="3200" b="1" dirty="0">
                <a:latin typeface="ＭＳ Ｐゴシック" panose="020B0600070205080204" pitchFamily="50" charset="-128"/>
                <a:ea typeface="ＭＳ Ｐゴシック" panose="020B0600070205080204" pitchFamily="50" charset="-128"/>
              </a:rPr>
              <a:t>同種・同規模企業との比較の理論的矛盾</a:t>
            </a:r>
            <a:endParaRPr kumimoji="1"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恣意的二重課税</a:t>
            </a:r>
            <a:endParaRPr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契約自由の原則との関係</a:t>
            </a:r>
            <a:endParaRPr lang="en-US" altLang="ja-JP" sz="3200" b="1" dirty="0">
              <a:latin typeface="ＭＳ Ｐゴシック" panose="020B0600070205080204" pitchFamily="50" charset="-128"/>
              <a:ea typeface="ＭＳ Ｐゴシック" panose="020B0600070205080204" pitchFamily="50" charset="-128"/>
            </a:endParaRPr>
          </a:p>
          <a:p>
            <a:r>
              <a:rPr lang="ja-JP" altLang="en-US" sz="3200" b="1" dirty="0">
                <a:latin typeface="ＭＳ Ｐゴシック" panose="020B0600070205080204" pitchFamily="50" charset="-128"/>
                <a:ea typeface="ＭＳ Ｐゴシック" panose="020B0600070205080204" pitchFamily="50" charset="-128"/>
              </a:rPr>
              <a:t>同族会社への恣意的な運用</a:t>
            </a:r>
          </a:p>
          <a:p>
            <a:endParaRPr lang="en-US" altLang="ja-JP"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602" y="3169330"/>
            <a:ext cx="2151396" cy="2879777"/>
          </a:xfrm>
          <a:prstGeom prst="rect">
            <a:avLst/>
          </a:prstGeom>
        </p:spPr>
      </p:pic>
    </p:spTree>
    <p:extLst>
      <p:ext uri="{BB962C8B-B14F-4D97-AF65-F5344CB8AC3E}">
        <p14:creationId xmlns:p14="http://schemas.microsoft.com/office/powerpoint/2010/main" val="357557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1327270" y="1955388"/>
            <a:ext cx="8889806" cy="321295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smtClean="0">
                <a:solidFill>
                  <a:schemeClr val="bg1"/>
                </a:solidFill>
                <a:latin typeface="ＭＳ ゴシック" panose="020B0609070205080204" pitchFamily="49" charset="-128"/>
                <a:ea typeface="ＭＳ ゴシック" panose="020B0609070205080204" pitchFamily="49" charset="-128"/>
              </a:rPr>
              <a:t>提　　言</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7" name="タイトル 1"/>
          <p:cNvSpPr txBox="1">
            <a:spLocks/>
          </p:cNvSpPr>
          <p:nvPr/>
        </p:nvSpPr>
        <p:spPr>
          <a:xfrm>
            <a:off x="471163" y="1004330"/>
            <a:ext cx="9290057" cy="9419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・役員給与は法人税法</a:t>
            </a:r>
            <a:r>
              <a:rPr lang="en-US" altLang="ja-JP" sz="3600" dirty="0">
                <a:latin typeface="ＭＳ Ｐゴシック" panose="020B0600070205080204" pitchFamily="50" charset="-128"/>
                <a:ea typeface="ＭＳ Ｐゴシック" panose="020B0600070205080204" pitchFamily="50" charset="-128"/>
              </a:rPr>
              <a:t>22</a:t>
            </a:r>
            <a:r>
              <a:rPr lang="ja-JP" altLang="en-US" sz="3600" dirty="0">
                <a:latin typeface="ＭＳ Ｐゴシック" panose="020B0600070205080204" pitchFamily="50" charset="-128"/>
                <a:ea typeface="ＭＳ Ｐゴシック" panose="020B0600070205080204" pitchFamily="50" charset="-128"/>
              </a:rPr>
              <a:t>条</a:t>
            </a:r>
            <a:r>
              <a:rPr lang="en-US" altLang="ja-JP" sz="3600" dirty="0">
                <a:latin typeface="ＭＳ Ｐゴシック" panose="020B0600070205080204" pitchFamily="50" charset="-128"/>
                <a:ea typeface="ＭＳ Ｐゴシック" panose="020B0600070205080204" pitchFamily="50" charset="-128"/>
              </a:rPr>
              <a:t>3</a:t>
            </a:r>
            <a:r>
              <a:rPr lang="ja-JP" altLang="en-US" sz="3600" dirty="0">
                <a:latin typeface="ＭＳ Ｐゴシック" panose="020B0600070205080204" pitchFamily="50" charset="-128"/>
                <a:ea typeface="ＭＳ Ｐゴシック" panose="020B0600070205080204" pitchFamily="50" charset="-128"/>
              </a:rPr>
              <a:t>項</a:t>
            </a:r>
            <a:r>
              <a:rPr lang="en-US" altLang="ja-JP" sz="3600" dirty="0">
                <a:latin typeface="ＭＳ Ｐゴシック" panose="020B0600070205080204" pitchFamily="50" charset="-128"/>
                <a:ea typeface="ＭＳ Ｐゴシック" panose="020B0600070205080204" pitchFamily="50" charset="-128"/>
              </a:rPr>
              <a:t>2</a:t>
            </a:r>
            <a:r>
              <a:rPr lang="ja-JP" altLang="en-US" sz="3600" dirty="0">
                <a:latin typeface="ＭＳ Ｐゴシック" panose="020B0600070205080204" pitchFamily="50" charset="-128"/>
                <a:ea typeface="ＭＳ Ｐゴシック" panose="020B0600070205080204" pitchFamily="50" charset="-128"/>
              </a:rPr>
              <a:t>号により</a:t>
            </a:r>
            <a:endParaRPr lang="ja-JP" altLang="en-US" sz="3600" b="1" i="1" dirty="0">
              <a:latin typeface="ＭＳ Ｐゴシック" panose="020B0600070205080204" pitchFamily="50" charset="-128"/>
              <a:ea typeface="ＭＳ Ｐゴシック" panose="020B0600070205080204" pitchFamily="50" charset="-128"/>
            </a:endParaRPr>
          </a:p>
        </p:txBody>
      </p:sp>
      <p:sp>
        <p:nvSpPr>
          <p:cNvPr id="18" name="コンテンツ プレースホルダー 2"/>
          <p:cNvSpPr>
            <a:spLocks noGrp="1"/>
          </p:cNvSpPr>
          <p:nvPr>
            <p:ph idx="1"/>
          </p:nvPr>
        </p:nvSpPr>
        <p:spPr>
          <a:xfrm>
            <a:off x="274863" y="5502106"/>
            <a:ext cx="11559327" cy="600516"/>
          </a:xfrm>
        </p:spPr>
        <p:txBody>
          <a:bodyPr>
            <a:noAutofit/>
          </a:bodyPr>
          <a:lstStyle/>
          <a:p>
            <a:pPr marL="0" indent="0" algn="ctr">
              <a:buNone/>
            </a:pPr>
            <a:r>
              <a:rPr kumimoji="1" lang="ja-JP" altLang="en-US" sz="3600" dirty="0" smtClean="0">
                <a:latin typeface="ＭＳ Ｐゴシック" panose="020B0600070205080204" pitchFamily="50" charset="-128"/>
                <a:ea typeface="ＭＳ Ｐゴシック" panose="020B0600070205080204" pitchFamily="50" charset="-128"/>
              </a:rPr>
              <a:t>・損金不算入となるものを別段の定めとして限定列挙する</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1976626" y="2525713"/>
            <a:ext cx="7670607" cy="1569660"/>
          </a:xfrm>
          <a:prstGeom prst="rect">
            <a:avLst/>
          </a:prstGeom>
        </p:spPr>
        <p:txBody>
          <a:bodyPr wrap="square">
            <a:spAutoFit/>
          </a:bodyPr>
          <a:lstStyle/>
          <a:p>
            <a:pPr algn="ctr"/>
            <a:r>
              <a:rPr lang="ja-JP" altLang="en-US" sz="9600" b="1" dirty="0">
                <a:solidFill>
                  <a:srgbClr val="FF0000"/>
                </a:solidFill>
                <a:latin typeface="ＭＳ Ｐゴシック" panose="020B0600070205080204" pitchFamily="50" charset="-128"/>
                <a:ea typeface="ＭＳ Ｐゴシック" panose="020B0600070205080204" pitchFamily="50" charset="-128"/>
              </a:rPr>
              <a:t>原則損金算入</a:t>
            </a:r>
            <a:endParaRPr lang="ja-JP" altLang="en-US" sz="9600" dirty="0">
              <a:solidFill>
                <a:srgbClr val="FF0000"/>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4846275" y="4158959"/>
            <a:ext cx="1653018" cy="769441"/>
          </a:xfrm>
          <a:prstGeom prst="rect">
            <a:avLst/>
          </a:prstGeom>
          <a:noFill/>
        </p:spPr>
        <p:txBody>
          <a:bodyPr wrap="none" rtlCol="0">
            <a:spAutoFit/>
          </a:bodyPr>
          <a:lstStyle/>
          <a:p>
            <a:pPr algn="ctr"/>
            <a:r>
              <a:rPr kumimoji="1" lang="ja-JP" altLang="en-US" sz="4400" b="1" dirty="0">
                <a:latin typeface="ＭＳ Ｐゴシック" panose="020B0600070205080204" pitchFamily="50" charset="-128"/>
                <a:ea typeface="ＭＳ Ｐゴシック" panose="020B0600070205080204" pitchFamily="50" charset="-128"/>
              </a:rPr>
              <a:t>とする</a:t>
            </a:r>
          </a:p>
        </p:txBody>
      </p:sp>
    </p:spTree>
    <p:extLst>
      <p:ext uri="{BB962C8B-B14F-4D97-AF65-F5344CB8AC3E}">
        <p14:creationId xmlns:p14="http://schemas.microsoft.com/office/powerpoint/2010/main" val="319925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役員給与　新規定（案）</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7" name="四角形: 角を丸くする 6"/>
          <p:cNvSpPr/>
          <p:nvPr/>
        </p:nvSpPr>
        <p:spPr>
          <a:xfrm>
            <a:off x="340254" y="1199596"/>
            <a:ext cx="11490777" cy="840217"/>
          </a:xfrm>
          <a:prstGeom prst="roundRect">
            <a:avLst>
              <a:gd name="adj" fmla="val 169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9" name="四角形: 角を丸くする 8"/>
          <p:cNvSpPr/>
          <p:nvPr/>
        </p:nvSpPr>
        <p:spPr>
          <a:xfrm>
            <a:off x="340254" y="2261032"/>
            <a:ext cx="11490777" cy="3918703"/>
          </a:xfrm>
          <a:prstGeom prst="roundRect">
            <a:avLst>
              <a:gd name="adj" fmla="val 378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 name="コンテンツ プレースホルダー 2"/>
          <p:cNvSpPr>
            <a:spLocks noGrp="1"/>
          </p:cNvSpPr>
          <p:nvPr>
            <p:ph idx="1"/>
          </p:nvPr>
        </p:nvSpPr>
        <p:spPr>
          <a:xfrm>
            <a:off x="513348" y="1393956"/>
            <a:ext cx="11323702" cy="4929331"/>
          </a:xfrm>
        </p:spPr>
        <p:txBody>
          <a:bodyPr>
            <a:noAutofit/>
          </a:bodyPr>
          <a:lstStyle/>
          <a:p>
            <a:pPr marL="0" indent="0">
              <a:buNone/>
            </a:pPr>
            <a:r>
              <a:rPr kumimoji="1" lang="ja-JP" altLang="en-US" b="1" dirty="0">
                <a:latin typeface="ＭＳ Ｐゴシック" panose="020B0600070205080204" pitchFamily="50" charset="-128"/>
                <a:ea typeface="ＭＳ Ｐゴシック" panose="020B0600070205080204" pitchFamily="50" charset="-128"/>
              </a:rPr>
              <a:t>１．役員給与は法人税法２２条３項２号により原則損金算入とする</a:t>
            </a: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kumimoji="1" lang="ja-JP" altLang="en-US" b="1" dirty="0" smtClean="0">
                <a:latin typeface="ＭＳ Ｐゴシック" panose="020B0600070205080204" pitchFamily="50" charset="-128"/>
                <a:ea typeface="ＭＳ Ｐゴシック" panose="020B0600070205080204" pitchFamily="50" charset="-128"/>
              </a:rPr>
              <a:t>２．損金不算入となるもの</a:t>
            </a: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　　　　① 形式基準（法令７０条１号ロの規定に準ずる）</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kumimoji="1" lang="ja-JP" altLang="en-US" b="1" dirty="0">
                <a:latin typeface="ＭＳ Ｐゴシック" panose="020B0600070205080204" pitchFamily="50" charset="-128"/>
                <a:ea typeface="ＭＳ Ｐゴシック" panose="020B0600070205080204" pitchFamily="50" charset="-128"/>
              </a:rPr>
              <a:t>　　　　② </a:t>
            </a:r>
            <a:r>
              <a:rPr kumimoji="1" lang="ja-JP" altLang="en-US" b="1" dirty="0">
                <a:solidFill>
                  <a:srgbClr val="FF0000"/>
                </a:solidFill>
                <a:latin typeface="ＭＳ Ｐゴシック" panose="020B0600070205080204" pitchFamily="50" charset="-128"/>
                <a:ea typeface="ＭＳ Ｐゴシック" panose="020B0600070205080204" pitchFamily="50" charset="-128"/>
              </a:rPr>
              <a:t>未払基準</a:t>
            </a:r>
            <a:r>
              <a:rPr kumimoji="1" lang="ja-JP" altLang="en-US" b="1" dirty="0">
                <a:latin typeface="ＭＳ Ｐゴシック" panose="020B0600070205080204" pitchFamily="50" charset="-128"/>
                <a:ea typeface="ＭＳ Ｐゴシック" panose="020B0600070205080204" pitchFamily="50" charset="-128"/>
              </a:rPr>
              <a:t>（法令７２条の３の規定に準ずる）</a:t>
            </a: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　　　　③ </a:t>
            </a:r>
            <a:r>
              <a:rPr lang="ja-JP" altLang="en-US" b="1" dirty="0">
                <a:solidFill>
                  <a:srgbClr val="FF0000"/>
                </a:solidFill>
                <a:latin typeface="ＭＳ Ｐゴシック" panose="020B0600070205080204" pitchFamily="50" charset="-128"/>
                <a:ea typeface="ＭＳ Ｐゴシック" panose="020B0600070205080204" pitchFamily="50" charset="-128"/>
              </a:rPr>
              <a:t>特殊関係者基準</a:t>
            </a:r>
            <a:r>
              <a:rPr lang="ja-JP" altLang="en-US" b="1" dirty="0">
                <a:latin typeface="ＭＳ Ｐゴシック" panose="020B0600070205080204" pitchFamily="50" charset="-128"/>
                <a:ea typeface="ＭＳ Ｐゴシック" panose="020B0600070205080204" pitchFamily="50" charset="-128"/>
              </a:rPr>
              <a:t>（</a:t>
            </a:r>
            <a:r>
              <a:rPr lang="ja-JP" altLang="en-US" b="1" dirty="0">
                <a:solidFill>
                  <a:srgbClr val="FF0000"/>
                </a:solidFill>
                <a:latin typeface="ＭＳ Ｐゴシック" panose="020B0600070205080204" pitchFamily="50" charset="-128"/>
                <a:ea typeface="ＭＳ Ｐゴシック" panose="020B0600070205080204" pitchFamily="50" charset="-128"/>
              </a:rPr>
              <a:t>社内基準</a:t>
            </a:r>
            <a:r>
              <a:rPr lang="ja-JP" altLang="en-US" b="1" dirty="0">
                <a:latin typeface="ＭＳ Ｐゴシック" panose="020B0600070205080204" pitchFamily="50" charset="-128"/>
                <a:ea typeface="ＭＳ Ｐゴシック" panose="020B0600070205080204" pitchFamily="50" charset="-128"/>
              </a:rPr>
              <a:t>を創設）</a:t>
            </a:r>
            <a:endParaRPr lang="en-US" altLang="ja-JP" b="1" dirty="0">
              <a:latin typeface="ＭＳ Ｐゴシック" panose="020B0600070205080204" pitchFamily="50" charset="-128"/>
              <a:ea typeface="ＭＳ Ｐゴシック" panose="020B0600070205080204" pitchFamily="50" charset="-128"/>
            </a:endParaRPr>
          </a:p>
          <a:p>
            <a:pPr marL="0" indent="0">
              <a:buNone/>
            </a:pPr>
            <a:r>
              <a:rPr kumimoji="1" lang="ja-JP" altLang="en-US" b="1" dirty="0">
                <a:latin typeface="ＭＳ Ｐゴシック" panose="020B0600070205080204" pitchFamily="50" charset="-128"/>
                <a:ea typeface="ＭＳ Ｐゴシック" panose="020B0600070205080204" pitchFamily="50" charset="-128"/>
              </a:rPr>
              <a:t>　　　　④　　　</a:t>
            </a:r>
            <a:r>
              <a:rPr kumimoji="1" lang="en-US" altLang="ja-JP"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b="1" dirty="0">
                <a:latin typeface="ＭＳ Ｐゴシック" panose="020B0600070205080204" pitchFamily="50" charset="-128"/>
                <a:ea typeface="ＭＳ Ｐゴシック" panose="020B0600070205080204" pitchFamily="50" charset="-128"/>
              </a:rPr>
              <a:t>　　　（</a:t>
            </a:r>
            <a:r>
              <a:rPr kumimoji="1" lang="ja-JP" altLang="en-US" b="1" dirty="0">
                <a:solidFill>
                  <a:srgbClr val="FF0000"/>
                </a:solidFill>
                <a:latin typeface="ＭＳ Ｐゴシック" panose="020B0600070205080204" pitchFamily="50" charset="-128"/>
                <a:ea typeface="ＭＳ Ｐゴシック" panose="020B0600070205080204" pitchFamily="50" charset="-128"/>
              </a:rPr>
              <a:t>先代基準</a:t>
            </a:r>
            <a:r>
              <a:rPr kumimoji="1" lang="ja-JP" altLang="en-US" b="1" dirty="0">
                <a:latin typeface="ＭＳ Ｐゴシック" panose="020B0600070205080204" pitchFamily="50" charset="-128"/>
                <a:ea typeface="ＭＳ Ｐゴシック" panose="020B0600070205080204" pitchFamily="50" charset="-128"/>
              </a:rPr>
              <a:t>を創設）</a:t>
            </a: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r>
              <a:rPr kumimoji="1" lang="ja-JP" altLang="en-US" b="1" dirty="0">
                <a:latin typeface="ＭＳ Ｐゴシック" panose="020B0600070205080204" pitchFamily="50" charset="-128"/>
                <a:ea typeface="ＭＳ Ｐゴシック" panose="020B0600070205080204" pitchFamily="50" charset="-128"/>
              </a:rPr>
              <a:t>　　　　⑤ 隠ぺい仮装経理によるもの</a:t>
            </a:r>
            <a:endParaRPr kumimoji="1" lang="en-US" altLang="ja-JP" b="1" dirty="0">
              <a:latin typeface="ＭＳ Ｐゴシック" panose="020B0600070205080204" pitchFamily="50" charset="-128"/>
              <a:ea typeface="ＭＳ Ｐゴシック" panose="020B0600070205080204" pitchFamily="50" charset="-128"/>
            </a:endParaRPr>
          </a:p>
          <a:p>
            <a:pPr marL="0" indent="0">
              <a:buNone/>
            </a:pPr>
            <a:r>
              <a:rPr lang="ja-JP" altLang="en-US" b="1" dirty="0">
                <a:latin typeface="ＭＳ Ｐゴシック" panose="020B0600070205080204" pitchFamily="50" charset="-128"/>
                <a:ea typeface="ＭＳ Ｐゴシック" panose="020B0600070205080204" pitchFamily="50" charset="-128"/>
              </a:rPr>
              <a:t>　　　　⑥ 特殊関係使用人に関する規定（社内基準）</a:t>
            </a:r>
            <a:endParaRPr kumimoji="1" lang="en-US" altLang="ja-JP" b="1" dirty="0">
              <a:latin typeface="ＭＳ Ｐゴシック" panose="020B0600070205080204" pitchFamily="50" charset="-128"/>
              <a:ea typeface="ＭＳ Ｐゴシック" panose="020B0600070205080204" pitchFamily="50" charset="-128"/>
            </a:endParaRPr>
          </a:p>
          <a:p>
            <a:pPr marL="514350" indent="-514350">
              <a:buAutoNum type="circleNumDbPlain" startAt="4"/>
            </a:pPr>
            <a:endParaRPr lang="en-US" altLang="ja-JP" sz="36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618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fade">
                                      <p:cBhvr>
                                        <p:cTn id="35" dur="1000"/>
                                        <p:tgtEl>
                                          <p:spTgt spid="11">
                                            <p:txEl>
                                              <p:pRg st="5" end="5"/>
                                            </p:txEl>
                                          </p:spTgt>
                                        </p:tgtEl>
                                      </p:cBhvr>
                                    </p:animEffect>
                                    <p:anim calcmode="lin" valueType="num">
                                      <p:cBhvr>
                                        <p:cTn id="3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1000"/>
                                        <p:tgtEl>
                                          <p:spTgt spid="11">
                                            <p:txEl>
                                              <p:pRg st="6" end="6"/>
                                            </p:txEl>
                                          </p:spTgt>
                                        </p:tgtEl>
                                      </p:cBhvr>
                                    </p:animEffect>
                                    <p:anim calcmode="lin" valueType="num">
                                      <p:cBhvr>
                                        <p:cTn id="4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fade">
                                      <p:cBhvr>
                                        <p:cTn id="49" dur="1000"/>
                                        <p:tgtEl>
                                          <p:spTgt spid="11">
                                            <p:txEl>
                                              <p:pRg st="7" end="7"/>
                                            </p:txEl>
                                          </p:spTgt>
                                        </p:tgtEl>
                                      </p:cBhvr>
                                    </p:animEffect>
                                    <p:anim calcmode="lin" valueType="num">
                                      <p:cBhvr>
                                        <p:cTn id="5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fade">
                                      <p:cBhvr>
                                        <p:cTn id="56" dur="1000"/>
                                        <p:tgtEl>
                                          <p:spTgt spid="11">
                                            <p:txEl>
                                              <p:pRg st="8" end="8"/>
                                            </p:txEl>
                                          </p:spTgt>
                                        </p:tgtEl>
                                      </p:cBhvr>
                                    </p:animEffect>
                                    <p:anim calcmode="lin" valueType="num">
                                      <p:cBhvr>
                                        <p:cTn id="57"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新規定導入による効果</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2894877331"/>
              </p:ext>
            </p:extLst>
          </p:nvPr>
        </p:nvGraphicFramePr>
        <p:xfrm>
          <a:off x="924446" y="1181888"/>
          <a:ext cx="10078495" cy="4847122"/>
        </p:xfrm>
        <a:graphic>
          <a:graphicData uri="http://schemas.openxmlformats.org/drawingml/2006/table">
            <a:tbl>
              <a:tblPr firstRow="1" bandRow="1">
                <a:tableStyleId>{69CF1AB2-1976-4502-BF36-3FF5EA218861}</a:tableStyleId>
              </a:tblPr>
              <a:tblGrid>
                <a:gridCol w="10078495">
                  <a:extLst>
                    <a:ext uri="{9D8B030D-6E8A-4147-A177-3AD203B41FA5}">
                      <a16:colId xmlns:a16="http://schemas.microsoft.com/office/drawing/2014/main" xmlns="" val="1396276707"/>
                    </a:ext>
                  </a:extLst>
                </a:gridCol>
              </a:tblGrid>
              <a:tr h="6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latin typeface="ＭＳ Ｐゴシック" panose="020B0600070205080204" pitchFamily="50" charset="-128"/>
                          <a:ea typeface="ＭＳ Ｐゴシック" panose="020B0600070205080204" pitchFamily="50" charset="-128"/>
                        </a:rPr>
                        <a:t>　● シンプルで</a:t>
                      </a:r>
                      <a:r>
                        <a:rPr lang="ja-JP" altLang="en-US" sz="2800" dirty="0">
                          <a:solidFill>
                            <a:srgbClr val="FF0000"/>
                          </a:solidFill>
                          <a:latin typeface="ＭＳ Ｐゴシック" panose="020B0600070205080204" pitchFamily="50" charset="-128"/>
                          <a:ea typeface="ＭＳ Ｐゴシック" panose="020B0600070205080204" pitchFamily="50" charset="-128"/>
                        </a:rPr>
                        <a:t>解りやすい規定</a:t>
                      </a:r>
                      <a:r>
                        <a:rPr lang="ja-JP" altLang="en-US" sz="2800" dirty="0">
                          <a:latin typeface="ＭＳ Ｐゴシック" panose="020B0600070205080204" pitchFamily="50" charset="-128"/>
                          <a:ea typeface="ＭＳ Ｐゴシック" panose="020B0600070205080204" pitchFamily="50" charset="-128"/>
                        </a:rPr>
                        <a:t>になる</a:t>
                      </a:r>
                      <a:endParaRPr lang="en-US" altLang="ja-JP" sz="28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1952819926"/>
                  </a:ext>
                </a:extLst>
              </a:tr>
              <a:tr h="6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latin typeface="ＭＳ Ｐゴシック" panose="020B0600070205080204" pitchFamily="50" charset="-128"/>
                          <a:ea typeface="ＭＳ Ｐゴシック" panose="020B0600070205080204" pitchFamily="50" charset="-128"/>
                        </a:rPr>
                        <a:t>　● 納税者の</a:t>
                      </a:r>
                      <a:r>
                        <a:rPr lang="ja-JP" altLang="en-US" sz="2800" b="1" dirty="0">
                          <a:solidFill>
                            <a:srgbClr val="FF0000"/>
                          </a:solidFill>
                          <a:latin typeface="ＭＳ Ｐゴシック" panose="020B0600070205080204" pitchFamily="50" charset="-128"/>
                          <a:ea typeface="ＭＳ Ｐゴシック" panose="020B0600070205080204" pitchFamily="50" charset="-128"/>
                        </a:rPr>
                        <a:t>予見可能性が確保</a:t>
                      </a:r>
                      <a:r>
                        <a:rPr lang="ja-JP" altLang="en-US" sz="2800" b="1" dirty="0">
                          <a:latin typeface="ＭＳ Ｐゴシック" panose="020B0600070205080204" pitchFamily="50" charset="-128"/>
                          <a:ea typeface="ＭＳ Ｐゴシック" panose="020B0600070205080204" pitchFamily="50" charset="-128"/>
                        </a:rPr>
                        <a:t>される</a:t>
                      </a:r>
                      <a:endParaRPr lang="en-US" altLang="ja-JP" sz="2800" b="1"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1677698603"/>
                  </a:ext>
                </a:extLst>
              </a:tr>
              <a:tr h="6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latin typeface="ＭＳ Ｐゴシック" panose="020B0600070205080204" pitchFamily="50" charset="-128"/>
                          <a:ea typeface="ＭＳ Ｐゴシック" panose="020B0600070205080204" pitchFamily="50" charset="-128"/>
                        </a:rPr>
                        <a:t>　● 役員給与支給の自由度がＵＰ、</a:t>
                      </a:r>
                      <a:r>
                        <a:rPr lang="ja-JP" altLang="en-US" sz="2800" b="1" dirty="0">
                          <a:solidFill>
                            <a:srgbClr val="FF0000"/>
                          </a:solidFill>
                          <a:latin typeface="ＭＳ Ｐゴシック" panose="020B0600070205080204" pitchFamily="50" charset="-128"/>
                          <a:ea typeface="ＭＳ Ｐゴシック" panose="020B0600070205080204" pitchFamily="50" charset="-128"/>
                        </a:rPr>
                        <a:t>資金繰りに貢献</a:t>
                      </a:r>
                      <a:r>
                        <a:rPr lang="ja-JP" altLang="en-US" sz="2800" b="1" dirty="0">
                          <a:latin typeface="ＭＳ Ｐゴシック" panose="020B0600070205080204" pitchFamily="50" charset="-128"/>
                          <a:ea typeface="ＭＳ Ｐゴシック" panose="020B0600070205080204" pitchFamily="50" charset="-128"/>
                        </a:rPr>
                        <a:t>する</a:t>
                      </a:r>
                      <a:endParaRPr lang="en-US" altLang="ja-JP" sz="2800" b="1"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326735580"/>
                  </a:ext>
                </a:extLst>
              </a:tr>
              <a:tr h="6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latin typeface="ＭＳ Ｐゴシック" panose="020B0600070205080204" pitchFamily="50" charset="-128"/>
                          <a:ea typeface="ＭＳ Ｐゴシック" panose="020B0600070205080204" pitchFamily="50" charset="-128"/>
                        </a:rPr>
                        <a:t>　● 経営者の</a:t>
                      </a:r>
                      <a:r>
                        <a:rPr lang="ja-JP" altLang="en-US" sz="2800" b="1" dirty="0">
                          <a:solidFill>
                            <a:srgbClr val="FF0000"/>
                          </a:solidFill>
                          <a:latin typeface="ＭＳ Ｐゴシック" panose="020B0600070205080204" pitchFamily="50" charset="-128"/>
                          <a:ea typeface="ＭＳ Ｐゴシック" panose="020B0600070205080204" pitchFamily="50" charset="-128"/>
                        </a:rPr>
                        <a:t>経営意欲向上</a:t>
                      </a:r>
                      <a:endParaRPr lang="en-US" altLang="ja-JP" sz="2800" b="1" dirty="0">
                        <a:solidFill>
                          <a:srgbClr val="FF0000"/>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1209000773"/>
                  </a:ext>
                </a:extLst>
              </a:tr>
              <a:tr h="6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tx1"/>
                          </a:solidFill>
                          <a:latin typeface="ＭＳ Ｐゴシック" panose="020B0600070205080204" pitchFamily="50" charset="-128"/>
                          <a:ea typeface="ＭＳ Ｐゴシック" panose="020B0600070205080204" pitchFamily="50" charset="-128"/>
                        </a:rPr>
                        <a:t>　● </a:t>
                      </a:r>
                      <a:r>
                        <a:rPr lang="ja-JP" altLang="en-US" sz="2800" b="1" dirty="0">
                          <a:solidFill>
                            <a:srgbClr val="FF0000"/>
                          </a:solidFill>
                          <a:latin typeface="ＭＳ Ｐゴシック" panose="020B0600070205080204" pitchFamily="50" charset="-128"/>
                          <a:ea typeface="ＭＳ Ｐゴシック" panose="020B0600070205080204" pitchFamily="50" charset="-128"/>
                        </a:rPr>
                        <a:t>財政面でもプラスの効果</a:t>
                      </a:r>
                      <a:r>
                        <a:rPr lang="ja-JP" altLang="en-US" sz="2800" b="1" dirty="0">
                          <a:latin typeface="ＭＳ Ｐゴシック" panose="020B0600070205080204" pitchFamily="50" charset="-128"/>
                          <a:ea typeface="ＭＳ Ｐゴシック" panose="020B0600070205080204" pitchFamily="50" charset="-128"/>
                        </a:rPr>
                        <a:t>が期待できる</a:t>
                      </a:r>
                      <a:endParaRPr lang="en-US" altLang="ja-JP" sz="2800" b="1"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3263748983"/>
                  </a:ext>
                </a:extLst>
              </a:tr>
              <a:tr h="692446">
                <a:tc>
                  <a:txBody>
                    <a:bodyPr/>
                    <a:lstStyle/>
                    <a:p>
                      <a:r>
                        <a:rPr lang="ja-JP" altLang="en-US" sz="2800" b="1" dirty="0">
                          <a:latin typeface="ＭＳ Ｐゴシック" panose="020B0600070205080204" pitchFamily="50" charset="-128"/>
                          <a:ea typeface="ＭＳ Ｐゴシック" panose="020B0600070205080204" pitchFamily="50" charset="-128"/>
                        </a:rPr>
                        <a:t>　● 源泉徴収を通じた</a:t>
                      </a:r>
                      <a:r>
                        <a:rPr lang="ja-JP" altLang="en-US" sz="2800" b="1" dirty="0">
                          <a:solidFill>
                            <a:srgbClr val="FF0000"/>
                          </a:solidFill>
                          <a:latin typeface="ＭＳ Ｐゴシック" panose="020B0600070205080204" pitchFamily="50" charset="-128"/>
                          <a:ea typeface="ＭＳ Ｐゴシック" panose="020B0600070205080204" pitchFamily="50" charset="-128"/>
                        </a:rPr>
                        <a:t>早期の税収確保</a:t>
                      </a:r>
                      <a:endParaRPr lang="en-US" altLang="ja-JP" sz="2800" b="1" dirty="0">
                        <a:solidFill>
                          <a:srgbClr val="FF0000"/>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4230939781"/>
                  </a:ext>
                </a:extLst>
              </a:tr>
              <a:tr h="6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tx1"/>
                          </a:solidFill>
                          <a:latin typeface="ＭＳ Ｐゴシック" panose="020B0600070205080204" pitchFamily="50" charset="-128"/>
                          <a:ea typeface="ＭＳ Ｐゴシック" panose="020B0600070205080204" pitchFamily="50" charset="-128"/>
                        </a:rPr>
                        <a:t>　● </a:t>
                      </a:r>
                      <a:r>
                        <a:rPr lang="ja-JP" altLang="en-US" sz="2800" b="1" dirty="0" smtClean="0">
                          <a:solidFill>
                            <a:srgbClr val="FF0000"/>
                          </a:solidFill>
                          <a:latin typeface="ＭＳ Ｐゴシック" panose="020B0600070205080204" pitchFamily="50" charset="-128"/>
                          <a:ea typeface="ＭＳ Ｐゴシック" panose="020B0600070205080204" pitchFamily="50" charset="-128"/>
                        </a:rPr>
                        <a:t>税務争訟の減少</a:t>
                      </a:r>
                      <a:r>
                        <a:rPr lang="ja-JP" altLang="en-US" sz="2800" b="1" dirty="0" smtClean="0">
                          <a:latin typeface="ＭＳ Ｐゴシック" panose="020B0600070205080204" pitchFamily="50" charset="-128"/>
                          <a:ea typeface="ＭＳ Ｐゴシック" panose="020B0600070205080204" pitchFamily="50" charset="-128"/>
                        </a:rPr>
                        <a:t>及び</a:t>
                      </a:r>
                      <a:r>
                        <a:rPr lang="ja-JP" altLang="en-US" sz="2800" b="1" dirty="0" smtClean="0">
                          <a:solidFill>
                            <a:srgbClr val="FF0000"/>
                          </a:solidFill>
                          <a:latin typeface="ＭＳ Ｐゴシック" panose="020B0600070205080204" pitchFamily="50" charset="-128"/>
                          <a:ea typeface="ＭＳ Ｐゴシック" panose="020B0600070205080204" pitchFamily="50" charset="-128"/>
                        </a:rPr>
                        <a:t>歳出の</a:t>
                      </a:r>
                      <a:r>
                        <a:rPr lang="ja-JP" altLang="en-US" sz="2800" b="1" dirty="0">
                          <a:solidFill>
                            <a:srgbClr val="FF0000"/>
                          </a:solidFill>
                          <a:latin typeface="ＭＳ Ｐゴシック" panose="020B0600070205080204" pitchFamily="50" charset="-128"/>
                          <a:ea typeface="ＭＳ Ｐゴシック" panose="020B0600070205080204" pitchFamily="50" charset="-128"/>
                        </a:rPr>
                        <a:t>削減</a:t>
                      </a:r>
                    </a:p>
                  </a:txBody>
                  <a:tcPr anchor="ctr"/>
                </a:tc>
                <a:extLst>
                  <a:ext uri="{0D108BD9-81ED-4DB2-BD59-A6C34878D82A}">
                    <a16:rowId xmlns:a16="http://schemas.microsoft.com/office/drawing/2014/main" xmlns="" val="1303391511"/>
                  </a:ext>
                </a:extLst>
              </a:tr>
            </a:tbl>
          </a:graphicData>
        </a:graphic>
      </p:graphicFrame>
    </p:spTree>
    <p:extLst>
      <p:ext uri="{BB962C8B-B14F-4D97-AF65-F5344CB8AC3E}">
        <p14:creationId xmlns:p14="http://schemas.microsoft.com/office/powerpoint/2010/main" val="1065503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4491" y="263571"/>
            <a:ext cx="2435390" cy="2475355"/>
          </a:xfrm>
          <a:prstGeom prst="rect">
            <a:avLst/>
          </a:prstGeom>
        </p:spPr>
      </p:pic>
      <p:sp>
        <p:nvSpPr>
          <p:cNvPr id="13" name="角丸四角形吹き出し 12"/>
          <p:cNvSpPr/>
          <p:nvPr/>
        </p:nvSpPr>
        <p:spPr>
          <a:xfrm>
            <a:off x="187733" y="2790829"/>
            <a:ext cx="11812148" cy="3571871"/>
          </a:xfrm>
          <a:prstGeom prst="wedgeRoundRectCallout">
            <a:avLst>
              <a:gd name="adj1" fmla="val 44142"/>
              <a:gd name="adj2" fmla="val -72644"/>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0" name="タイトル 1"/>
          <p:cNvSpPr txBox="1">
            <a:spLocks/>
          </p:cNvSpPr>
          <p:nvPr/>
        </p:nvSpPr>
        <p:spPr>
          <a:xfrm>
            <a:off x="380740" y="389670"/>
            <a:ext cx="5626360" cy="9438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solidFill>
                  <a:srgbClr val="C00000"/>
                </a:solidFill>
                <a:latin typeface="ＭＳ Ｐゴシック" panose="020B0600070205080204" pitchFamily="50" charset="-128"/>
                <a:ea typeface="ＭＳ Ｐゴシック" panose="020B0600070205080204" pitchFamily="50" charset="-128"/>
              </a:rPr>
              <a:t>宮崎県チーム</a:t>
            </a:r>
            <a:endParaRPr lang="en-US" altLang="ja-JP" sz="4000" dirty="0">
              <a:solidFill>
                <a:srgbClr val="C00000"/>
              </a:solidFill>
              <a:latin typeface="ＭＳ Ｐゴシック" panose="020B0600070205080204" pitchFamily="50" charset="-128"/>
              <a:ea typeface="ＭＳ Ｐゴシック" panose="020B0600070205080204" pitchFamily="50" charset="-128"/>
            </a:endParaRPr>
          </a:p>
        </p:txBody>
      </p:sp>
      <p:sp>
        <p:nvSpPr>
          <p:cNvPr id="21" name="タイトル 1"/>
          <p:cNvSpPr txBox="1">
            <a:spLocks/>
          </p:cNvSpPr>
          <p:nvPr/>
        </p:nvSpPr>
        <p:spPr>
          <a:xfrm>
            <a:off x="329940" y="1086472"/>
            <a:ext cx="10947660" cy="165245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800" b="1" u="sng" dirty="0">
                <a:solidFill>
                  <a:srgbClr val="002060"/>
                </a:solidFill>
                <a:latin typeface="ＭＳ Ｐゴシック" panose="020B0600070205080204" pitchFamily="50" charset="-128"/>
                <a:ea typeface="ＭＳ Ｐゴシック" panose="020B0600070205080204" pitchFamily="50" charset="-128"/>
              </a:rPr>
              <a:t>法人税制における</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a:p>
            <a:pPr algn="l"/>
            <a:r>
              <a:rPr lang="ja-JP" altLang="en-US" sz="4800" b="1" dirty="0">
                <a:solidFill>
                  <a:srgbClr val="002060"/>
                </a:solidFill>
                <a:latin typeface="ＭＳ Ｐゴシック" panose="020B0600070205080204" pitchFamily="50" charset="-128"/>
                <a:ea typeface="ＭＳ Ｐゴシック" panose="020B0600070205080204" pitchFamily="50" charset="-128"/>
              </a:rPr>
              <a:t>　　　</a:t>
            </a:r>
            <a:r>
              <a:rPr lang="ja-JP" altLang="en-US" sz="4800" b="1" u="sng" dirty="0">
                <a:solidFill>
                  <a:srgbClr val="002060"/>
                </a:solidFill>
                <a:latin typeface="ＭＳ Ｐゴシック" panose="020B0600070205080204" pitchFamily="50" charset="-128"/>
                <a:ea typeface="ＭＳ Ｐゴシック" panose="020B0600070205080204" pitchFamily="50" charset="-128"/>
              </a:rPr>
              <a:t>中小企業の区分について</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p:txBody>
      </p:sp>
      <p:sp>
        <p:nvSpPr>
          <p:cNvPr id="25" name="タイトル 1"/>
          <p:cNvSpPr txBox="1">
            <a:spLocks/>
          </p:cNvSpPr>
          <p:nvPr/>
        </p:nvSpPr>
        <p:spPr>
          <a:xfrm>
            <a:off x="3193920" y="5342576"/>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永易 知幸</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（宮崎支部）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26" name="タイトル 1"/>
          <p:cNvSpPr txBox="1">
            <a:spLocks/>
          </p:cNvSpPr>
          <p:nvPr/>
        </p:nvSpPr>
        <p:spPr>
          <a:xfrm>
            <a:off x="6093807" y="5342576"/>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佐藤 智恵美（宮崎支部）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6" name="タイトル 1"/>
          <p:cNvSpPr txBox="1">
            <a:spLocks/>
          </p:cNvSpPr>
          <p:nvPr/>
        </p:nvSpPr>
        <p:spPr>
          <a:xfrm>
            <a:off x="637029" y="5342576"/>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國生 哲哉</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（宮崎支部）</a:t>
            </a:r>
            <a:endParaRPr lang="en-US" altLang="ja-JP" sz="2400" b="1"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740" y="3119018"/>
            <a:ext cx="2708578" cy="2031434"/>
          </a:xfrm>
          <a:prstGeom prst="ellipse">
            <a:avLst/>
          </a:prstGeom>
          <a:ln>
            <a:noFill/>
          </a:ln>
          <a:effectLst>
            <a:softEdge rad="112500"/>
          </a:effectLst>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192" y="3119018"/>
            <a:ext cx="2708578" cy="2031434"/>
          </a:xfrm>
          <a:prstGeom prst="ellipse">
            <a:avLst/>
          </a:prstGeom>
          <a:ln>
            <a:noFill/>
          </a:ln>
          <a:effectLst>
            <a:softEdge rad="112500"/>
          </a:effectLst>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3770" y="3119018"/>
            <a:ext cx="2708578" cy="2031434"/>
          </a:xfrm>
          <a:prstGeom prst="ellipse">
            <a:avLst/>
          </a:prstGeom>
          <a:ln>
            <a:noFill/>
          </a:ln>
          <a:effectLst>
            <a:softEdge rad="112500"/>
          </a:effectLst>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8118" y="3119019"/>
            <a:ext cx="2708579" cy="2031434"/>
          </a:xfrm>
          <a:prstGeom prst="ellipse">
            <a:avLst/>
          </a:prstGeom>
          <a:ln>
            <a:noFill/>
          </a:ln>
          <a:effectLst>
            <a:softEdge rad="112500"/>
          </a:effectLst>
        </p:spPr>
      </p:pic>
      <p:sp>
        <p:nvSpPr>
          <p:cNvPr id="15" name="タイトル 1"/>
          <p:cNvSpPr txBox="1">
            <a:spLocks/>
          </p:cNvSpPr>
          <p:nvPr/>
        </p:nvSpPr>
        <p:spPr>
          <a:xfrm>
            <a:off x="9262365" y="5342576"/>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梅崎 宣光</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（熊本東支部）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9341438" y="5043932"/>
            <a:ext cx="1569539" cy="4235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dirty="0" smtClean="0">
                <a:solidFill>
                  <a:srgbClr val="C00000"/>
                </a:solidFill>
                <a:latin typeface="ＭＳ Ｐゴシック" panose="020B0600070205080204" pitchFamily="50" charset="-128"/>
                <a:ea typeface="ＭＳ Ｐゴシック" panose="020B0600070205080204" pitchFamily="50" charset="-128"/>
              </a:rPr>
              <a:t>進行役</a:t>
            </a:r>
            <a:endParaRPr lang="en-US" altLang="ja-JP" sz="2400" b="1" dirty="0">
              <a:solidFill>
                <a:srgbClr val="C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7670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6" grpId="0"/>
      <p:bldP spid="15"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6" name="タイトル 1"/>
          <p:cNvSpPr txBox="1">
            <a:spLocks/>
          </p:cNvSpPr>
          <p:nvPr/>
        </p:nvSpPr>
        <p:spPr>
          <a:xfrm>
            <a:off x="2053829" y="946033"/>
            <a:ext cx="7226286" cy="720610"/>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800" dirty="0">
                <a:solidFill>
                  <a:srgbClr val="002060"/>
                </a:solidFill>
                <a:latin typeface="ＭＳ Ｐゴシック" panose="020B0600070205080204" pitchFamily="50" charset="-128"/>
                <a:ea typeface="ＭＳ Ｐゴシック" panose="020B0600070205080204" pitchFamily="50" charset="-128"/>
              </a:rPr>
              <a:t>資本金基準（資本金１億円以下）について</a:t>
            </a:r>
            <a:endParaRPr lang="en-US" altLang="ja-JP" sz="2800" dirty="0">
              <a:solidFill>
                <a:srgbClr val="C00000"/>
              </a:solidFill>
              <a:latin typeface="ＭＳ Ｐゴシック" panose="020B0600070205080204" pitchFamily="50" charset="-128"/>
              <a:ea typeface="ＭＳ Ｐゴシック" panose="020B0600070205080204" pitchFamily="50" charset="-128"/>
            </a:endParaRPr>
          </a:p>
        </p:txBody>
      </p:sp>
      <p:sp>
        <p:nvSpPr>
          <p:cNvPr id="7" name="下矢印 6"/>
          <p:cNvSpPr/>
          <p:nvPr/>
        </p:nvSpPr>
        <p:spPr>
          <a:xfrm>
            <a:off x="5565372" y="3444380"/>
            <a:ext cx="1076060" cy="530571"/>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 name="タイトル 1"/>
          <p:cNvSpPr txBox="1">
            <a:spLocks/>
          </p:cNvSpPr>
          <p:nvPr/>
        </p:nvSpPr>
        <p:spPr>
          <a:xfrm>
            <a:off x="4286469" y="5453652"/>
            <a:ext cx="7324005" cy="110490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3600" dirty="0">
                <a:solidFill>
                  <a:srgbClr val="002060"/>
                </a:solidFill>
                <a:latin typeface="ＭＳ Ｐゴシック" panose="020B0600070205080204" pitchFamily="50" charset="-128"/>
                <a:ea typeface="ＭＳ Ｐゴシック" panose="020B0600070205080204" pitchFamily="50" charset="-128"/>
              </a:rPr>
              <a:t>平成２８年度税制改正大綱でも言及</a:t>
            </a:r>
            <a:endParaRPr lang="en-US" altLang="ja-JP" sz="3600" dirty="0">
              <a:solidFill>
                <a:srgbClr val="002060"/>
              </a:solidFill>
              <a:latin typeface="ＭＳ Ｐゴシック" panose="020B0600070205080204" pitchFamily="50" charset="-128"/>
              <a:ea typeface="ＭＳ Ｐゴシック" panose="020B0600070205080204" pitchFamily="50" charset="-128"/>
            </a:endParaRPr>
          </a:p>
        </p:txBody>
      </p:sp>
      <p:sp>
        <p:nvSpPr>
          <p:cNvPr id="10" name="星 24 9"/>
          <p:cNvSpPr/>
          <p:nvPr/>
        </p:nvSpPr>
        <p:spPr>
          <a:xfrm>
            <a:off x="1014761" y="4031252"/>
            <a:ext cx="10185400" cy="1701800"/>
          </a:xfrm>
          <a:prstGeom prst="star24">
            <a:avLst>
              <a:gd name="adj" fmla="val 355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資本金基準の</a:t>
            </a:r>
            <a:r>
              <a:rPr lang="en-US" altLang="ja-JP" sz="3600" dirty="0">
                <a:solidFill>
                  <a:srgbClr val="FF0000"/>
                </a:solidFill>
                <a:latin typeface="ＭＳ Ｐゴシック" panose="020B0600070205080204" pitchFamily="50" charset="-128"/>
                <a:ea typeface="ＭＳ Ｐゴシック" panose="020B0600070205080204" pitchFamily="50" charset="-128"/>
              </a:rPr>
              <a:t/>
            </a:r>
            <a:br>
              <a:rPr lang="en-US" altLang="ja-JP" sz="3600" dirty="0">
                <a:solidFill>
                  <a:srgbClr val="FF0000"/>
                </a:solidFill>
                <a:latin typeface="ＭＳ Ｐゴシック" panose="020B0600070205080204" pitchFamily="50" charset="-128"/>
                <a:ea typeface="ＭＳ Ｐゴシック" panose="020B0600070205080204" pitchFamily="50" charset="-128"/>
              </a:rPr>
            </a:br>
            <a:r>
              <a:rPr lang="ja-JP" altLang="en-US" sz="3600" dirty="0">
                <a:solidFill>
                  <a:srgbClr val="FF0000"/>
                </a:solidFill>
                <a:latin typeface="ＭＳ Ｐゴシック" panose="020B0600070205080204" pitchFamily="50" charset="-128"/>
                <a:ea typeface="ＭＳ Ｐゴシック" panose="020B0600070205080204" pitchFamily="50" charset="-128"/>
              </a:rPr>
              <a:t>見直しが必要！！</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タイトル 1"/>
          <p:cNvSpPr txBox="1">
            <a:spLocks/>
          </p:cNvSpPr>
          <p:nvPr/>
        </p:nvSpPr>
        <p:spPr>
          <a:xfrm>
            <a:off x="2490259" y="1362715"/>
            <a:ext cx="7226286" cy="2025367"/>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2800" dirty="0">
                <a:solidFill>
                  <a:srgbClr val="C00000"/>
                </a:solidFill>
                <a:latin typeface="ＭＳ Ｐゴシック" panose="020B0600070205080204" pitchFamily="50" charset="-128"/>
                <a:ea typeface="ＭＳ Ｐゴシック" panose="020B0600070205080204" pitchFamily="50" charset="-128"/>
              </a:rPr>
              <a:t>　①　資本金１億円以下</a:t>
            </a:r>
            <a:r>
              <a:rPr lang="ja-JP" altLang="en-US" sz="2800" dirty="0">
                <a:solidFill>
                  <a:srgbClr val="C00000"/>
                </a:solidFill>
                <a:latin typeface="ＭＳ Ｐゴシック" panose="020B0600070205080204" pitchFamily="50" charset="-128"/>
                <a:ea typeface="ＭＳ Ｐゴシック" panose="020B0600070205080204" pitchFamily="50" charset="-128"/>
                <a:cs typeface="+mn-cs"/>
              </a:rPr>
              <a:t>≠財務基盤が脆弱 </a:t>
            </a:r>
            <a:endParaRPr lang="en-US" altLang="ja-JP" sz="2800" dirty="0">
              <a:solidFill>
                <a:srgbClr val="C00000"/>
              </a:solidFill>
              <a:latin typeface="ＭＳ Ｐゴシック" panose="020B0600070205080204" pitchFamily="50" charset="-128"/>
              <a:ea typeface="ＭＳ Ｐゴシック" panose="020B0600070205080204" pitchFamily="50" charset="-128"/>
            </a:endParaRPr>
          </a:p>
          <a:p>
            <a:pPr algn="l">
              <a:lnSpc>
                <a:spcPct val="100000"/>
              </a:lnSpc>
            </a:pPr>
            <a:r>
              <a:rPr lang="ja-JP" altLang="en-US" sz="2800" dirty="0">
                <a:solidFill>
                  <a:srgbClr val="C00000"/>
                </a:solidFill>
                <a:latin typeface="ＭＳ Ｐゴシック" panose="020B0600070205080204" pitchFamily="50" charset="-128"/>
                <a:ea typeface="ＭＳ Ｐゴシック" panose="020B0600070205080204" pitchFamily="50" charset="-128"/>
              </a:rPr>
              <a:t>　②　資本金の性格の変化</a:t>
            </a:r>
            <a:endParaRPr lang="en-US" altLang="ja-JP" sz="2800" dirty="0">
              <a:solidFill>
                <a:srgbClr val="C00000"/>
              </a:solidFill>
              <a:latin typeface="ＭＳ Ｐゴシック" panose="020B0600070205080204" pitchFamily="50" charset="-128"/>
              <a:ea typeface="ＭＳ Ｐゴシック" panose="020B0600070205080204" pitchFamily="50" charset="-128"/>
            </a:endParaRPr>
          </a:p>
          <a:p>
            <a:pPr algn="l">
              <a:lnSpc>
                <a:spcPct val="100000"/>
              </a:lnSpc>
            </a:pPr>
            <a:r>
              <a:rPr lang="ja-JP" altLang="en-US" sz="2800" dirty="0">
                <a:solidFill>
                  <a:srgbClr val="C00000"/>
                </a:solidFill>
                <a:latin typeface="ＭＳ Ｐゴシック" panose="020B0600070205080204" pitchFamily="50" charset="-128"/>
                <a:ea typeface="ＭＳ Ｐゴシック" panose="020B0600070205080204" pitchFamily="50" charset="-128"/>
              </a:rPr>
              <a:t>　③　恣意的な減資</a:t>
            </a:r>
            <a:endParaRPr lang="en-US" altLang="ja-JP" sz="2800" dirty="0">
              <a:solidFill>
                <a:srgbClr val="C00000"/>
              </a:solidFill>
              <a:latin typeface="ＭＳ Ｐゴシック" panose="020B0600070205080204" pitchFamily="50" charset="-128"/>
              <a:ea typeface="ＭＳ Ｐゴシック" panose="020B0600070205080204" pitchFamily="50" charset="-128"/>
            </a:endParaRPr>
          </a:p>
          <a:p>
            <a:pPr algn="l">
              <a:lnSpc>
                <a:spcPct val="100000"/>
              </a:lnSpc>
            </a:pPr>
            <a:r>
              <a:rPr lang="ja-JP" altLang="en-US" sz="2800" dirty="0">
                <a:solidFill>
                  <a:srgbClr val="C00000"/>
                </a:solidFill>
                <a:latin typeface="ＭＳ Ｐゴシック" panose="020B0600070205080204" pitchFamily="50" charset="-128"/>
                <a:ea typeface="ＭＳ Ｐゴシック" panose="020B0600070205080204" pitchFamily="50" charset="-128"/>
              </a:rPr>
              <a:t>　④　会計検査院の指摘</a:t>
            </a:r>
            <a:endParaRPr lang="en-US" altLang="ja-JP" sz="2800" dirty="0">
              <a:solidFill>
                <a:srgbClr val="C00000"/>
              </a:solidFill>
              <a:latin typeface="ＭＳ Ｐゴシック" panose="020B0600070205080204" pitchFamily="50" charset="-128"/>
              <a:ea typeface="ＭＳ Ｐゴシック" panose="020B0600070205080204" pitchFamily="50" charset="-128"/>
            </a:endParaRPr>
          </a:p>
        </p:txBody>
      </p:sp>
      <p:sp>
        <p:nvSpPr>
          <p:cNvPr id="12" name="タイトル 1"/>
          <p:cNvSpPr txBox="1">
            <a:spLocks/>
          </p:cNvSpPr>
          <p:nvPr/>
        </p:nvSpPr>
        <p:spPr>
          <a:xfrm>
            <a:off x="221942" y="333502"/>
            <a:ext cx="11727402" cy="499621"/>
          </a:xfrm>
          <a:prstGeom prst="rect">
            <a:avLst/>
          </a:prstGeom>
          <a:solidFill>
            <a:srgbClr val="000099"/>
          </a:solidFill>
          <a:ln>
            <a:solidFill>
              <a:srgbClr val="3399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資本金基準の見直しの必要性</a:t>
            </a:r>
          </a:p>
        </p:txBody>
      </p:sp>
    </p:spTree>
    <p:extLst>
      <p:ext uri="{BB962C8B-B14F-4D97-AF65-F5344CB8AC3E}">
        <p14:creationId xmlns:p14="http://schemas.microsoft.com/office/powerpoint/2010/main" val="183961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91666" y="2812279"/>
            <a:ext cx="11187953" cy="1807285"/>
          </a:xfrm>
          <a:prstGeom prst="roundRect">
            <a:avLst>
              <a:gd name="adj" fmla="val 1150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現行の資本金基準の問題点</a:t>
            </a:r>
          </a:p>
        </p:txBody>
      </p:sp>
      <p:sp>
        <p:nvSpPr>
          <p:cNvPr id="7" name="コンテンツ プレースホルダー 6"/>
          <p:cNvSpPr>
            <a:spLocks noGrp="1"/>
          </p:cNvSpPr>
          <p:nvPr>
            <p:ph idx="1"/>
          </p:nvPr>
        </p:nvSpPr>
        <p:spPr>
          <a:xfrm>
            <a:off x="301845" y="932155"/>
            <a:ext cx="11603114" cy="5433134"/>
          </a:xfrm>
        </p:spPr>
        <p:txBody>
          <a:bodyPr>
            <a:normAutofit/>
          </a:bodyPr>
          <a:lstStyle/>
          <a:p>
            <a:pPr marL="0" indent="0">
              <a:buNone/>
            </a:pPr>
            <a:r>
              <a:rPr lang="ja-JP" altLang="en-US" dirty="0">
                <a:latin typeface="ＭＳ Ｐゴシック" panose="020B0600070205080204" pitchFamily="50" charset="-128"/>
                <a:ea typeface="ＭＳ Ｐゴシック" panose="020B0600070205080204" pitchFamily="50" charset="-128"/>
              </a:rPr>
              <a:t>資本金の性質＝増資等がなければ変動しない</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sz="4000" dirty="0">
                <a:solidFill>
                  <a:srgbClr val="FF0000"/>
                </a:solidFill>
                <a:latin typeface="ＭＳ Ｐゴシック" panose="020B0600070205080204" pitchFamily="50" charset="-128"/>
                <a:ea typeface="ＭＳ Ｐゴシック" panose="020B0600070205080204" pitchFamily="50" charset="-128"/>
              </a:rPr>
              <a:t>企業の</a:t>
            </a:r>
            <a:r>
              <a:rPr lang="ja-JP" altLang="en-US" sz="4000" b="1" dirty="0">
                <a:solidFill>
                  <a:srgbClr val="FF0000"/>
                </a:solidFill>
                <a:latin typeface="ＭＳ Ｐゴシック" panose="020B0600070205080204" pitchFamily="50" charset="-128"/>
                <a:ea typeface="ＭＳ Ｐゴシック" panose="020B0600070205080204" pitchFamily="50" charset="-128"/>
              </a:rPr>
              <a:t>「成長」</a:t>
            </a:r>
            <a:r>
              <a:rPr lang="ja-JP" altLang="en-US" sz="4000" dirty="0">
                <a:solidFill>
                  <a:srgbClr val="FF0000"/>
                </a:solidFill>
                <a:latin typeface="ＭＳ Ｐゴシック" panose="020B0600070205080204" pitchFamily="50" charset="-128"/>
                <a:ea typeface="ＭＳ Ｐゴシック" panose="020B0600070205080204" pitchFamily="50" charset="-128"/>
              </a:rPr>
              <a:t>を表さない</a:t>
            </a:r>
            <a:endParaRPr lang="en-US" altLang="ja-JP" sz="4000" dirty="0">
              <a:solidFill>
                <a:srgbClr val="FF0000"/>
              </a:solidFill>
              <a:latin typeface="ＭＳ Ｐゴシック" panose="020B0600070205080204" pitchFamily="50" charset="-128"/>
              <a:ea typeface="ＭＳ Ｐゴシック" panose="020B0600070205080204" pitchFamily="50" charset="-128"/>
            </a:endParaRPr>
          </a:p>
          <a:p>
            <a:pPr marL="0" indent="0">
              <a:buNone/>
            </a:pPr>
            <a:r>
              <a:rPr lang="ja-JP" altLang="en-US" sz="2600" dirty="0">
                <a:latin typeface="ＭＳ Ｐゴシック" panose="020B0600070205080204" pitchFamily="50" charset="-128"/>
                <a:ea typeface="ＭＳ Ｐゴシック" panose="020B0600070205080204" pitchFamily="50" charset="-128"/>
              </a:rPr>
              <a:t>　　　　　</a:t>
            </a:r>
            <a:endParaRPr lang="en-US" altLang="ja-JP" sz="2600" dirty="0">
              <a:latin typeface="ＭＳ Ｐゴシック" panose="020B0600070205080204" pitchFamily="50" charset="-128"/>
              <a:ea typeface="ＭＳ Ｐゴシック" panose="020B0600070205080204" pitchFamily="50" charset="-128"/>
            </a:endParaRPr>
          </a:p>
          <a:p>
            <a:pPr marL="0" indent="0">
              <a:buNone/>
            </a:pPr>
            <a:r>
              <a:rPr lang="ja-JP" altLang="en-US" sz="2600" dirty="0">
                <a:latin typeface="ＭＳ Ｐゴシック" panose="020B0600070205080204" pitchFamily="50" charset="-128"/>
                <a:ea typeface="ＭＳ Ｐゴシック" panose="020B0600070205080204" pitchFamily="50" charset="-128"/>
              </a:rPr>
              <a:t>　</a:t>
            </a:r>
            <a:r>
              <a:rPr lang="ja-JP" altLang="en-US" sz="2600" dirty="0" smtClean="0">
                <a:latin typeface="ＭＳ Ｐゴシック" panose="020B0600070205080204" pitchFamily="50" charset="-128"/>
                <a:ea typeface="ＭＳ Ｐゴシック" panose="020B0600070205080204" pitchFamily="50" charset="-128"/>
              </a:rPr>
              <a:t>　大企業</a:t>
            </a:r>
            <a:r>
              <a:rPr lang="ja-JP" altLang="en-US" sz="2600" dirty="0">
                <a:latin typeface="ＭＳ Ｐゴシック" panose="020B0600070205080204" pitchFamily="50" charset="-128"/>
                <a:ea typeface="ＭＳ Ｐゴシック" panose="020B0600070205080204" pitchFamily="50" charset="-128"/>
              </a:rPr>
              <a:t>の平均所得金額を超えるなど多額の所得を得ていて財務状況が</a:t>
            </a:r>
            <a:endParaRPr lang="en-US" altLang="ja-JP" sz="2600" dirty="0">
              <a:latin typeface="ＭＳ Ｐゴシック" panose="020B0600070205080204" pitchFamily="50" charset="-128"/>
              <a:ea typeface="ＭＳ Ｐゴシック" panose="020B0600070205080204" pitchFamily="50" charset="-128"/>
            </a:endParaRPr>
          </a:p>
          <a:p>
            <a:pPr marL="0" indent="0">
              <a:buNone/>
            </a:pPr>
            <a:r>
              <a:rPr lang="en-US" altLang="ja-JP" sz="2600" dirty="0">
                <a:latin typeface="ＭＳ Ｐゴシック" panose="020B0600070205080204" pitchFamily="50" charset="-128"/>
                <a:ea typeface="ＭＳ Ｐゴシック" panose="020B0600070205080204" pitchFamily="50" charset="-128"/>
              </a:rPr>
              <a:t>    </a:t>
            </a:r>
            <a:r>
              <a:rPr lang="ja-JP" altLang="en-US" sz="2600" dirty="0">
                <a:latin typeface="ＭＳ Ｐゴシック" panose="020B0600070205080204" pitchFamily="50" charset="-128"/>
                <a:ea typeface="ＭＳ Ｐゴシック" panose="020B0600070205080204" pitchFamily="50" charset="-128"/>
              </a:rPr>
              <a:t>脆弱とは認められない中小企業者が、中小企業者に適用される特別措置</a:t>
            </a:r>
            <a:endParaRPr lang="en-US" altLang="ja-JP" sz="2600" dirty="0">
              <a:latin typeface="ＭＳ Ｐゴシック" panose="020B0600070205080204" pitchFamily="50" charset="-128"/>
              <a:ea typeface="ＭＳ Ｐゴシック" panose="020B0600070205080204" pitchFamily="50" charset="-128"/>
            </a:endParaRPr>
          </a:p>
          <a:p>
            <a:pPr marL="0" indent="0">
              <a:buNone/>
            </a:pPr>
            <a:r>
              <a:rPr lang="en-US" altLang="ja-JP" sz="2600" dirty="0">
                <a:latin typeface="ＭＳ Ｐゴシック" panose="020B0600070205080204" pitchFamily="50" charset="-128"/>
                <a:ea typeface="ＭＳ Ｐゴシック" panose="020B0600070205080204" pitchFamily="50" charset="-128"/>
              </a:rPr>
              <a:t>    </a:t>
            </a:r>
            <a:r>
              <a:rPr lang="ja-JP" altLang="en-US" sz="2600" dirty="0">
                <a:latin typeface="ＭＳ Ｐゴシック" panose="020B0600070205080204" pitchFamily="50" charset="-128"/>
                <a:ea typeface="ＭＳ Ｐゴシック" panose="020B0600070205080204" pitchFamily="50" charset="-128"/>
              </a:rPr>
              <a:t>の適用を受けている事態が見受けられる</a:t>
            </a:r>
            <a:endParaRPr lang="en-US" altLang="ja-JP" sz="2600" dirty="0">
              <a:latin typeface="ＭＳ Ｐゴシック" panose="020B0600070205080204" pitchFamily="50" charset="-128"/>
              <a:ea typeface="ＭＳ Ｐゴシック" panose="020B0600070205080204" pitchFamily="50" charset="-128"/>
            </a:endParaRPr>
          </a:p>
          <a:p>
            <a:pPr marL="0" indent="0">
              <a:buNone/>
            </a:pPr>
            <a:endParaRPr lang="en-US" altLang="ja-JP" sz="2600" dirty="0">
              <a:latin typeface="ＭＳ Ｐゴシック" panose="020B0600070205080204" pitchFamily="50" charset="-128"/>
              <a:ea typeface="ＭＳ Ｐゴシック" panose="020B0600070205080204" pitchFamily="50" charset="-128"/>
            </a:endParaRPr>
          </a:p>
          <a:p>
            <a:pPr marL="0" indent="0">
              <a:buNone/>
            </a:pPr>
            <a:r>
              <a:rPr lang="ja-JP" altLang="en-US" sz="2600" dirty="0">
                <a:latin typeface="ＭＳ Ｐゴシック" panose="020B0600070205080204" pitchFamily="50" charset="-128"/>
                <a:ea typeface="ＭＳ Ｐゴシック" panose="020B0600070205080204" pitchFamily="50" charset="-128"/>
              </a:rPr>
              <a:t>　</a:t>
            </a:r>
            <a:endParaRPr lang="en-US" altLang="ja-JP" sz="2600" dirty="0">
              <a:latin typeface="ＭＳ Ｐゴシック" panose="020B0600070205080204" pitchFamily="50" charset="-128"/>
              <a:ea typeface="ＭＳ Ｐゴシック" panose="020B0600070205080204" pitchFamily="50" charset="-128"/>
            </a:endParaRPr>
          </a:p>
          <a:p>
            <a:pPr marL="0" indent="0" algn="ctr">
              <a:buNone/>
            </a:pPr>
            <a:r>
              <a:rPr lang="ja-JP" altLang="en-US" sz="3200" dirty="0">
                <a:solidFill>
                  <a:srgbClr val="FF0000"/>
                </a:solidFill>
                <a:latin typeface="ＭＳ Ｐゴシック" panose="020B0600070205080204" pitchFamily="50" charset="-128"/>
                <a:ea typeface="ＭＳ Ｐゴシック" panose="020B0600070205080204" pitchFamily="50" charset="-128"/>
              </a:rPr>
              <a:t>中小企業の区分においては</a:t>
            </a:r>
            <a:r>
              <a:rPr lang="ja-JP" altLang="en-US" sz="3200" b="1" dirty="0">
                <a:solidFill>
                  <a:srgbClr val="FF0000"/>
                </a:solidFill>
                <a:latin typeface="ＭＳ Ｐゴシック" panose="020B0600070205080204" pitchFamily="50" charset="-128"/>
                <a:ea typeface="ＭＳ Ｐゴシック" panose="020B0600070205080204" pitchFamily="50" charset="-128"/>
              </a:rPr>
              <a:t>「成長」</a:t>
            </a:r>
            <a:r>
              <a:rPr lang="ja-JP" altLang="en-US" sz="3200" dirty="0">
                <a:solidFill>
                  <a:srgbClr val="FF0000"/>
                </a:solidFill>
                <a:latin typeface="ＭＳ Ｐゴシック" panose="020B0600070205080204" pitchFamily="50" charset="-128"/>
                <a:ea typeface="ＭＳ Ｐゴシック" panose="020B0600070205080204" pitchFamily="50" charset="-128"/>
              </a:rPr>
              <a:t>に応じた新たな基準が必要</a:t>
            </a:r>
            <a:endParaRPr lang="en-US" altLang="ja-JP" sz="3200" dirty="0">
              <a:solidFill>
                <a:srgbClr val="FF0000"/>
              </a:solidFill>
              <a:latin typeface="ＭＳ Ｐゴシック" panose="020B0600070205080204" pitchFamily="50" charset="-128"/>
              <a:ea typeface="ＭＳ Ｐゴシック" panose="020B0600070205080204" pitchFamily="50" charset="-128"/>
            </a:endParaRPr>
          </a:p>
          <a:p>
            <a:pPr marL="0" indent="0" algn="ctr">
              <a:buNone/>
            </a:pPr>
            <a:endParaRPr lang="en-US" altLang="ja-JP" dirty="0"/>
          </a:p>
          <a:p>
            <a:pPr marL="0" indent="0" algn="ctr">
              <a:buNone/>
            </a:pPr>
            <a:endParaRPr lang="en-US" altLang="ja-JP" dirty="0"/>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5" name="下矢印 4"/>
          <p:cNvSpPr/>
          <p:nvPr/>
        </p:nvSpPr>
        <p:spPr>
          <a:xfrm>
            <a:off x="1162594" y="1425580"/>
            <a:ext cx="987482" cy="494270"/>
          </a:xfrm>
          <a:prstGeom prst="down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 name="雲形吹き出し 5"/>
          <p:cNvSpPr/>
          <p:nvPr/>
        </p:nvSpPr>
        <p:spPr>
          <a:xfrm>
            <a:off x="6673837" y="1483382"/>
            <a:ext cx="4927130" cy="1209644"/>
          </a:xfrm>
          <a:prstGeom prst="cloudCallou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ja-JP" altLang="en-US" sz="2800" dirty="0">
                <a:solidFill>
                  <a:prstClr val="black"/>
                </a:solidFill>
                <a:latin typeface="ＭＳ Ｐゴシック" panose="020B0600070205080204" pitchFamily="50" charset="-128"/>
                <a:ea typeface="ＭＳ Ｐゴシック" panose="020B0600070205080204" pitchFamily="50" charset="-128"/>
              </a:rPr>
              <a:t>会計検査院の指摘</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6503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additive="base">
                                        <p:cTn id="36"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wipe(down)">
                                      <p:cBhvr>
                                        <p:cTn id="42" dur="580">
                                          <p:stCondLst>
                                            <p:cond delay="0"/>
                                          </p:stCondLst>
                                        </p:cTn>
                                        <p:tgtEl>
                                          <p:spTgt spid="7">
                                            <p:txEl>
                                              <p:pRg st="9" end="9"/>
                                            </p:txEl>
                                          </p:spTgt>
                                        </p:tgtEl>
                                      </p:cBhvr>
                                    </p:animEffect>
                                    <p:anim calcmode="lin" valueType="num">
                                      <p:cBhvr>
                                        <p:cTn id="43" dur="1822" tmFilter="0,0; 0.14,0.36; 0.43,0.73; 0.71,0.91; 1.0,1.0">
                                          <p:stCondLst>
                                            <p:cond delay="0"/>
                                          </p:stCondLst>
                                        </p:cTn>
                                        <p:tgtEl>
                                          <p:spTgt spid="7">
                                            <p:txEl>
                                              <p:pRg st="9" end="9"/>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xEl>
                                              <p:pRg st="9" end="9"/>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xEl>
                                              <p:pRg st="9" end="9"/>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xEl>
                                              <p:pRg st="9" end="9"/>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xEl>
                                              <p:pRg st="9" end="9"/>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xEl>
                                              <p:pRg st="9" end="9"/>
                                            </p:txEl>
                                          </p:spTgt>
                                        </p:tgtEl>
                                      </p:cBhvr>
                                      <p:to x="100000" y="60000"/>
                                    </p:animScale>
                                    <p:animScale>
                                      <p:cBhvr>
                                        <p:cTn id="49" dur="166" decel="50000">
                                          <p:stCondLst>
                                            <p:cond delay="676"/>
                                          </p:stCondLst>
                                        </p:cTn>
                                        <p:tgtEl>
                                          <p:spTgt spid="7">
                                            <p:txEl>
                                              <p:pRg st="9" end="9"/>
                                            </p:txEl>
                                          </p:spTgt>
                                        </p:tgtEl>
                                      </p:cBhvr>
                                      <p:to x="100000" y="100000"/>
                                    </p:animScale>
                                    <p:animScale>
                                      <p:cBhvr>
                                        <p:cTn id="50" dur="26">
                                          <p:stCondLst>
                                            <p:cond delay="1312"/>
                                          </p:stCondLst>
                                        </p:cTn>
                                        <p:tgtEl>
                                          <p:spTgt spid="7">
                                            <p:txEl>
                                              <p:pRg st="9" end="9"/>
                                            </p:txEl>
                                          </p:spTgt>
                                        </p:tgtEl>
                                      </p:cBhvr>
                                      <p:to x="100000" y="80000"/>
                                    </p:animScale>
                                    <p:animScale>
                                      <p:cBhvr>
                                        <p:cTn id="51" dur="166" decel="50000">
                                          <p:stCondLst>
                                            <p:cond delay="1338"/>
                                          </p:stCondLst>
                                        </p:cTn>
                                        <p:tgtEl>
                                          <p:spTgt spid="7">
                                            <p:txEl>
                                              <p:pRg st="9" end="9"/>
                                            </p:txEl>
                                          </p:spTgt>
                                        </p:tgtEl>
                                      </p:cBhvr>
                                      <p:to x="100000" y="100000"/>
                                    </p:animScale>
                                    <p:animScale>
                                      <p:cBhvr>
                                        <p:cTn id="52" dur="26">
                                          <p:stCondLst>
                                            <p:cond delay="1642"/>
                                          </p:stCondLst>
                                        </p:cTn>
                                        <p:tgtEl>
                                          <p:spTgt spid="7">
                                            <p:txEl>
                                              <p:pRg st="9" end="9"/>
                                            </p:txEl>
                                          </p:spTgt>
                                        </p:tgtEl>
                                      </p:cBhvr>
                                      <p:to x="100000" y="90000"/>
                                    </p:animScale>
                                    <p:animScale>
                                      <p:cBhvr>
                                        <p:cTn id="53" dur="166" decel="50000">
                                          <p:stCondLst>
                                            <p:cond delay="1668"/>
                                          </p:stCondLst>
                                        </p:cTn>
                                        <p:tgtEl>
                                          <p:spTgt spid="7">
                                            <p:txEl>
                                              <p:pRg st="9" end="9"/>
                                            </p:txEl>
                                          </p:spTgt>
                                        </p:tgtEl>
                                      </p:cBhvr>
                                      <p:to x="100000" y="100000"/>
                                    </p:animScale>
                                    <p:animScale>
                                      <p:cBhvr>
                                        <p:cTn id="54" dur="26">
                                          <p:stCondLst>
                                            <p:cond delay="1808"/>
                                          </p:stCondLst>
                                        </p:cTn>
                                        <p:tgtEl>
                                          <p:spTgt spid="7">
                                            <p:txEl>
                                              <p:pRg st="9" end="9"/>
                                            </p:txEl>
                                          </p:spTgt>
                                        </p:tgtEl>
                                      </p:cBhvr>
                                      <p:to x="100000" y="95000"/>
                                    </p:animScale>
                                    <p:animScale>
                                      <p:cBhvr>
                                        <p:cTn id="55" dur="166" decel="50000">
                                          <p:stCondLst>
                                            <p:cond delay="1834"/>
                                          </p:stCondLst>
                                        </p:cTn>
                                        <p:tgtEl>
                                          <p:spTgt spid="7">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中小企業が担う役割は？</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1959544546"/>
              </p:ext>
            </p:extLst>
          </p:nvPr>
        </p:nvGraphicFramePr>
        <p:xfrm>
          <a:off x="1521324" y="1131783"/>
          <a:ext cx="9149352" cy="3782115"/>
        </p:xfrm>
        <a:graphic>
          <a:graphicData uri="http://schemas.openxmlformats.org/drawingml/2006/table">
            <a:tbl>
              <a:tblPr firstRow="1" bandRow="1">
                <a:tableStyleId>{5C22544A-7EE6-4342-B048-85BDC9FD1C3A}</a:tableStyleId>
              </a:tblPr>
              <a:tblGrid>
                <a:gridCol w="3719270">
                  <a:extLst>
                    <a:ext uri="{9D8B030D-6E8A-4147-A177-3AD203B41FA5}">
                      <a16:colId xmlns="" xmlns:a16="http://schemas.microsoft.com/office/drawing/2014/main" val="20000"/>
                    </a:ext>
                  </a:extLst>
                </a:gridCol>
                <a:gridCol w="5430082">
                  <a:extLst>
                    <a:ext uri="{9D8B030D-6E8A-4147-A177-3AD203B41FA5}">
                      <a16:colId xmlns="" xmlns:a16="http://schemas.microsoft.com/office/drawing/2014/main" val="20001"/>
                    </a:ext>
                  </a:extLst>
                </a:gridCol>
              </a:tblGrid>
              <a:tr h="640599">
                <a:tc gridSpan="2">
                  <a:txBody>
                    <a:bodyPr/>
                    <a:lstStyle/>
                    <a:p>
                      <a:pPr algn="ctr"/>
                      <a:r>
                        <a:rPr kumimoji="1" lang="ja-JP" altLang="en-US" sz="3200" dirty="0">
                          <a:latin typeface="ＭＳ Ｐゴシック" panose="020B0600070205080204" pitchFamily="50" charset="-128"/>
                          <a:ea typeface="ＭＳ Ｐゴシック" panose="020B0600070205080204" pitchFamily="50" charset="-128"/>
                        </a:rPr>
                        <a:t>期待される役割</a:t>
                      </a:r>
                    </a:p>
                  </a:txBody>
                  <a:tcPr anchor="ctr">
                    <a:solidFill>
                      <a:schemeClr val="accent5"/>
                    </a:solidFill>
                  </a:tcPr>
                </a:tc>
                <a:tc hMerge="1">
                  <a:txBody>
                    <a:bodyPr/>
                    <a:lstStyle/>
                    <a:p>
                      <a:pPr algn="ctr"/>
                      <a:endParaRPr kumimoji="1" lang="ja-JP" altLang="en-US" sz="3200" dirty="0"/>
                    </a:p>
                  </a:txBody>
                  <a:tcPr anchor="ctr">
                    <a:solidFill>
                      <a:schemeClr val="accent5"/>
                    </a:solidFill>
                  </a:tcPr>
                </a:tc>
                <a:extLst>
                  <a:ext uri="{0D108BD9-81ED-4DB2-BD59-A6C34878D82A}">
                    <a16:rowId xmlns="" xmlns:a16="http://schemas.microsoft.com/office/drawing/2014/main" val="10000"/>
                  </a:ext>
                </a:extLst>
              </a:tr>
              <a:tr h="640599">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雇用創出</a:t>
                      </a:r>
                    </a:p>
                  </a:txBody>
                  <a:tcPr anchor="ctr"/>
                </a:tc>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生きがいを求める場</a:t>
                      </a:r>
                    </a:p>
                  </a:txBody>
                  <a:tcPr anchor="ctr"/>
                </a:tc>
                <a:extLst>
                  <a:ext uri="{0D108BD9-81ED-4DB2-BD59-A6C34878D82A}">
                    <a16:rowId xmlns="" xmlns:a16="http://schemas.microsoft.com/office/drawing/2014/main" val="10001"/>
                  </a:ext>
                </a:extLst>
              </a:tr>
              <a:tr h="640599">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イノベーション</a:t>
                      </a:r>
                    </a:p>
                  </a:txBody>
                  <a:tcPr anchor="ctr"/>
                </a:tc>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自己実現の場</a:t>
                      </a:r>
                    </a:p>
                  </a:txBody>
                  <a:tcPr anchor="ctr"/>
                </a:tc>
                <a:extLst>
                  <a:ext uri="{0D108BD9-81ED-4DB2-BD59-A6C34878D82A}">
                    <a16:rowId xmlns="" xmlns:a16="http://schemas.microsoft.com/office/drawing/2014/main" val="10002"/>
                  </a:ext>
                </a:extLst>
              </a:tr>
              <a:tr h="640599">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市場活性化</a:t>
                      </a:r>
                    </a:p>
                  </a:txBody>
                  <a:tcPr anchor="ctr"/>
                </a:tc>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国際社会の発展</a:t>
                      </a:r>
                    </a:p>
                  </a:txBody>
                  <a:tcPr anchor="ctr"/>
                </a:tc>
                <a:extLst>
                  <a:ext uri="{0D108BD9-81ED-4DB2-BD59-A6C34878D82A}">
                    <a16:rowId xmlns="" xmlns:a16="http://schemas.microsoft.com/office/drawing/2014/main" val="10003"/>
                  </a:ext>
                </a:extLst>
              </a:tr>
              <a:tr h="640599">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地域経済の中核</a:t>
                      </a:r>
                    </a:p>
                  </a:txBody>
                  <a:tcPr anchor="ctr"/>
                </a:tc>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組織の細分化などの受け皿</a:t>
                      </a:r>
                    </a:p>
                  </a:txBody>
                  <a:tcPr anchor="ctr"/>
                </a:tc>
                <a:extLst>
                  <a:ext uri="{0D108BD9-81ED-4DB2-BD59-A6C34878D82A}">
                    <a16:rowId xmlns="" xmlns:a16="http://schemas.microsoft.com/office/drawing/2014/main" val="10004"/>
                  </a:ext>
                </a:extLst>
              </a:tr>
              <a:tr h="551855">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下請企業として</a:t>
                      </a:r>
                    </a:p>
                  </a:txBody>
                  <a:tcPr anchor="ctr"/>
                </a:tc>
                <a:tc>
                  <a:txBody>
                    <a:bodyP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地域文化・伝統技術の継承</a:t>
                      </a:r>
                    </a:p>
                  </a:txBody>
                  <a:tcPr anchor="ctr"/>
                </a:tc>
                <a:extLst>
                  <a:ext uri="{0D108BD9-81ED-4DB2-BD59-A6C34878D82A}">
                    <a16:rowId xmlns="" xmlns:a16="http://schemas.microsoft.com/office/drawing/2014/main" val="10005"/>
                  </a:ext>
                </a:extLst>
              </a:tr>
            </a:tbl>
          </a:graphicData>
        </a:graphic>
      </p:graphicFrame>
      <p:sp>
        <p:nvSpPr>
          <p:cNvPr id="17" name="タイトル 1"/>
          <p:cNvSpPr txBox="1">
            <a:spLocks/>
          </p:cNvSpPr>
          <p:nvPr/>
        </p:nvSpPr>
        <p:spPr>
          <a:xfrm>
            <a:off x="433597" y="4931864"/>
            <a:ext cx="8563931" cy="7412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solidFill>
                  <a:srgbClr val="C00000"/>
                </a:solidFill>
                <a:latin typeface="ＭＳ Ｐゴシック" panose="020B0600070205080204" pitchFamily="50" charset="-128"/>
                <a:ea typeface="ＭＳ Ｐゴシック" panose="020B0600070205080204" pitchFamily="50" charset="-128"/>
              </a:rPr>
              <a:t>マイナス・イメージが根強いにもかかわらず</a:t>
            </a:r>
          </a:p>
        </p:txBody>
      </p:sp>
      <p:sp>
        <p:nvSpPr>
          <p:cNvPr id="18" name="正方形/長方形 17"/>
          <p:cNvSpPr/>
          <p:nvPr/>
        </p:nvSpPr>
        <p:spPr>
          <a:xfrm>
            <a:off x="556345" y="5435958"/>
            <a:ext cx="7591926" cy="923330"/>
          </a:xfrm>
          <a:prstGeom prst="rect">
            <a:avLst/>
          </a:prstGeom>
          <a:noFill/>
        </p:spPr>
        <p:txBody>
          <a:bodyPr wrap="square" lIns="91440" tIns="45720" rIns="91440" bIns="45720">
            <a:spAutoFit/>
          </a:bodyPr>
          <a:lstStyle/>
          <a:p>
            <a:pPr algn="ctr"/>
            <a:r>
              <a:rPr lang="ja-JP" altLang="en-US" sz="5400" b="1" u="sng"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期待される役割は大きい</a:t>
            </a:r>
          </a:p>
        </p:txBody>
      </p:sp>
      <p:sp>
        <p:nvSpPr>
          <p:cNvPr id="19" name="正方形/長方形 18"/>
          <p:cNvSpPr/>
          <p:nvPr/>
        </p:nvSpPr>
        <p:spPr>
          <a:xfrm>
            <a:off x="7762584" y="5435961"/>
            <a:ext cx="4264028" cy="923330"/>
          </a:xfrm>
          <a:prstGeom prst="rect">
            <a:avLst/>
          </a:prstGeom>
          <a:noFill/>
        </p:spPr>
        <p:txBody>
          <a:bodyPr wrap="square" lIns="91440" tIns="45720" rIns="91440" bIns="45720">
            <a:spAutoFit/>
          </a:bodyPr>
          <a:lstStyle/>
          <a:p>
            <a:pPr algn="ctr"/>
            <a:r>
              <a:rPr lang="ja-JP" altLang="en-US" sz="5400" b="1" u="sng"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が、しかし・・・</a:t>
            </a:r>
          </a:p>
        </p:txBody>
      </p:sp>
      <p:sp>
        <p:nvSpPr>
          <p:cNvPr id="20" name="テキスト ボックス 19"/>
          <p:cNvSpPr txBox="1"/>
          <p:nvPr/>
        </p:nvSpPr>
        <p:spPr>
          <a:xfrm>
            <a:off x="357529" y="6533969"/>
            <a:ext cx="6751193" cy="253916"/>
          </a:xfrm>
          <a:prstGeom prst="rect">
            <a:avLst/>
          </a:prstGeom>
          <a:noFill/>
        </p:spPr>
        <p:txBody>
          <a:bodyPr wrap="square" rtlCol="0">
            <a:spAutoFit/>
          </a:bodyPr>
          <a:lstStyle/>
          <a:p>
            <a:r>
              <a:rPr kumimoji="1" lang="ja-JP" altLang="en-US" sz="1050" dirty="0"/>
              <a:t>資料：青山和正</a:t>
            </a:r>
            <a:r>
              <a:rPr kumimoji="1" lang="en-US" altLang="ja-JP" sz="1050" dirty="0"/>
              <a:t>『</a:t>
            </a:r>
            <a:r>
              <a:rPr kumimoji="1" lang="ja-JP" altLang="en-US" sz="1050" dirty="0"/>
              <a:t>精解中小企業論</a:t>
            </a:r>
            <a:r>
              <a:rPr kumimoji="1" lang="en-US" altLang="ja-JP" sz="1050" dirty="0"/>
              <a:t>』</a:t>
            </a:r>
            <a:r>
              <a:rPr kumimoji="1" lang="ja-JP" altLang="en-US" sz="1050" dirty="0"/>
              <a:t>（同友館・</a:t>
            </a:r>
            <a:r>
              <a:rPr kumimoji="1" lang="en-US" altLang="ja-JP" sz="1050" dirty="0"/>
              <a:t>2011</a:t>
            </a:r>
            <a:r>
              <a:rPr kumimoji="1" lang="ja-JP" altLang="en-US" sz="1050" dirty="0"/>
              <a:t>年）及び中小企業庁</a:t>
            </a:r>
            <a:r>
              <a:rPr kumimoji="1" lang="en-US" altLang="ja-JP" sz="1050" dirty="0"/>
              <a:t>『</a:t>
            </a:r>
            <a:r>
              <a:rPr kumimoji="1" lang="ja-JP" altLang="en-US" sz="1050" dirty="0"/>
              <a:t>中小企業白書</a:t>
            </a:r>
            <a:r>
              <a:rPr kumimoji="1" lang="en-US" altLang="ja-JP" sz="1050" dirty="0"/>
              <a:t>』</a:t>
            </a:r>
            <a:r>
              <a:rPr kumimoji="1" lang="ja-JP" altLang="en-US" sz="1050" dirty="0"/>
              <a:t>（</a:t>
            </a:r>
            <a:r>
              <a:rPr kumimoji="1" lang="en-US" altLang="ja-JP" sz="1050" dirty="0"/>
              <a:t>1992</a:t>
            </a:r>
            <a:r>
              <a:rPr kumimoji="1" lang="ja-JP" altLang="en-US" sz="1050" dirty="0"/>
              <a:t>年）</a:t>
            </a:r>
          </a:p>
        </p:txBody>
      </p:sp>
    </p:spTree>
    <p:extLst>
      <p:ext uri="{BB962C8B-B14F-4D97-AF65-F5344CB8AC3E}">
        <p14:creationId xmlns:p14="http://schemas.microsoft.com/office/powerpoint/2010/main" val="261082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438006" y="3889875"/>
            <a:ext cx="6856830" cy="113845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ＭＳ Ｐゴシック" panose="020B0600070205080204" pitchFamily="50" charset="-128"/>
                <a:ea typeface="ＭＳ Ｐゴシック" panose="020B0600070205080204" pitchFamily="50" charset="-128"/>
              </a:rPr>
              <a:t>利益の獲得能力が上昇し</a:t>
            </a:r>
            <a:endParaRPr kumimoji="1" lang="en-US" altLang="ja-JP" sz="32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3200" dirty="0">
                <a:solidFill>
                  <a:schemeClr val="tx1"/>
                </a:solidFill>
                <a:latin typeface="ＭＳ Ｐゴシック" panose="020B0600070205080204" pitchFamily="50" charset="-128"/>
                <a:ea typeface="ＭＳ Ｐゴシック" panose="020B0600070205080204" pitchFamily="50" charset="-128"/>
              </a:rPr>
              <a:t>財務基盤が充実していくこと</a:t>
            </a:r>
            <a:endParaRPr kumimoji="1" lang="ja-JP" altLang="en-US" sz="32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「成長」とは</a:t>
            </a:r>
          </a:p>
        </p:txBody>
      </p:sp>
      <p:sp>
        <p:nvSpPr>
          <p:cNvPr id="7" name="コンテンツ プレースホルダー 6"/>
          <p:cNvSpPr>
            <a:spLocks noGrp="1"/>
          </p:cNvSpPr>
          <p:nvPr>
            <p:ph idx="1"/>
          </p:nvPr>
        </p:nvSpPr>
        <p:spPr>
          <a:xfrm>
            <a:off x="1706531" y="983322"/>
            <a:ext cx="8319781" cy="642539"/>
          </a:xfrm>
        </p:spPr>
        <p:txBody>
          <a:bodyPr>
            <a:normAutofit/>
          </a:bodyPr>
          <a:lstStyle/>
          <a:p>
            <a:pPr marL="0" lvl="0" indent="0" algn="ctr">
              <a:buNone/>
            </a:pPr>
            <a:r>
              <a:rPr lang="ja-JP" altLang="en-US" sz="3600" u="sng" dirty="0">
                <a:solidFill>
                  <a:prstClr val="black"/>
                </a:solidFill>
                <a:latin typeface="ＭＳ Ｐゴシック" panose="020B0600070205080204" pitchFamily="50" charset="-128"/>
                <a:ea typeface="ＭＳ Ｐゴシック" panose="020B0600070205080204" pitchFamily="50" charset="-128"/>
              </a:rPr>
              <a:t>中小企業税制の目的は財務基盤の強化</a:t>
            </a:r>
            <a:endParaRPr lang="en-US" altLang="ja-JP" sz="48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下矢印 8"/>
          <p:cNvSpPr/>
          <p:nvPr/>
        </p:nvSpPr>
        <p:spPr>
          <a:xfrm>
            <a:off x="5343136" y="1745624"/>
            <a:ext cx="1046570" cy="639126"/>
          </a:xfrm>
          <a:prstGeom prst="down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grpSp>
        <p:nvGrpSpPr>
          <p:cNvPr id="14" name="グループ化 13"/>
          <p:cNvGrpSpPr/>
          <p:nvPr/>
        </p:nvGrpSpPr>
        <p:grpSpPr>
          <a:xfrm>
            <a:off x="4061685" y="2504513"/>
            <a:ext cx="3609473" cy="1215359"/>
            <a:chOff x="4107633" y="2450555"/>
            <a:chExt cx="3609473" cy="1215359"/>
          </a:xfrm>
        </p:grpSpPr>
        <p:sp>
          <p:nvSpPr>
            <p:cNvPr id="10" name="楕円 9"/>
            <p:cNvSpPr/>
            <p:nvPr/>
          </p:nvSpPr>
          <p:spPr>
            <a:xfrm>
              <a:off x="4107633" y="2450555"/>
              <a:ext cx="3609473" cy="121535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1" name="正方形/長方形 10"/>
            <p:cNvSpPr/>
            <p:nvPr/>
          </p:nvSpPr>
          <p:spPr>
            <a:xfrm>
              <a:off x="4452538" y="2603571"/>
              <a:ext cx="2919663" cy="923330"/>
            </a:xfrm>
            <a:prstGeom prst="rect">
              <a:avLst/>
            </a:prstGeom>
          </p:spPr>
          <p:txBody>
            <a:bodyPr wrap="square">
              <a:spAutoFit/>
            </a:bodyPr>
            <a:lstStyle/>
            <a:p>
              <a:pPr algn="ctr"/>
              <a:r>
                <a:rPr lang="ja-JP" altLang="en-US" sz="5400" b="1" dirty="0">
                  <a:solidFill>
                    <a:srgbClr val="FF0000"/>
                  </a:solidFill>
                  <a:latin typeface="ＭＳ Ｐゴシック" panose="020B0600070205080204" pitchFamily="50" charset="-128"/>
                  <a:ea typeface="ＭＳ Ｐゴシック" panose="020B0600070205080204" pitchFamily="50" charset="-128"/>
                </a:rPr>
                <a:t>成長とは</a:t>
              </a:r>
              <a:endParaRPr lang="ja-JP" altLang="en-US" sz="5400" dirty="0">
                <a:solidFill>
                  <a:srgbClr val="FF0000"/>
                </a:solidFill>
                <a:latin typeface="ＭＳ Ｐゴシック" panose="020B0600070205080204" pitchFamily="50" charset="-128"/>
                <a:ea typeface="ＭＳ Ｐゴシック" panose="020B0600070205080204" pitchFamily="50" charset="-128"/>
              </a:endParaRPr>
            </a:p>
          </p:txBody>
        </p:sp>
      </p:grpSp>
      <p:sp>
        <p:nvSpPr>
          <p:cNvPr id="13" name="下矢印 8"/>
          <p:cNvSpPr/>
          <p:nvPr/>
        </p:nvSpPr>
        <p:spPr>
          <a:xfrm>
            <a:off x="5343136" y="5176125"/>
            <a:ext cx="1046570" cy="639126"/>
          </a:xfrm>
          <a:prstGeom prst="down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3559551" y="5840704"/>
            <a:ext cx="4645824" cy="646331"/>
          </a:xfrm>
          <a:prstGeom prst="rect">
            <a:avLst/>
          </a:prstGeom>
          <a:noFill/>
        </p:spPr>
        <p:txBody>
          <a:bodyPr wrap="none" rtlCol="0">
            <a:spAutoFit/>
          </a:bodyPr>
          <a:lstStyle/>
          <a:p>
            <a:r>
              <a:rPr kumimoji="1" lang="ja-JP" altLang="en-US" sz="3600" dirty="0">
                <a:solidFill>
                  <a:srgbClr val="FF0000"/>
                </a:solidFill>
                <a:latin typeface="ＭＳ Ｐゴシック" panose="020B0600070205080204" pitchFamily="50" charset="-128"/>
                <a:ea typeface="ＭＳ Ｐゴシック" panose="020B0600070205080204" pitchFamily="50" charset="-128"/>
              </a:rPr>
              <a:t>「卒業システム」</a:t>
            </a:r>
            <a:r>
              <a:rPr kumimoji="1" lang="ja-JP" altLang="en-US" sz="3600" dirty="0">
                <a:latin typeface="ＭＳ Ｐゴシック" panose="020B0600070205080204" pitchFamily="50" charset="-128"/>
                <a:ea typeface="ＭＳ Ｐゴシック" panose="020B0600070205080204" pitchFamily="50" charset="-128"/>
              </a:rPr>
              <a:t>が必要</a:t>
            </a:r>
          </a:p>
        </p:txBody>
      </p:sp>
    </p:spTree>
    <p:custDataLst>
      <p:tags r:id="rId1"/>
    </p:custDataLst>
    <p:extLst>
      <p:ext uri="{BB962C8B-B14F-4D97-AF65-F5344CB8AC3E}">
        <p14:creationId xmlns:p14="http://schemas.microsoft.com/office/powerpoint/2010/main" val="139220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7" name="角丸四角形 6"/>
          <p:cNvSpPr/>
          <p:nvPr/>
        </p:nvSpPr>
        <p:spPr>
          <a:xfrm>
            <a:off x="2675986" y="1179267"/>
            <a:ext cx="1500832" cy="4922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資本金額</a:t>
            </a:r>
          </a:p>
        </p:txBody>
      </p:sp>
      <p:sp>
        <p:nvSpPr>
          <p:cNvPr id="9" name="角丸四角形 8"/>
          <p:cNvSpPr/>
          <p:nvPr/>
        </p:nvSpPr>
        <p:spPr>
          <a:xfrm>
            <a:off x="2675986" y="1793870"/>
            <a:ext cx="1500832" cy="4922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従業員数</a:t>
            </a:r>
          </a:p>
        </p:txBody>
      </p:sp>
      <p:sp>
        <p:nvSpPr>
          <p:cNvPr id="10" name="角丸四角形 9"/>
          <p:cNvSpPr/>
          <p:nvPr/>
        </p:nvSpPr>
        <p:spPr>
          <a:xfrm>
            <a:off x="2675986" y="2408473"/>
            <a:ext cx="1271337" cy="4922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売上高</a:t>
            </a:r>
          </a:p>
        </p:txBody>
      </p:sp>
      <p:sp>
        <p:nvSpPr>
          <p:cNvPr id="11" name="角丸四角形 10"/>
          <p:cNvSpPr/>
          <p:nvPr/>
        </p:nvSpPr>
        <p:spPr>
          <a:xfrm>
            <a:off x="2675986" y="3637679"/>
            <a:ext cx="1500832" cy="4922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純資産額</a:t>
            </a:r>
          </a:p>
        </p:txBody>
      </p:sp>
      <p:sp>
        <p:nvSpPr>
          <p:cNvPr id="12" name="角丸四角形 11"/>
          <p:cNvSpPr/>
          <p:nvPr/>
        </p:nvSpPr>
        <p:spPr>
          <a:xfrm>
            <a:off x="2675986" y="3023076"/>
            <a:ext cx="1500832" cy="4922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総</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資産額</a:t>
            </a:r>
          </a:p>
        </p:txBody>
      </p:sp>
      <p:sp>
        <p:nvSpPr>
          <p:cNvPr id="13" name="角丸四角形 12"/>
          <p:cNvSpPr/>
          <p:nvPr/>
        </p:nvSpPr>
        <p:spPr>
          <a:xfrm>
            <a:off x="2675986" y="4252282"/>
            <a:ext cx="854242" cy="4922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利益</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タイトル 1"/>
          <p:cNvSpPr txBox="1">
            <a:spLocks/>
          </p:cNvSpPr>
          <p:nvPr/>
        </p:nvSpPr>
        <p:spPr>
          <a:xfrm>
            <a:off x="580626" y="1085890"/>
            <a:ext cx="2113550" cy="598209"/>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rgbClr val="C00000"/>
                </a:solidFill>
                <a:latin typeface="ＭＳ Ｐゴシック" panose="020B0600070205080204" pitchFamily="50" charset="-128"/>
                <a:ea typeface="ＭＳ Ｐゴシック" panose="020B0600070205080204" pitchFamily="50" charset="-128"/>
              </a:rPr>
              <a:t>【</a:t>
            </a:r>
            <a:r>
              <a:rPr lang="ja-JP" altLang="en-US" sz="2800" dirty="0">
                <a:solidFill>
                  <a:srgbClr val="C00000"/>
                </a:solidFill>
                <a:latin typeface="ＭＳ Ｐゴシック" panose="020B0600070205080204" pitchFamily="50" charset="-128"/>
                <a:ea typeface="ＭＳ Ｐゴシック" panose="020B0600070205080204" pitchFamily="50" charset="-128"/>
              </a:rPr>
              <a:t>量的指標</a:t>
            </a:r>
            <a:r>
              <a:rPr lang="en-US" altLang="ja-JP" sz="2800" dirty="0">
                <a:solidFill>
                  <a:srgbClr val="C00000"/>
                </a:solidFill>
                <a:latin typeface="ＭＳ Ｐゴシック" panose="020B0600070205080204" pitchFamily="50" charset="-128"/>
                <a:ea typeface="ＭＳ Ｐゴシック" panose="020B0600070205080204" pitchFamily="50" charset="-128"/>
              </a:rPr>
              <a:t>】</a:t>
            </a:r>
          </a:p>
        </p:txBody>
      </p:sp>
      <p:sp>
        <p:nvSpPr>
          <p:cNvPr id="18" name="角丸四角形 17"/>
          <p:cNvSpPr/>
          <p:nvPr/>
        </p:nvSpPr>
        <p:spPr>
          <a:xfrm>
            <a:off x="2675986" y="5485115"/>
            <a:ext cx="1224102" cy="4922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独立性</a:t>
            </a:r>
          </a:p>
        </p:txBody>
      </p:sp>
      <p:sp>
        <p:nvSpPr>
          <p:cNvPr id="19" name="角丸四角形 18"/>
          <p:cNvSpPr/>
          <p:nvPr/>
        </p:nvSpPr>
        <p:spPr>
          <a:xfrm>
            <a:off x="2675986" y="4870512"/>
            <a:ext cx="1158775" cy="4922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ＭＳ Ｐゴシック" panose="020B0600070205080204" pitchFamily="50" charset="-128"/>
                <a:ea typeface="ＭＳ Ｐゴシック" panose="020B0600070205080204" pitchFamily="50" charset="-128"/>
              </a:rPr>
              <a:t>支配力</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角丸四角形 20"/>
          <p:cNvSpPr/>
          <p:nvPr/>
        </p:nvSpPr>
        <p:spPr>
          <a:xfrm>
            <a:off x="2675986" y="6096090"/>
            <a:ext cx="2888739" cy="49224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所有と経営の関係</a:t>
            </a:r>
          </a:p>
        </p:txBody>
      </p:sp>
      <p:sp>
        <p:nvSpPr>
          <p:cNvPr id="22" name="タイトル 1"/>
          <p:cNvSpPr txBox="1">
            <a:spLocks/>
          </p:cNvSpPr>
          <p:nvPr/>
        </p:nvSpPr>
        <p:spPr>
          <a:xfrm>
            <a:off x="580626" y="4785918"/>
            <a:ext cx="2113550" cy="598209"/>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2800" dirty="0">
                <a:solidFill>
                  <a:schemeClr val="accent5"/>
                </a:solidFill>
                <a:latin typeface="ＭＳ Ｐゴシック" panose="020B0600070205080204" pitchFamily="50" charset="-128"/>
                <a:ea typeface="ＭＳ Ｐゴシック" panose="020B0600070205080204" pitchFamily="50" charset="-128"/>
              </a:rPr>
              <a:t>【</a:t>
            </a:r>
            <a:r>
              <a:rPr lang="ja-JP" altLang="en-US" sz="2800" dirty="0">
                <a:solidFill>
                  <a:schemeClr val="accent5"/>
                </a:solidFill>
                <a:latin typeface="ＭＳ Ｐゴシック" panose="020B0600070205080204" pitchFamily="50" charset="-128"/>
                <a:ea typeface="ＭＳ Ｐゴシック" panose="020B0600070205080204" pitchFamily="50" charset="-128"/>
              </a:rPr>
              <a:t>質的指標</a:t>
            </a:r>
            <a:r>
              <a:rPr lang="en-US" altLang="ja-JP" sz="2800" dirty="0">
                <a:solidFill>
                  <a:schemeClr val="accent5"/>
                </a:solidFill>
                <a:latin typeface="ＭＳ Ｐゴシック" panose="020B0600070205080204" pitchFamily="50" charset="-128"/>
                <a:ea typeface="ＭＳ Ｐゴシック" panose="020B0600070205080204" pitchFamily="50" charset="-128"/>
              </a:rPr>
              <a:t>】</a:t>
            </a:r>
          </a:p>
        </p:txBody>
      </p:sp>
      <p:grpSp>
        <p:nvGrpSpPr>
          <p:cNvPr id="42" name="グループ化 41"/>
          <p:cNvGrpSpPr/>
          <p:nvPr/>
        </p:nvGrpSpPr>
        <p:grpSpPr>
          <a:xfrm>
            <a:off x="4320967" y="1790383"/>
            <a:ext cx="7006122" cy="1779638"/>
            <a:chOff x="4074962" y="3188368"/>
            <a:chExt cx="7006122" cy="1779638"/>
          </a:xfrm>
        </p:grpSpPr>
        <p:sp>
          <p:nvSpPr>
            <p:cNvPr id="43" name="右中かっこ 42"/>
            <p:cNvSpPr/>
            <p:nvPr/>
          </p:nvSpPr>
          <p:spPr>
            <a:xfrm>
              <a:off x="4074962" y="3188368"/>
              <a:ext cx="344636" cy="1779638"/>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latin typeface="ＭＳ Ｐゴシック" panose="020B0600070205080204" pitchFamily="50" charset="-128"/>
                <a:ea typeface="ＭＳ Ｐゴシック" panose="020B0600070205080204" pitchFamily="50" charset="-128"/>
              </a:endParaRPr>
            </a:p>
          </p:txBody>
        </p:sp>
        <p:sp>
          <p:nvSpPr>
            <p:cNvPr id="44" name="タイトル 1"/>
            <p:cNvSpPr txBox="1">
              <a:spLocks/>
            </p:cNvSpPr>
            <p:nvPr/>
          </p:nvSpPr>
          <p:spPr>
            <a:xfrm>
              <a:off x="4681011" y="3712383"/>
              <a:ext cx="6400073" cy="1200925"/>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200" dirty="0">
                  <a:latin typeface="ＭＳ Ｐゴシック" panose="020B0600070205080204" pitchFamily="50" charset="-128"/>
                  <a:ea typeface="ＭＳ Ｐゴシック" panose="020B0600070205080204" pitchFamily="50" charset="-128"/>
                </a:rPr>
                <a:t>「製造業」「小売業」など</a:t>
              </a:r>
              <a:endParaRPr lang="en-US" altLang="ja-JP" sz="3200" dirty="0">
                <a:latin typeface="ＭＳ Ｐゴシック" panose="020B0600070205080204" pitchFamily="50" charset="-128"/>
                <a:ea typeface="ＭＳ Ｐゴシック" panose="020B0600070205080204" pitchFamily="50" charset="-128"/>
              </a:endParaRPr>
            </a:p>
            <a:p>
              <a:pPr algn="l">
                <a:lnSpc>
                  <a:spcPct val="100000"/>
                </a:lnSpc>
              </a:pPr>
              <a:r>
                <a:rPr lang="ja-JP" altLang="en-US" sz="3200" dirty="0">
                  <a:latin typeface="ＭＳ Ｐゴシック" panose="020B0600070205080204" pitchFamily="50" charset="-128"/>
                  <a:ea typeface="ＭＳ Ｐゴシック" panose="020B0600070205080204" pitchFamily="50" charset="-128"/>
                </a:rPr>
                <a:t>　　　業種別に基準値が必要</a:t>
              </a:r>
              <a:endParaRPr lang="en-US" altLang="ja-JP" sz="3200" dirty="0">
                <a:latin typeface="ＭＳ Ｐゴシック" panose="020B0600070205080204" pitchFamily="50" charset="-128"/>
                <a:ea typeface="ＭＳ Ｐゴシック" panose="020B0600070205080204" pitchFamily="50" charset="-128"/>
              </a:endParaRPr>
            </a:p>
          </p:txBody>
        </p:sp>
      </p:grpSp>
      <p:grpSp>
        <p:nvGrpSpPr>
          <p:cNvPr id="45" name="グループ化 44"/>
          <p:cNvGrpSpPr/>
          <p:nvPr/>
        </p:nvGrpSpPr>
        <p:grpSpPr>
          <a:xfrm>
            <a:off x="4320967" y="1083638"/>
            <a:ext cx="7399601" cy="1080286"/>
            <a:chOff x="4069081" y="2310029"/>
            <a:chExt cx="7214141" cy="1080286"/>
          </a:xfrm>
        </p:grpSpPr>
        <p:sp>
          <p:nvSpPr>
            <p:cNvPr id="46" name="タイトル 1"/>
            <p:cNvSpPr txBox="1">
              <a:spLocks/>
            </p:cNvSpPr>
            <p:nvPr/>
          </p:nvSpPr>
          <p:spPr>
            <a:xfrm>
              <a:off x="4681011" y="2310029"/>
              <a:ext cx="6602211" cy="1080286"/>
            </a:xfrm>
            <a:prstGeom prst="rect">
              <a:avLst/>
            </a:prstGeom>
            <a:noFill/>
            <a:ln>
              <a:noFill/>
            </a:ln>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200" dirty="0">
                  <a:latin typeface="ＭＳ Ｐゴシック" panose="020B0600070205080204" pitchFamily="50" charset="-128"/>
                  <a:ea typeface="ＭＳ Ｐゴシック" panose="020B0600070205080204" pitchFamily="50" charset="-128"/>
                </a:rPr>
                <a:t>法人税法、措置法、中小企業基本法、</a:t>
              </a:r>
              <a:r>
                <a:rPr lang="en-US" altLang="ja-JP" sz="3200" dirty="0">
                  <a:latin typeface="ＭＳ Ｐゴシック" panose="020B0600070205080204" pitchFamily="50" charset="-128"/>
                  <a:ea typeface="ＭＳ Ｐゴシック" panose="020B0600070205080204" pitchFamily="50" charset="-128"/>
                </a:rPr>
                <a:t/>
              </a:r>
              <a:br>
                <a:rPr lang="en-US" altLang="ja-JP" sz="3200" dirty="0">
                  <a:latin typeface="ＭＳ Ｐゴシック" panose="020B0600070205080204" pitchFamily="50" charset="-128"/>
                  <a:ea typeface="ＭＳ Ｐゴシック" panose="020B0600070205080204" pitchFamily="50" charset="-128"/>
                </a:rPr>
              </a:br>
              <a:r>
                <a:rPr lang="ja-JP" altLang="en-US" sz="3200" dirty="0">
                  <a:latin typeface="ＭＳ Ｐゴシック" panose="020B0600070205080204" pitchFamily="50" charset="-128"/>
                  <a:ea typeface="ＭＳ Ｐゴシック" panose="020B0600070205080204" pitchFamily="50" charset="-128"/>
                </a:rPr>
                <a:t>　　　会社法、財産評価基本通達で採用</a:t>
              </a:r>
              <a:endParaRPr lang="en-US" altLang="ja-JP" sz="3200" dirty="0">
                <a:latin typeface="ＭＳ Ｐゴシック" panose="020B0600070205080204" pitchFamily="50" charset="-128"/>
                <a:ea typeface="ＭＳ Ｐゴシック" panose="020B0600070205080204" pitchFamily="50" charset="-128"/>
              </a:endParaRPr>
            </a:p>
          </p:txBody>
        </p:sp>
        <p:sp>
          <p:nvSpPr>
            <p:cNvPr id="47" name="右中かっこ 46"/>
            <p:cNvSpPr/>
            <p:nvPr/>
          </p:nvSpPr>
          <p:spPr>
            <a:xfrm>
              <a:off x="4069081" y="2403550"/>
              <a:ext cx="344636" cy="524016"/>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latin typeface="ＭＳ Ｐゴシック" panose="020B0600070205080204" pitchFamily="50" charset="-128"/>
                <a:ea typeface="ＭＳ Ｐゴシック" panose="020B0600070205080204" pitchFamily="50" charset="-128"/>
              </a:endParaRPr>
            </a:p>
          </p:txBody>
        </p:sp>
      </p:grpSp>
      <p:grpSp>
        <p:nvGrpSpPr>
          <p:cNvPr id="48" name="グループ化 47"/>
          <p:cNvGrpSpPr/>
          <p:nvPr/>
        </p:nvGrpSpPr>
        <p:grpSpPr>
          <a:xfrm>
            <a:off x="4320967" y="4790024"/>
            <a:ext cx="7214141" cy="696546"/>
            <a:chOff x="4069081" y="2310030"/>
            <a:chExt cx="7214141" cy="696546"/>
          </a:xfrm>
        </p:grpSpPr>
        <p:sp>
          <p:nvSpPr>
            <p:cNvPr id="49" name="タイトル 1"/>
            <p:cNvSpPr txBox="1">
              <a:spLocks/>
            </p:cNvSpPr>
            <p:nvPr/>
          </p:nvSpPr>
          <p:spPr>
            <a:xfrm>
              <a:off x="4681011" y="2310030"/>
              <a:ext cx="6602211" cy="696546"/>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200" dirty="0">
                  <a:latin typeface="ＭＳ Ｐゴシック" panose="020B0600070205080204" pitchFamily="50" charset="-128"/>
                  <a:ea typeface="ＭＳ Ｐゴシック" panose="020B0600070205080204" pitchFamily="50" charset="-128"/>
                </a:rPr>
                <a:t>法人税法、措置法で採用</a:t>
              </a:r>
              <a:endParaRPr lang="en-US" altLang="ja-JP" sz="3200" dirty="0">
                <a:latin typeface="ＭＳ Ｐゴシック" panose="020B0600070205080204" pitchFamily="50" charset="-128"/>
                <a:ea typeface="ＭＳ Ｐゴシック" panose="020B0600070205080204" pitchFamily="50" charset="-128"/>
              </a:endParaRPr>
            </a:p>
          </p:txBody>
        </p:sp>
        <p:sp>
          <p:nvSpPr>
            <p:cNvPr id="50" name="右中かっこ 49"/>
            <p:cNvSpPr/>
            <p:nvPr/>
          </p:nvSpPr>
          <p:spPr>
            <a:xfrm>
              <a:off x="4069081" y="2403550"/>
              <a:ext cx="344636" cy="524016"/>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latin typeface="ＭＳ Ｐゴシック" panose="020B0600070205080204" pitchFamily="50" charset="-128"/>
                <a:ea typeface="ＭＳ Ｐゴシック" panose="020B0600070205080204" pitchFamily="50" charset="-128"/>
              </a:endParaRPr>
            </a:p>
          </p:txBody>
        </p:sp>
      </p:grpSp>
      <p:sp>
        <p:nvSpPr>
          <p:cNvPr id="27"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区分するための指標</a:t>
            </a:r>
          </a:p>
        </p:txBody>
      </p:sp>
    </p:spTree>
    <p:extLst>
      <p:ext uri="{BB962C8B-B14F-4D97-AF65-F5344CB8AC3E}">
        <p14:creationId xmlns:p14="http://schemas.microsoft.com/office/powerpoint/2010/main" val="36678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p:bldP spid="18" grpId="0" animBg="1"/>
      <p:bldP spid="19" grpId="0" animBg="1"/>
      <p:bldP spid="21" grpId="0" animBg="1"/>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資本金・従業員基準</a:t>
            </a:r>
          </a:p>
        </p:txBody>
      </p:sp>
      <p:sp>
        <p:nvSpPr>
          <p:cNvPr id="7" name="コンテンツ プレースホルダー 6"/>
          <p:cNvSpPr>
            <a:spLocks noGrp="1"/>
          </p:cNvSpPr>
          <p:nvPr>
            <p:ph idx="1"/>
          </p:nvPr>
        </p:nvSpPr>
        <p:spPr>
          <a:xfrm>
            <a:off x="1737267" y="1216139"/>
            <a:ext cx="8504033" cy="2180013"/>
          </a:xfrm>
        </p:spPr>
        <p:txBody>
          <a:bodyPr>
            <a:normAutofit/>
          </a:bodyPr>
          <a:lstStyle/>
          <a:p>
            <a:pPr algn="ctr">
              <a:buNone/>
            </a:pPr>
            <a:r>
              <a:rPr lang="ja-JP" altLang="en-US" sz="4400" dirty="0">
                <a:latin typeface="ＭＳ Ｐゴシック" panose="020B0600070205080204" pitchFamily="50" charset="-128"/>
                <a:ea typeface="ＭＳ Ｐゴシック" panose="020B0600070205080204" pitchFamily="50" charset="-128"/>
              </a:rPr>
              <a:t>資本金額</a:t>
            </a:r>
            <a:r>
              <a:rPr lang="en-US" altLang="ja-JP" sz="4400" dirty="0">
                <a:latin typeface="ＭＳ Ｐゴシック" panose="020B0600070205080204" pitchFamily="50" charset="-128"/>
                <a:ea typeface="ＭＳ Ｐゴシック" panose="020B0600070205080204" pitchFamily="50" charset="-128"/>
              </a:rPr>
              <a:t>1</a:t>
            </a:r>
            <a:r>
              <a:rPr lang="ja-JP" altLang="en-US" sz="4400" dirty="0">
                <a:latin typeface="ＭＳ Ｐゴシック" panose="020B0600070205080204" pitchFamily="50" charset="-128"/>
                <a:ea typeface="ＭＳ Ｐゴシック" panose="020B0600070205080204" pitchFamily="50" charset="-128"/>
              </a:rPr>
              <a:t>億円以下</a:t>
            </a:r>
            <a:endParaRPr lang="en-US" altLang="ja-JP" sz="4400" dirty="0">
              <a:latin typeface="ＭＳ Ｐゴシック" panose="020B0600070205080204" pitchFamily="50" charset="-128"/>
              <a:ea typeface="ＭＳ Ｐゴシック" panose="020B0600070205080204" pitchFamily="50" charset="-128"/>
            </a:endParaRPr>
          </a:p>
          <a:p>
            <a:pPr algn="ctr">
              <a:buNone/>
            </a:pPr>
            <a:r>
              <a:rPr lang="ja-JP" altLang="en-US" sz="4400" dirty="0">
                <a:latin typeface="ＭＳ Ｐゴシック" panose="020B0600070205080204" pitchFamily="50" charset="-128"/>
                <a:ea typeface="ＭＳ Ｐゴシック" panose="020B0600070205080204" pitchFamily="50" charset="-128"/>
              </a:rPr>
              <a:t>かつ</a:t>
            </a:r>
            <a:endParaRPr lang="en-US" altLang="ja-JP" sz="4400" dirty="0">
              <a:latin typeface="ＭＳ Ｐゴシック" panose="020B0600070205080204" pitchFamily="50" charset="-128"/>
              <a:ea typeface="ＭＳ Ｐゴシック" panose="020B0600070205080204" pitchFamily="50" charset="-128"/>
            </a:endParaRPr>
          </a:p>
          <a:p>
            <a:pPr algn="ctr">
              <a:buNone/>
            </a:pPr>
            <a:r>
              <a:rPr lang="ja-JP" altLang="en-US" sz="4400" dirty="0">
                <a:latin typeface="ＭＳ Ｐゴシック" panose="020B0600070205080204" pitchFamily="50" charset="-128"/>
                <a:ea typeface="ＭＳ Ｐゴシック" panose="020B0600070205080204" pitchFamily="50" charset="-128"/>
              </a:rPr>
              <a:t>従業員数が一定数以下</a:t>
            </a:r>
            <a:endParaRPr lang="en-US" altLang="ja-JP" sz="44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下矢印 8"/>
          <p:cNvSpPr/>
          <p:nvPr/>
        </p:nvSpPr>
        <p:spPr>
          <a:xfrm>
            <a:off x="5527352" y="3498785"/>
            <a:ext cx="1116581" cy="647474"/>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sp>
        <p:nvSpPr>
          <p:cNvPr id="5" name="楕円 4"/>
          <p:cNvSpPr/>
          <p:nvPr/>
        </p:nvSpPr>
        <p:spPr>
          <a:xfrm>
            <a:off x="3015918" y="4376786"/>
            <a:ext cx="6176211" cy="152671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a:solidFill>
                  <a:srgbClr val="FF0000"/>
                </a:solidFill>
                <a:latin typeface="ＭＳ Ｐゴシック" panose="020B0600070205080204" pitchFamily="50" charset="-128"/>
                <a:ea typeface="ＭＳ Ｐゴシック" panose="020B0600070205080204" pitchFamily="50" charset="-128"/>
              </a:rPr>
              <a:t>中小企業</a:t>
            </a:r>
          </a:p>
        </p:txBody>
      </p:sp>
    </p:spTree>
    <p:custDataLst>
      <p:tags r:id="rId1"/>
    </p:custDataLst>
    <p:extLst>
      <p:ext uri="{BB962C8B-B14F-4D97-AF65-F5344CB8AC3E}">
        <p14:creationId xmlns:p14="http://schemas.microsoft.com/office/powerpoint/2010/main" val="321138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純資産額基準</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下矢印 8"/>
          <p:cNvSpPr/>
          <p:nvPr/>
        </p:nvSpPr>
        <p:spPr>
          <a:xfrm>
            <a:off x="5397885" y="3149326"/>
            <a:ext cx="1133543" cy="599713"/>
          </a:xfrm>
          <a:prstGeom prst="down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grpSp>
        <p:nvGrpSpPr>
          <p:cNvPr id="16" name="グループ化 15"/>
          <p:cNvGrpSpPr/>
          <p:nvPr/>
        </p:nvGrpSpPr>
        <p:grpSpPr>
          <a:xfrm>
            <a:off x="587346" y="1814500"/>
            <a:ext cx="10810768" cy="707886"/>
            <a:chOff x="587346" y="1702206"/>
            <a:chExt cx="10810768" cy="707886"/>
          </a:xfrm>
        </p:grpSpPr>
        <p:sp>
          <p:nvSpPr>
            <p:cNvPr id="6" name="正方形/長方形 5"/>
            <p:cNvSpPr/>
            <p:nvPr/>
          </p:nvSpPr>
          <p:spPr>
            <a:xfrm>
              <a:off x="587346" y="1744574"/>
              <a:ext cx="2139813" cy="625642"/>
            </a:xfrm>
            <a:prstGeom prst="rect">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純資産額</a:t>
              </a:r>
            </a:p>
          </p:txBody>
        </p:sp>
        <p:sp>
          <p:nvSpPr>
            <p:cNvPr id="10" name="正方形/長方形 9"/>
            <p:cNvSpPr/>
            <p:nvPr/>
          </p:nvSpPr>
          <p:spPr>
            <a:xfrm>
              <a:off x="3477664" y="1744574"/>
              <a:ext cx="2139813" cy="625642"/>
            </a:xfrm>
            <a:prstGeom prst="rect">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資本金</a:t>
              </a:r>
            </a:p>
          </p:txBody>
        </p:sp>
        <p:sp>
          <p:nvSpPr>
            <p:cNvPr id="11" name="正方形/長方形 10"/>
            <p:cNvSpPr/>
            <p:nvPr/>
          </p:nvSpPr>
          <p:spPr>
            <a:xfrm>
              <a:off x="6367982" y="1744574"/>
              <a:ext cx="2139813" cy="625642"/>
            </a:xfrm>
            <a:prstGeom prst="rect">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資本剰余金</a:t>
              </a:r>
            </a:p>
          </p:txBody>
        </p:sp>
        <p:sp>
          <p:nvSpPr>
            <p:cNvPr id="12" name="正方形/長方形 11"/>
            <p:cNvSpPr/>
            <p:nvPr/>
          </p:nvSpPr>
          <p:spPr>
            <a:xfrm>
              <a:off x="9258301" y="1744574"/>
              <a:ext cx="2139813" cy="625642"/>
            </a:xfrm>
            <a:prstGeom prst="rect">
              <a:avLst/>
            </a:prstGeom>
            <a:solidFill>
              <a:srgbClr val="CCEC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利益剰余金</a:t>
              </a:r>
            </a:p>
          </p:txBody>
        </p:sp>
        <p:sp>
          <p:nvSpPr>
            <p:cNvPr id="13" name="テキスト ボックス 12"/>
            <p:cNvSpPr txBox="1"/>
            <p:nvPr/>
          </p:nvSpPr>
          <p:spPr>
            <a:xfrm>
              <a:off x="2727158" y="1702206"/>
              <a:ext cx="697627" cy="707886"/>
            </a:xfrm>
            <a:prstGeom prst="rect">
              <a:avLst/>
            </a:prstGeom>
            <a:noFill/>
          </p:spPr>
          <p:txBody>
            <a:bodyPr wrap="none" rtlCol="0">
              <a:spAutoFit/>
            </a:bodyPr>
            <a:lstStyle/>
            <a:p>
              <a:r>
                <a:rPr kumimoji="1" lang="ja-JP" altLang="en-US" sz="4000" dirty="0">
                  <a:latin typeface="ＭＳ Ｐゴシック" panose="020B0600070205080204" pitchFamily="50" charset="-128"/>
                  <a:ea typeface="ＭＳ Ｐゴシック" panose="020B0600070205080204" pitchFamily="50" charset="-128"/>
                </a:rPr>
                <a:t>＝</a:t>
              </a:r>
            </a:p>
          </p:txBody>
        </p:sp>
        <p:sp>
          <p:nvSpPr>
            <p:cNvPr id="14" name="テキスト ボックス 13"/>
            <p:cNvSpPr txBox="1"/>
            <p:nvPr/>
          </p:nvSpPr>
          <p:spPr>
            <a:xfrm>
              <a:off x="5643916" y="1702206"/>
              <a:ext cx="697627" cy="707886"/>
            </a:xfrm>
            <a:prstGeom prst="rect">
              <a:avLst/>
            </a:prstGeom>
            <a:noFill/>
          </p:spPr>
          <p:txBody>
            <a:bodyPr wrap="none" rtlCol="0">
              <a:spAutoFit/>
            </a:bodyPr>
            <a:lstStyle/>
            <a:p>
              <a:r>
                <a:rPr kumimoji="1" lang="ja-JP" altLang="en-US" sz="4000" dirty="0">
                  <a:latin typeface="ＭＳ Ｐゴシック" panose="020B0600070205080204" pitchFamily="50" charset="-128"/>
                  <a:ea typeface="ＭＳ Ｐゴシック" panose="020B0600070205080204" pitchFamily="50" charset="-128"/>
                </a:rPr>
                <a:t>＋</a:t>
              </a:r>
            </a:p>
          </p:txBody>
        </p:sp>
        <p:sp>
          <p:nvSpPr>
            <p:cNvPr id="15" name="テキスト ボックス 14"/>
            <p:cNvSpPr txBox="1"/>
            <p:nvPr/>
          </p:nvSpPr>
          <p:spPr>
            <a:xfrm>
              <a:off x="8507795" y="1702206"/>
              <a:ext cx="697627" cy="707886"/>
            </a:xfrm>
            <a:prstGeom prst="rect">
              <a:avLst/>
            </a:prstGeom>
            <a:noFill/>
          </p:spPr>
          <p:txBody>
            <a:bodyPr wrap="none" rtlCol="0">
              <a:spAutoFit/>
            </a:bodyPr>
            <a:lstStyle/>
            <a:p>
              <a:r>
                <a:rPr kumimoji="1" lang="ja-JP" altLang="en-US" sz="4000" dirty="0">
                  <a:latin typeface="ＭＳ Ｐゴシック" panose="020B0600070205080204" pitchFamily="50" charset="-128"/>
                  <a:ea typeface="ＭＳ Ｐゴシック" panose="020B0600070205080204" pitchFamily="50" charset="-128"/>
                </a:rPr>
                <a:t>＋</a:t>
              </a:r>
            </a:p>
          </p:txBody>
        </p:sp>
      </p:grpSp>
      <p:sp>
        <p:nvSpPr>
          <p:cNvPr id="17" name="四角形: 角を丸くする 16"/>
          <p:cNvSpPr/>
          <p:nvPr/>
        </p:nvSpPr>
        <p:spPr>
          <a:xfrm>
            <a:off x="2614863" y="4154905"/>
            <a:ext cx="6849979" cy="1251284"/>
          </a:xfrm>
          <a:prstGeom prst="round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rgbClr val="FF0000"/>
                </a:solidFill>
                <a:latin typeface="ＭＳ Ｐゴシック" panose="020B0600070205080204" pitchFamily="50" charset="-128"/>
                <a:ea typeface="ＭＳ Ｐゴシック" panose="020B0600070205080204" pitchFamily="50" charset="-128"/>
              </a:rPr>
              <a:t>現在の財務基盤を表す</a:t>
            </a:r>
          </a:p>
        </p:txBody>
      </p:sp>
    </p:spTree>
    <p:custDataLst>
      <p:tags r:id="rId1"/>
    </p:custDataLst>
    <p:extLst>
      <p:ext uri="{BB962C8B-B14F-4D97-AF65-F5344CB8AC3E}">
        <p14:creationId xmlns:p14="http://schemas.microsoft.com/office/powerpoint/2010/main" val="97132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資本金・従業員基準</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1755772088"/>
              </p:ext>
            </p:extLst>
          </p:nvPr>
        </p:nvGraphicFramePr>
        <p:xfrm>
          <a:off x="301625" y="1028116"/>
          <a:ext cx="11603038" cy="2164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6" name="図表 5"/>
          <p:cNvGraphicFramePr/>
          <p:nvPr>
            <p:extLst>
              <p:ext uri="{D42A27DB-BD31-4B8C-83A1-F6EECF244321}">
                <p14:modId xmlns:p14="http://schemas.microsoft.com/office/powerpoint/2010/main" val="3488667536"/>
              </p:ext>
            </p:extLst>
          </p:nvPr>
        </p:nvGraphicFramePr>
        <p:xfrm>
          <a:off x="452453" y="2873829"/>
          <a:ext cx="11547428" cy="41278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下矢印 9"/>
          <p:cNvSpPr/>
          <p:nvPr/>
        </p:nvSpPr>
        <p:spPr>
          <a:xfrm>
            <a:off x="1319735" y="2791130"/>
            <a:ext cx="1123806" cy="514031"/>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620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6" grpId="0">
        <p:bldAsOne/>
      </p:bldGraphic>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簡　素　さ</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7" name="コンテンツ プレースホルダー 6"/>
          <p:cNvSpPr>
            <a:spLocks noGrp="1"/>
          </p:cNvSpPr>
          <p:nvPr>
            <p:ph idx="1"/>
          </p:nvPr>
        </p:nvSpPr>
        <p:spPr>
          <a:xfrm>
            <a:off x="301845" y="932155"/>
            <a:ext cx="11603114" cy="5433134"/>
          </a:xfrm>
        </p:spPr>
        <p:txBody>
          <a:bodyPr/>
          <a:lstStyle/>
          <a:p>
            <a:pPr marL="0" indent="0">
              <a:buNone/>
            </a:pPr>
            <a:r>
              <a:rPr lang="ja-JP" altLang="en-US" dirty="0"/>
              <a:t>　</a:t>
            </a:r>
            <a:endParaRPr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5" name="図表 4"/>
          <p:cNvGraphicFramePr/>
          <p:nvPr>
            <p:extLst>
              <p:ext uri="{D42A27DB-BD31-4B8C-83A1-F6EECF244321}">
                <p14:modId xmlns:p14="http://schemas.microsoft.com/office/powerpoint/2010/main" val="3310034607"/>
              </p:ext>
            </p:extLst>
          </p:nvPr>
        </p:nvGraphicFramePr>
        <p:xfrm>
          <a:off x="2039402" y="1127596"/>
          <a:ext cx="8128000" cy="13226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図表 5"/>
          <p:cNvGraphicFramePr/>
          <p:nvPr>
            <p:extLst>
              <p:ext uri="{D42A27DB-BD31-4B8C-83A1-F6EECF244321}">
                <p14:modId xmlns:p14="http://schemas.microsoft.com/office/powerpoint/2010/main" val="2831475726"/>
              </p:ext>
            </p:extLst>
          </p:nvPr>
        </p:nvGraphicFramePr>
        <p:xfrm>
          <a:off x="1009650" y="3699660"/>
          <a:ext cx="10353674" cy="14996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下矢印 8"/>
          <p:cNvSpPr/>
          <p:nvPr/>
        </p:nvSpPr>
        <p:spPr>
          <a:xfrm rot="2582570">
            <a:off x="3288749" y="2100852"/>
            <a:ext cx="680901" cy="1590675"/>
          </a:xfrm>
          <a:prstGeom prst="downArrow">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19254003">
            <a:off x="8539823" y="2100852"/>
            <a:ext cx="680901" cy="1590675"/>
          </a:xfrm>
          <a:prstGeom prst="downArrow">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爆発 2 10"/>
          <p:cNvSpPr/>
          <p:nvPr/>
        </p:nvSpPr>
        <p:spPr>
          <a:xfrm>
            <a:off x="1733550" y="4674147"/>
            <a:ext cx="4752975" cy="1859822"/>
          </a:xfrm>
          <a:prstGeom prst="irregularSeal2">
            <a:avLst/>
          </a:prstGeom>
          <a:solidFill>
            <a:srgbClr val="FFFF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簡素でない</a:t>
            </a:r>
          </a:p>
        </p:txBody>
      </p:sp>
      <p:sp>
        <p:nvSpPr>
          <p:cNvPr id="12" name="円/楕円 11"/>
          <p:cNvSpPr/>
          <p:nvPr/>
        </p:nvSpPr>
        <p:spPr>
          <a:xfrm>
            <a:off x="1573129" y="2762031"/>
            <a:ext cx="1715503" cy="8000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ある</a:t>
            </a:r>
          </a:p>
        </p:txBody>
      </p:sp>
      <p:sp>
        <p:nvSpPr>
          <p:cNvPr id="13" name="円/楕円 12"/>
          <p:cNvSpPr/>
          <p:nvPr/>
        </p:nvSpPr>
        <p:spPr>
          <a:xfrm>
            <a:off x="9267174" y="2755956"/>
            <a:ext cx="1715503" cy="8000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ない</a:t>
            </a:r>
          </a:p>
        </p:txBody>
      </p:sp>
      <p:grpSp>
        <p:nvGrpSpPr>
          <p:cNvPr id="15" name="グループ化 14"/>
          <p:cNvGrpSpPr/>
          <p:nvPr/>
        </p:nvGrpSpPr>
        <p:grpSpPr>
          <a:xfrm>
            <a:off x="6768978" y="4350349"/>
            <a:ext cx="2196905" cy="2087279"/>
            <a:chOff x="6768978" y="4350349"/>
            <a:chExt cx="2196905" cy="2087279"/>
          </a:xfrm>
        </p:grpSpPr>
        <p:sp>
          <p:nvSpPr>
            <p:cNvPr id="16" name="スマイル 15"/>
            <p:cNvSpPr/>
            <p:nvPr/>
          </p:nvSpPr>
          <p:spPr>
            <a:xfrm>
              <a:off x="7038521" y="4350349"/>
              <a:ext cx="1648048" cy="1457593"/>
            </a:xfrm>
            <a:prstGeom prst="smileyFace">
              <a:avLst/>
            </a:prstGeom>
            <a:solidFill>
              <a:srgbClr val="CCFF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800" dirty="0">
                <a:ln w="0"/>
                <a:solidFill>
                  <a:schemeClr val="tx1"/>
                </a:solidFill>
                <a:effectLst>
                  <a:outerShdw blurRad="38100" dist="19050" dir="2700000" algn="tl" rotWithShape="0">
                    <a:schemeClr val="dk1">
                      <a:alpha val="40000"/>
                    </a:schemeClr>
                  </a:outerShdw>
                </a:effectLst>
              </a:endParaRPr>
            </a:p>
          </p:txBody>
        </p:sp>
        <p:sp>
          <p:nvSpPr>
            <p:cNvPr id="14" name="正方形/長方形 13"/>
            <p:cNvSpPr/>
            <p:nvPr/>
          </p:nvSpPr>
          <p:spPr>
            <a:xfrm>
              <a:off x="6768978" y="5889087"/>
              <a:ext cx="2196905" cy="548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ＭＳ Ｐゴシック" panose="020B0600070205080204" pitchFamily="50" charset="-128"/>
                  <a:ea typeface="ＭＳ Ｐゴシック" panose="020B0600070205080204" pitchFamily="50" charset="-128"/>
                </a:rPr>
                <a:t>把握が容易</a:t>
              </a:r>
            </a:p>
          </p:txBody>
        </p:sp>
      </p:grpSp>
    </p:spTree>
    <p:custDataLst>
      <p:tags r:id="rId1"/>
    </p:custDataLst>
    <p:extLst>
      <p:ext uri="{BB962C8B-B14F-4D97-AF65-F5344CB8AC3E}">
        <p14:creationId xmlns:p14="http://schemas.microsoft.com/office/powerpoint/2010/main" val="24842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9" grpId="0" animBg="1"/>
      <p:bldP spid="10" grpId="0" animBg="1"/>
      <p:bldP spid="11" grpId="0" animBg="1"/>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純資産額基準</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10" name="コンテンツ プレースホルダ 9"/>
          <p:cNvGraphicFramePr>
            <a:graphicFrameLocks noGrp="1"/>
          </p:cNvGraphicFramePr>
          <p:nvPr>
            <p:ph idx="1"/>
            <p:extLst>
              <p:ext uri="{D42A27DB-BD31-4B8C-83A1-F6EECF244321}">
                <p14:modId xmlns:p14="http://schemas.microsoft.com/office/powerpoint/2010/main" val="1613121977"/>
              </p:ext>
            </p:extLst>
          </p:nvPr>
        </p:nvGraphicFramePr>
        <p:xfrm>
          <a:off x="301625" y="1202794"/>
          <a:ext cx="4932984" cy="1029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11" name="図表 10"/>
          <p:cNvGraphicFramePr/>
          <p:nvPr>
            <p:extLst>
              <p:ext uri="{D42A27DB-BD31-4B8C-83A1-F6EECF244321}">
                <p14:modId xmlns:p14="http://schemas.microsoft.com/office/powerpoint/2010/main" val="3947428661"/>
              </p:ext>
            </p:extLst>
          </p:nvPr>
        </p:nvGraphicFramePr>
        <p:xfrm>
          <a:off x="459156" y="2416642"/>
          <a:ext cx="3682043" cy="318052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2" name="図表 11"/>
          <p:cNvGraphicFramePr/>
          <p:nvPr>
            <p:extLst>
              <p:ext uri="{D42A27DB-BD31-4B8C-83A1-F6EECF244321}">
                <p14:modId xmlns:p14="http://schemas.microsoft.com/office/powerpoint/2010/main" val="2114064580"/>
              </p:ext>
            </p:extLst>
          </p:nvPr>
        </p:nvGraphicFramePr>
        <p:xfrm>
          <a:off x="4141199" y="2416642"/>
          <a:ext cx="7527803" cy="318052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ustDataLst>
      <p:tags r:id="rId1"/>
    </p:custDataLst>
    <p:extLst>
      <p:ext uri="{BB962C8B-B14F-4D97-AF65-F5344CB8AC3E}">
        <p14:creationId xmlns:p14="http://schemas.microsoft.com/office/powerpoint/2010/main" val="600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 9"/>
          <p:cNvGraphicFramePr>
            <a:graphicFrameLocks noGrp="1"/>
          </p:cNvGraphicFramePr>
          <p:nvPr>
            <p:ph idx="1"/>
            <p:extLst>
              <p:ext uri="{D42A27DB-BD31-4B8C-83A1-F6EECF244321}">
                <p14:modId xmlns:p14="http://schemas.microsoft.com/office/powerpoint/2010/main" val="2473036865"/>
              </p:ext>
            </p:extLst>
          </p:nvPr>
        </p:nvGraphicFramePr>
        <p:xfrm>
          <a:off x="301625" y="931863"/>
          <a:ext cx="4932984" cy="1029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6" name="横巻き 5"/>
          <p:cNvSpPr/>
          <p:nvPr/>
        </p:nvSpPr>
        <p:spPr>
          <a:xfrm>
            <a:off x="832425" y="2060063"/>
            <a:ext cx="10973228" cy="3992354"/>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dirty="0">
                <a:solidFill>
                  <a:schemeClr val="tx1"/>
                </a:solidFill>
                <a:latin typeface="ＭＳ Ｐゴシック" panose="020B0600070205080204" pitchFamily="50" charset="-128"/>
                <a:ea typeface="ＭＳ Ｐゴシック" panose="020B0600070205080204" pitchFamily="50" charset="-128"/>
              </a:rPr>
              <a:t>・グループ法人の純資産額を合算して判定　　　　　　</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a:p>
            <a:pPr lvl="0"/>
            <a:r>
              <a:rPr lang="ja-JP" altLang="en-US" sz="3200" dirty="0">
                <a:solidFill>
                  <a:schemeClr val="tx1"/>
                </a:solidFill>
                <a:latin typeface="ＭＳ Ｐゴシック" panose="020B0600070205080204" pitchFamily="50" charset="-128"/>
                <a:ea typeface="ＭＳ Ｐゴシック" panose="020B0600070205080204" pitchFamily="50" charset="-128"/>
              </a:rPr>
              <a:t>・グループの判定基礎となる親族を三親等程度に設定</a:t>
            </a:r>
          </a:p>
        </p:txBody>
      </p:sp>
      <p:sp>
        <p:nvSpPr>
          <p:cNvPr id="5" name="正方形/長方形 4"/>
          <p:cNvSpPr/>
          <p:nvPr/>
        </p:nvSpPr>
        <p:spPr>
          <a:xfrm>
            <a:off x="1500868" y="2792875"/>
            <a:ext cx="1580606"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0099"/>
                </a:solidFill>
                <a:latin typeface="ＭＳ Ｐゴシック" panose="020B0600070205080204" pitchFamily="50" charset="-128"/>
                <a:ea typeface="ＭＳ Ｐゴシック" panose="020B0600070205080204" pitchFamily="50" charset="-128"/>
              </a:rPr>
              <a:t>●対策</a:t>
            </a:r>
          </a:p>
        </p:txBody>
      </p:sp>
      <p:sp>
        <p:nvSpPr>
          <p:cNvPr id="9" name="タイトル 1"/>
          <p:cNvSpPr txBox="1">
            <a:spLocks/>
          </p:cNvSpPr>
          <p:nvPr/>
        </p:nvSpPr>
        <p:spPr>
          <a:xfrm>
            <a:off x="374342" y="299794"/>
            <a:ext cx="11727402" cy="499621"/>
          </a:xfrm>
          <a:prstGeom prst="rect">
            <a:avLst/>
          </a:prstGeom>
          <a:solidFill>
            <a:srgbClr val="000099"/>
          </a:solidFill>
          <a:ln>
            <a:solidFill>
              <a:srgbClr val="3399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純資産額基準</a:t>
            </a:r>
          </a:p>
        </p:txBody>
      </p:sp>
    </p:spTree>
    <p:custDataLst>
      <p:tags r:id="rId1"/>
    </p:custDataLst>
    <p:extLst>
      <p:ext uri="{BB962C8B-B14F-4D97-AF65-F5344CB8AC3E}">
        <p14:creationId xmlns:p14="http://schemas.microsoft.com/office/powerpoint/2010/main" val="209109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p:cNvSpPr/>
          <p:nvPr/>
        </p:nvSpPr>
        <p:spPr>
          <a:xfrm>
            <a:off x="301845" y="1033407"/>
            <a:ext cx="11603114" cy="5279992"/>
          </a:xfrm>
          <a:prstGeom prst="roundRect">
            <a:avLst>
              <a:gd name="adj" fmla="val 544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純資産額基準</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1791724856"/>
              </p:ext>
            </p:extLst>
          </p:nvPr>
        </p:nvGraphicFramePr>
        <p:xfrm>
          <a:off x="679268" y="1834240"/>
          <a:ext cx="10907486" cy="1729096"/>
        </p:xfrm>
        <a:graphic>
          <a:graphicData uri="http://schemas.openxmlformats.org/drawingml/2006/table">
            <a:tbl>
              <a:tblPr firstRow="1" firstCol="1" bandRow="1"/>
              <a:tblGrid>
                <a:gridCol w="1499022">
                  <a:extLst>
                    <a:ext uri="{9D8B030D-6E8A-4147-A177-3AD203B41FA5}">
                      <a16:colId xmlns:a16="http://schemas.microsoft.com/office/drawing/2014/main" xmlns="" val="20000"/>
                    </a:ext>
                  </a:extLst>
                </a:gridCol>
                <a:gridCol w="910462">
                  <a:extLst>
                    <a:ext uri="{9D8B030D-6E8A-4147-A177-3AD203B41FA5}">
                      <a16:colId xmlns:a16="http://schemas.microsoft.com/office/drawing/2014/main" xmlns="" val="20001"/>
                    </a:ext>
                  </a:extLst>
                </a:gridCol>
                <a:gridCol w="1718379">
                  <a:extLst>
                    <a:ext uri="{9D8B030D-6E8A-4147-A177-3AD203B41FA5}">
                      <a16:colId xmlns:a16="http://schemas.microsoft.com/office/drawing/2014/main" xmlns="" val="20002"/>
                    </a:ext>
                  </a:extLst>
                </a:gridCol>
                <a:gridCol w="953589">
                  <a:extLst>
                    <a:ext uri="{9D8B030D-6E8A-4147-A177-3AD203B41FA5}">
                      <a16:colId xmlns:a16="http://schemas.microsoft.com/office/drawing/2014/main" xmlns="" val="20003"/>
                    </a:ext>
                  </a:extLst>
                </a:gridCol>
                <a:gridCol w="634168">
                  <a:extLst>
                    <a:ext uri="{9D8B030D-6E8A-4147-A177-3AD203B41FA5}">
                      <a16:colId xmlns:a16="http://schemas.microsoft.com/office/drawing/2014/main" xmlns="" val="20004"/>
                    </a:ext>
                  </a:extLst>
                </a:gridCol>
                <a:gridCol w="1614579">
                  <a:extLst>
                    <a:ext uri="{9D8B030D-6E8A-4147-A177-3AD203B41FA5}">
                      <a16:colId xmlns:a16="http://schemas.microsoft.com/office/drawing/2014/main" xmlns="" val="20005"/>
                    </a:ext>
                  </a:extLst>
                </a:gridCol>
                <a:gridCol w="873276">
                  <a:extLst>
                    <a:ext uri="{9D8B030D-6E8A-4147-A177-3AD203B41FA5}">
                      <a16:colId xmlns:a16="http://schemas.microsoft.com/office/drawing/2014/main" xmlns="" val="20006"/>
                    </a:ext>
                  </a:extLst>
                </a:gridCol>
                <a:gridCol w="1763486">
                  <a:extLst>
                    <a:ext uri="{9D8B030D-6E8A-4147-A177-3AD203B41FA5}">
                      <a16:colId xmlns:a16="http://schemas.microsoft.com/office/drawing/2014/main" xmlns="" val="20007"/>
                    </a:ext>
                  </a:extLst>
                </a:gridCol>
                <a:gridCol w="940525">
                  <a:extLst>
                    <a:ext uri="{9D8B030D-6E8A-4147-A177-3AD203B41FA5}">
                      <a16:colId xmlns:a16="http://schemas.microsoft.com/office/drawing/2014/main" xmlns="" val="20008"/>
                    </a:ext>
                  </a:extLst>
                </a:gridCol>
              </a:tblGrid>
              <a:tr h="357563">
                <a:tc gridSpan="4">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会計上貸借対照表（税効果会計なし）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5">
                  <a:txBody>
                    <a:bodyPr/>
                    <a:lstStyle/>
                    <a:p>
                      <a:pPr algn="ctr">
                        <a:spcAft>
                          <a:spcPts val="0"/>
                        </a:spcAft>
                      </a:pPr>
                      <a:r>
                        <a:rPr lang="en-US" sz="1800" kern="100">
                          <a:effectLst/>
                          <a:latin typeface="ＭＳ Ｐゴシック" panose="020B0600070205080204" pitchFamily="50" charset="-128"/>
                          <a:ea typeface="ＭＳ Ｐゴシック" panose="020B0600070205080204" pitchFamily="50" charset="-128"/>
                          <a:cs typeface="Times New Roman"/>
                        </a:rPr>
                        <a:t> </a:t>
                      </a:r>
                      <a:endParaRPr lang="ja-JP" sz="1800" kern="10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会計上貸借対照表（税効果会計あり）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357563">
                <a:tc rowSpan="3">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資産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300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賞与引当金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100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rowSpan="2">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資産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300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賞与引当金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100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57563">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資本金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100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資本金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100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57563">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利益剰余金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100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繰延税金資産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35</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利益剰余金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135</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8844">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300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300</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335</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800" kern="100" dirty="0">
                          <a:effectLst/>
                          <a:latin typeface="ＭＳ Ｐゴシック" panose="020B0600070205080204" pitchFamily="50" charset="-128"/>
                          <a:ea typeface="ＭＳ Ｐゴシック" panose="020B0600070205080204" pitchFamily="50" charset="-128"/>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ＭＳ Ｐゴシック" panose="020B0600070205080204" pitchFamily="50" charset="-128"/>
                          <a:ea typeface="ＭＳ Ｐゴシック" panose="020B0600070205080204" pitchFamily="50" charset="-128"/>
                          <a:cs typeface="Times New Roman"/>
                        </a:rPr>
                        <a:t>335</a:t>
                      </a:r>
                      <a:endParaRPr lang="ja-JP" sz="18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6" name="テキスト ボックス 5"/>
          <p:cNvSpPr txBox="1"/>
          <p:nvPr/>
        </p:nvSpPr>
        <p:spPr>
          <a:xfrm>
            <a:off x="1085667" y="1123839"/>
            <a:ext cx="9993084" cy="523220"/>
          </a:xfrm>
          <a:prstGeom prst="rect">
            <a:avLst/>
          </a:prstGeom>
          <a:noFill/>
        </p:spPr>
        <p:txBody>
          <a:bodyPr wrap="square" rtlCol="0">
            <a:spAutoFit/>
          </a:bodyPr>
          <a:lstStyle/>
          <a:p>
            <a:r>
              <a:rPr kumimoji="1" lang="ja-JP" altLang="en-US" sz="2800" u="sng" dirty="0">
                <a:latin typeface="ＭＳ Ｐゴシック" panose="020B0600070205080204" pitchFamily="50" charset="-128"/>
                <a:ea typeface="ＭＳ Ｐゴシック" panose="020B0600070205080204" pitchFamily="50" charset="-128"/>
              </a:rPr>
              <a:t>会計上賞与引当金</a:t>
            </a:r>
            <a:r>
              <a:rPr kumimoji="1" lang="en-US" altLang="ja-JP" sz="2800" u="sng" dirty="0">
                <a:latin typeface="ＭＳ Ｐゴシック" panose="020B0600070205080204" pitchFamily="50" charset="-128"/>
                <a:ea typeface="ＭＳ Ｐゴシック" panose="020B0600070205080204" pitchFamily="50" charset="-128"/>
              </a:rPr>
              <a:t>100</a:t>
            </a:r>
            <a:r>
              <a:rPr kumimoji="1" lang="ja-JP" altLang="en-US" sz="2800" u="sng" dirty="0">
                <a:latin typeface="ＭＳ Ｐゴシック" panose="020B0600070205080204" pitchFamily="50" charset="-128"/>
                <a:ea typeface="ＭＳ Ｐゴシック" panose="020B0600070205080204" pitchFamily="50" charset="-128"/>
              </a:rPr>
              <a:t>　繰延税金資産</a:t>
            </a:r>
            <a:r>
              <a:rPr kumimoji="1" lang="en-US" altLang="ja-JP" sz="2800" u="sng" dirty="0">
                <a:latin typeface="ＭＳ Ｐゴシック" panose="020B0600070205080204" pitchFamily="50" charset="-128"/>
                <a:ea typeface="ＭＳ Ｐゴシック" panose="020B0600070205080204" pitchFamily="50" charset="-128"/>
              </a:rPr>
              <a:t>35</a:t>
            </a:r>
            <a:r>
              <a:rPr kumimoji="1" lang="ja-JP" altLang="en-US" sz="2800" u="sng" dirty="0">
                <a:latin typeface="ＭＳ Ｐゴシック" panose="020B0600070205080204" pitchFamily="50" charset="-128"/>
                <a:ea typeface="ＭＳ Ｐゴシック" panose="020B0600070205080204" pitchFamily="50" charset="-128"/>
              </a:rPr>
              <a:t>　が計上されている場合</a:t>
            </a:r>
          </a:p>
        </p:txBody>
      </p:sp>
      <p:sp>
        <p:nvSpPr>
          <p:cNvPr id="9" name="下矢印 8"/>
          <p:cNvSpPr/>
          <p:nvPr/>
        </p:nvSpPr>
        <p:spPr>
          <a:xfrm>
            <a:off x="5582723" y="3690597"/>
            <a:ext cx="1005840" cy="548640"/>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451706344"/>
              </p:ext>
            </p:extLst>
          </p:nvPr>
        </p:nvGraphicFramePr>
        <p:xfrm>
          <a:off x="2855700" y="4341081"/>
          <a:ext cx="6459885" cy="1741038"/>
        </p:xfrm>
        <a:graphic>
          <a:graphicData uri="http://schemas.openxmlformats.org/drawingml/2006/table">
            <a:tbl>
              <a:tblPr firstRow="1" firstCol="1" bandRow="1"/>
              <a:tblGrid>
                <a:gridCol w="2278658">
                  <a:extLst>
                    <a:ext uri="{9D8B030D-6E8A-4147-A177-3AD203B41FA5}">
                      <a16:colId xmlns:a16="http://schemas.microsoft.com/office/drawing/2014/main" xmlns="" val="20000"/>
                    </a:ext>
                  </a:extLst>
                </a:gridCol>
                <a:gridCol w="1032402">
                  <a:extLst>
                    <a:ext uri="{9D8B030D-6E8A-4147-A177-3AD203B41FA5}">
                      <a16:colId xmlns:a16="http://schemas.microsoft.com/office/drawing/2014/main" xmlns="" val="20001"/>
                    </a:ext>
                  </a:extLst>
                </a:gridCol>
                <a:gridCol w="2278658">
                  <a:extLst>
                    <a:ext uri="{9D8B030D-6E8A-4147-A177-3AD203B41FA5}">
                      <a16:colId xmlns:a16="http://schemas.microsoft.com/office/drawing/2014/main" xmlns="" val="20002"/>
                    </a:ext>
                  </a:extLst>
                </a:gridCol>
                <a:gridCol w="870167">
                  <a:extLst>
                    <a:ext uri="{9D8B030D-6E8A-4147-A177-3AD203B41FA5}">
                      <a16:colId xmlns:a16="http://schemas.microsoft.com/office/drawing/2014/main" xmlns="" val="20003"/>
                    </a:ext>
                  </a:extLst>
                </a:gridCol>
              </a:tblGrid>
              <a:tr h="382917">
                <a:tc gridSpan="4">
                  <a:txBody>
                    <a:bodyPr/>
                    <a:lstStyle/>
                    <a:p>
                      <a:pPr algn="ctr">
                        <a:spcAft>
                          <a:spcPts val="0"/>
                        </a:spcAft>
                      </a:pPr>
                      <a:r>
                        <a:rPr lang="ja-JP" sz="2000" kern="100" dirty="0">
                          <a:effectLst/>
                          <a:latin typeface="ＭＳ Ｐゴシック" panose="020B0600070205080204" pitchFamily="50" charset="-128"/>
                          <a:ea typeface="ＭＳ Ｐゴシック" panose="020B0600070205080204" pitchFamily="50" charset="-128"/>
                          <a:cs typeface="Times New Roman"/>
                        </a:rPr>
                        <a:t>税務上貸借対照表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452707">
                <a:tc rowSpan="2">
                  <a:txBody>
                    <a:bodyPr/>
                    <a:lstStyle/>
                    <a:p>
                      <a:pPr algn="ctr">
                        <a:spcAft>
                          <a:spcPts val="0"/>
                        </a:spcAft>
                      </a:pPr>
                      <a:r>
                        <a:rPr lang="ja-JP" sz="2000" kern="100" dirty="0">
                          <a:effectLst/>
                          <a:latin typeface="ＭＳ Ｐゴシック" panose="020B0600070205080204" pitchFamily="50" charset="-128"/>
                          <a:ea typeface="ＭＳ Ｐゴシック" panose="020B0600070205080204" pitchFamily="50" charset="-128"/>
                          <a:cs typeface="Times New Roman"/>
                        </a:rPr>
                        <a:t>資産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en-US" sz="2000" kern="100" dirty="0">
                          <a:effectLst/>
                          <a:latin typeface="ＭＳ Ｐゴシック" panose="020B0600070205080204" pitchFamily="50" charset="-128"/>
                          <a:ea typeface="ＭＳ Ｐゴシック" panose="020B0600070205080204" pitchFamily="50" charset="-128"/>
                          <a:cs typeface="Times New Roman"/>
                        </a:rPr>
                        <a:t>300</a:t>
                      </a:r>
                      <a:endParaRPr lang="ja-JP" sz="20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2000" kern="100" dirty="0">
                          <a:effectLst/>
                          <a:latin typeface="ＭＳ Ｐゴシック" panose="020B0600070205080204" pitchFamily="50" charset="-128"/>
                          <a:ea typeface="ＭＳ Ｐゴシック" panose="020B0600070205080204" pitchFamily="50" charset="-128"/>
                          <a:cs typeface="Times New Roman"/>
                        </a:rPr>
                        <a:t>資本金等の額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a:effectLst/>
                          <a:latin typeface="ＭＳ Ｐゴシック" panose="020B0600070205080204" pitchFamily="50" charset="-128"/>
                          <a:ea typeface="ＭＳ Ｐゴシック" panose="020B0600070205080204" pitchFamily="50" charset="-128"/>
                          <a:cs typeface="Times New Roman"/>
                        </a:rPr>
                        <a:t>100</a:t>
                      </a:r>
                      <a:endParaRPr lang="ja-JP" sz="2000" kern="10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52707">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2000" kern="100" dirty="0">
                          <a:effectLst/>
                          <a:latin typeface="ＭＳ Ｐゴシック" panose="020B0600070205080204" pitchFamily="50" charset="-128"/>
                          <a:ea typeface="ＭＳ Ｐゴシック" panose="020B0600070205080204" pitchFamily="50" charset="-128"/>
                          <a:cs typeface="Times New Roman"/>
                        </a:rPr>
                        <a:t>利益積立金額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ＭＳ Ｐゴシック" panose="020B0600070205080204" pitchFamily="50" charset="-128"/>
                          <a:ea typeface="ＭＳ Ｐゴシック" panose="020B0600070205080204" pitchFamily="50" charset="-128"/>
                          <a:cs typeface="Times New Roman"/>
                        </a:rPr>
                        <a:t>200</a:t>
                      </a:r>
                      <a:endParaRPr lang="ja-JP" sz="20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52707">
                <a:tc>
                  <a:txBody>
                    <a:bodyPr/>
                    <a:lstStyle/>
                    <a:p>
                      <a:pPr algn="ctr">
                        <a:spcAft>
                          <a:spcPts val="0"/>
                        </a:spcAft>
                      </a:pPr>
                      <a:r>
                        <a:rPr lang="ja-JP" sz="2000" kern="100" dirty="0">
                          <a:effectLst/>
                          <a:latin typeface="ＭＳ Ｐゴシック" panose="020B0600070205080204" pitchFamily="50" charset="-128"/>
                          <a:ea typeface="ＭＳ Ｐゴシック" panose="020B0600070205080204" pitchFamily="50" charset="-128"/>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a:effectLst/>
                          <a:latin typeface="ＭＳ Ｐゴシック" panose="020B0600070205080204" pitchFamily="50" charset="-128"/>
                          <a:ea typeface="ＭＳ Ｐゴシック" panose="020B0600070205080204" pitchFamily="50" charset="-128"/>
                          <a:cs typeface="Times New Roman"/>
                        </a:rPr>
                        <a:t>300</a:t>
                      </a:r>
                      <a:endParaRPr lang="ja-JP" sz="2000" kern="10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2000" kern="100" dirty="0">
                          <a:effectLst/>
                          <a:latin typeface="ＭＳ Ｐゴシック" panose="020B0600070205080204" pitchFamily="50" charset="-128"/>
                          <a:ea typeface="ＭＳ Ｐゴシック" panose="020B0600070205080204" pitchFamily="50" charset="-128"/>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ＭＳ Ｐゴシック" panose="020B0600070205080204" pitchFamily="50" charset="-128"/>
                          <a:ea typeface="ＭＳ Ｐゴシック" panose="020B0600070205080204" pitchFamily="50" charset="-128"/>
                          <a:cs typeface="Times New Roman"/>
                        </a:rPr>
                        <a:t>300</a:t>
                      </a:r>
                      <a:endParaRPr lang="ja-JP" sz="2000" kern="100" dirty="0">
                        <a:effectLst/>
                        <a:latin typeface="ＭＳ Ｐゴシック" panose="020B0600070205080204" pitchFamily="50" charset="-128"/>
                        <a:ea typeface="ＭＳ Ｐゴシック" panose="020B060007020508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801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資本金等・利積基準</a:t>
            </a:r>
          </a:p>
        </p:txBody>
      </p:sp>
      <p:sp>
        <p:nvSpPr>
          <p:cNvPr id="7" name="コンテンツ プレースホルダー 6"/>
          <p:cNvSpPr>
            <a:spLocks noGrp="1"/>
          </p:cNvSpPr>
          <p:nvPr>
            <p:ph idx="1"/>
          </p:nvPr>
        </p:nvSpPr>
        <p:spPr>
          <a:xfrm>
            <a:off x="301845" y="1474026"/>
            <a:ext cx="11603114" cy="2234378"/>
          </a:xfrm>
        </p:spPr>
        <p:txBody>
          <a:bodyPr>
            <a:normAutofit/>
          </a:bodyPr>
          <a:lstStyle/>
          <a:p>
            <a:pPr algn="ctr">
              <a:buNone/>
            </a:pPr>
            <a:r>
              <a:rPr lang="ja-JP" altLang="en-US" sz="4400" dirty="0">
                <a:latin typeface="ＭＳ Ｐゴシック" panose="020B0600070205080204" pitchFamily="50" charset="-128"/>
                <a:ea typeface="ＭＳ Ｐゴシック" panose="020B0600070205080204" pitchFamily="50" charset="-128"/>
              </a:rPr>
              <a:t>税務上の資本金等と利益積立金額</a:t>
            </a:r>
            <a:endParaRPr lang="en-US" altLang="ja-JP" sz="4400" dirty="0">
              <a:latin typeface="ＭＳ Ｐゴシック" panose="020B0600070205080204" pitchFamily="50" charset="-128"/>
              <a:ea typeface="ＭＳ Ｐゴシック" panose="020B0600070205080204" pitchFamily="50" charset="-128"/>
            </a:endParaRPr>
          </a:p>
          <a:p>
            <a:pPr algn="ctr">
              <a:buNone/>
            </a:pPr>
            <a:r>
              <a:rPr lang="en-US" altLang="ja-JP" sz="4400" dirty="0">
                <a:latin typeface="ＭＳ Ｐゴシック" panose="020B0600070205080204" pitchFamily="50" charset="-128"/>
                <a:ea typeface="ＭＳ Ｐゴシック" panose="020B0600070205080204" pitchFamily="50" charset="-128"/>
              </a:rPr>
              <a:t>(</a:t>
            </a:r>
            <a:r>
              <a:rPr lang="ja-JP" altLang="en-US" sz="4400" dirty="0">
                <a:latin typeface="ＭＳ Ｐゴシック" panose="020B0600070205080204" pitchFamily="50" charset="-128"/>
                <a:ea typeface="ＭＳ Ｐゴシック" panose="020B0600070205080204" pitchFamily="50" charset="-128"/>
              </a:rPr>
              <a:t>別表</a:t>
            </a:r>
            <a:r>
              <a:rPr lang="en-US" altLang="ja-JP" sz="4400" dirty="0">
                <a:latin typeface="ＭＳ Ｐゴシック" panose="020B0600070205080204" pitchFamily="50" charset="-128"/>
                <a:ea typeface="ＭＳ Ｐゴシック" panose="020B0600070205080204" pitchFamily="50" charset="-128"/>
              </a:rPr>
              <a:t>5(</a:t>
            </a:r>
            <a:r>
              <a:rPr lang="ja-JP" altLang="en-US" sz="4400" dirty="0">
                <a:latin typeface="ＭＳ Ｐゴシック" panose="020B0600070205080204" pitchFamily="50" charset="-128"/>
                <a:ea typeface="ＭＳ Ｐゴシック" panose="020B0600070205080204" pitchFamily="50" charset="-128"/>
              </a:rPr>
              <a:t>一</a:t>
            </a:r>
            <a:r>
              <a:rPr lang="en-US" altLang="ja-JP" sz="4400" dirty="0">
                <a:latin typeface="ＭＳ Ｐゴシック" panose="020B0600070205080204" pitchFamily="50" charset="-128"/>
                <a:ea typeface="ＭＳ Ｐゴシック" panose="020B0600070205080204" pitchFamily="50" charset="-128"/>
              </a:rPr>
              <a:t>))</a:t>
            </a:r>
          </a:p>
          <a:p>
            <a:pPr algn="ctr">
              <a:buNone/>
            </a:pPr>
            <a:r>
              <a:rPr lang="ja-JP" altLang="en-US" sz="4400" dirty="0">
                <a:latin typeface="ＭＳ Ｐゴシック" panose="020B0600070205080204" pitchFamily="50" charset="-128"/>
                <a:ea typeface="ＭＳ Ｐゴシック" panose="020B0600070205080204" pitchFamily="50" charset="-128"/>
              </a:rPr>
              <a:t>の合計額が基準値以下</a:t>
            </a:r>
            <a:endParaRPr lang="ja-JP" altLang="en-US" sz="6600" dirty="0">
              <a:latin typeface="ＭＳ Ｐゴシック" panose="020B0600070205080204" pitchFamily="50" charset="-128"/>
              <a:ea typeface="ＭＳ Ｐゴシック" panose="020B0600070205080204" pitchFamily="50" charset="-128"/>
            </a:endParaRPr>
          </a:p>
          <a:p>
            <a:pPr marL="0" indent="0">
              <a:buNone/>
            </a:pP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lang="ja-JP" altLang="en-US" sz="1050" dirty="0">
                <a:solidFill>
                  <a:prstClr val="black"/>
                </a:solidFill>
              </a:rPr>
              <a:t>第</a:t>
            </a:r>
            <a:r>
              <a:rPr lang="en-US" altLang="ja-JP" sz="1050" dirty="0">
                <a:solidFill>
                  <a:prstClr val="black"/>
                </a:solidFill>
              </a:rPr>
              <a:t>43</a:t>
            </a:r>
            <a:r>
              <a:rPr lang="ja-JP" altLang="en-US" sz="1050" dirty="0">
                <a:solidFill>
                  <a:prstClr val="black"/>
                </a:solidFill>
              </a:rPr>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9" name="下矢印 8"/>
          <p:cNvSpPr/>
          <p:nvPr/>
        </p:nvSpPr>
        <p:spPr>
          <a:xfrm>
            <a:off x="5519977" y="3710304"/>
            <a:ext cx="1166849" cy="61930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sp>
        <p:nvSpPr>
          <p:cNvPr id="10" name="楕円 9"/>
          <p:cNvSpPr/>
          <p:nvPr/>
        </p:nvSpPr>
        <p:spPr>
          <a:xfrm>
            <a:off x="3032858" y="4568132"/>
            <a:ext cx="6176211" cy="152671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a:solidFill>
                  <a:srgbClr val="FF0000"/>
                </a:solidFill>
                <a:latin typeface="ＭＳ Ｐゴシック" panose="020B0600070205080204" pitchFamily="50" charset="-128"/>
                <a:ea typeface="ＭＳ Ｐゴシック" panose="020B0600070205080204" pitchFamily="50" charset="-128"/>
              </a:rPr>
              <a:t>中小企業</a:t>
            </a:r>
          </a:p>
        </p:txBody>
      </p:sp>
    </p:spTree>
    <p:extLst>
      <p:ext uri="{BB962C8B-B14F-4D97-AF65-F5344CB8AC3E}">
        <p14:creationId xmlns:p14="http://schemas.microsoft.com/office/powerpoint/2010/main" val="31853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460" y="107517"/>
            <a:ext cx="4795844" cy="4806694"/>
          </a:xfrm>
          <a:prstGeom prst="rect">
            <a:avLst/>
          </a:prstGeom>
        </p:spPr>
      </p:pic>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中小企業の現状は？</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1" name="タイトル 1"/>
          <p:cNvSpPr txBox="1">
            <a:spLocks/>
          </p:cNvSpPr>
          <p:nvPr/>
        </p:nvSpPr>
        <p:spPr>
          <a:xfrm>
            <a:off x="729018" y="1090319"/>
            <a:ext cx="5130361" cy="63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rgbClr val="002060"/>
                </a:solidFill>
                <a:latin typeface="ＭＳ Ｐゴシック" panose="020B0600070205080204" pitchFamily="50" charset="-128"/>
                <a:ea typeface="ＭＳ Ｐゴシック" panose="020B0600070205080204" pitchFamily="50" charset="-128"/>
              </a:rPr>
              <a:t>平成２６年のデータによると、</a:t>
            </a:r>
          </a:p>
        </p:txBody>
      </p:sp>
      <p:sp>
        <p:nvSpPr>
          <p:cNvPr id="12" name="星 16 8"/>
          <p:cNvSpPr/>
          <p:nvPr/>
        </p:nvSpPr>
        <p:spPr>
          <a:xfrm>
            <a:off x="609600" y="3668543"/>
            <a:ext cx="10972800" cy="2750289"/>
          </a:xfrm>
          <a:prstGeom prst="star16">
            <a:avLst>
              <a:gd name="adj" fmla="val 37129"/>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雇用面からも重要な中小企業なのに、昭和６１年の５３２万社をピークに減り続けている！！</a:t>
            </a:r>
          </a:p>
        </p:txBody>
      </p:sp>
      <p:sp>
        <p:nvSpPr>
          <p:cNvPr id="13" name="タイトル 1"/>
          <p:cNvSpPr txBox="1">
            <a:spLocks/>
          </p:cNvSpPr>
          <p:nvPr/>
        </p:nvSpPr>
        <p:spPr>
          <a:xfrm>
            <a:off x="2054099" y="1722716"/>
            <a:ext cx="6448530" cy="10192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rgbClr val="C00000"/>
                </a:solidFill>
                <a:latin typeface="ＭＳ Ｐゴシック" panose="020B0600070205080204" pitchFamily="50" charset="-128"/>
                <a:ea typeface="ＭＳ Ｐゴシック" panose="020B0600070205080204" pitchFamily="50" charset="-128"/>
              </a:rPr>
              <a:t>中小企業数　⇒　</a:t>
            </a:r>
            <a:r>
              <a:rPr lang="ja-JP" altLang="en-US" sz="2800" dirty="0" smtClean="0">
                <a:solidFill>
                  <a:srgbClr val="C00000"/>
                </a:solidFill>
                <a:latin typeface="ＭＳ Ｐゴシック" panose="020B0600070205080204" pitchFamily="50" charset="-128"/>
                <a:ea typeface="ＭＳ Ｐゴシック" panose="020B0600070205080204" pitchFamily="50" charset="-128"/>
              </a:rPr>
              <a:t>３８２万社の</a:t>
            </a:r>
            <a:r>
              <a:rPr lang="ja-JP" altLang="en-US" sz="2800" dirty="0">
                <a:solidFill>
                  <a:srgbClr val="C00000"/>
                </a:solidFill>
                <a:latin typeface="ＭＳ Ｐゴシック" panose="020B0600070205080204" pitchFamily="50" charset="-128"/>
                <a:ea typeface="ＭＳ Ｐゴシック" panose="020B0600070205080204" pitchFamily="50" charset="-128"/>
              </a:rPr>
              <a:t>うち</a:t>
            </a:r>
            <a:endParaRPr lang="en-US" altLang="ja-JP" sz="2800" dirty="0">
              <a:solidFill>
                <a:srgbClr val="C00000"/>
              </a:solidFill>
              <a:latin typeface="ＭＳ Ｐゴシック" panose="020B0600070205080204" pitchFamily="50" charset="-128"/>
              <a:ea typeface="ＭＳ Ｐゴシック" panose="020B0600070205080204" pitchFamily="50" charset="-128"/>
            </a:endParaRPr>
          </a:p>
          <a:p>
            <a:pPr algn="l"/>
            <a:r>
              <a:rPr lang="ja-JP" altLang="en-US" sz="2800" dirty="0">
                <a:solidFill>
                  <a:srgbClr val="C00000"/>
                </a:solidFill>
                <a:latin typeface="ＭＳ Ｐゴシック" panose="020B0600070205080204" pitchFamily="50" charset="-128"/>
                <a:ea typeface="ＭＳ Ｐゴシック" panose="020B0600070205080204" pitchFamily="50" charset="-128"/>
              </a:rPr>
              <a:t>　　　　　　　　　　　</a:t>
            </a:r>
            <a:r>
              <a:rPr lang="ja-JP" altLang="en-US" sz="2800" dirty="0" smtClean="0">
                <a:solidFill>
                  <a:srgbClr val="C00000"/>
                </a:solidFill>
                <a:latin typeface="ＭＳ Ｐゴシック" panose="020B0600070205080204" pitchFamily="50" charset="-128"/>
                <a:ea typeface="ＭＳ Ｐゴシック" panose="020B0600070205080204" pitchFamily="50" charset="-128"/>
              </a:rPr>
              <a:t>３８０万社（</a:t>
            </a:r>
            <a:r>
              <a:rPr lang="ja-JP" altLang="en-US" sz="2800" dirty="0">
                <a:solidFill>
                  <a:srgbClr val="C00000"/>
                </a:solidFill>
                <a:latin typeface="ＭＳ Ｐゴシック" panose="020B0600070205080204" pitchFamily="50" charset="-128"/>
                <a:ea typeface="ＭＳ Ｐゴシック" panose="020B0600070205080204" pitchFamily="50" charset="-128"/>
              </a:rPr>
              <a:t>９９．７％）</a:t>
            </a:r>
          </a:p>
        </p:txBody>
      </p:sp>
      <p:sp>
        <p:nvSpPr>
          <p:cNvPr id="14" name="タイトル 1"/>
          <p:cNvSpPr txBox="1">
            <a:spLocks/>
          </p:cNvSpPr>
          <p:nvPr/>
        </p:nvSpPr>
        <p:spPr>
          <a:xfrm>
            <a:off x="654461" y="2741926"/>
            <a:ext cx="7848168" cy="10192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solidFill>
                  <a:srgbClr val="C00000"/>
                </a:solidFill>
                <a:latin typeface="ＭＳ Ｐゴシック" panose="020B0600070205080204" pitchFamily="50" charset="-128"/>
                <a:ea typeface="ＭＳ Ｐゴシック" panose="020B0600070205080204" pitchFamily="50" charset="-128"/>
              </a:rPr>
              <a:t>中小企業の従業者数　⇒　４，７９３万人のうち</a:t>
            </a:r>
            <a:endParaRPr lang="en-US" altLang="ja-JP" sz="2800" dirty="0">
              <a:solidFill>
                <a:srgbClr val="C00000"/>
              </a:solidFill>
              <a:latin typeface="ＭＳ Ｐゴシック" panose="020B0600070205080204" pitchFamily="50" charset="-128"/>
              <a:ea typeface="ＭＳ Ｐゴシック" panose="020B0600070205080204" pitchFamily="50" charset="-128"/>
            </a:endParaRPr>
          </a:p>
          <a:p>
            <a:pPr algn="l"/>
            <a:r>
              <a:rPr lang="ja-JP" altLang="en-US" sz="2800" dirty="0">
                <a:solidFill>
                  <a:srgbClr val="C00000"/>
                </a:solidFill>
                <a:latin typeface="ＭＳ Ｐゴシック" panose="020B0600070205080204" pitchFamily="50" charset="-128"/>
                <a:ea typeface="ＭＳ Ｐゴシック" panose="020B0600070205080204" pitchFamily="50" charset="-128"/>
              </a:rPr>
              <a:t>　　　　　　　　　　　　　　　　　３，３６０万人（７０．１％）</a:t>
            </a:r>
          </a:p>
        </p:txBody>
      </p:sp>
      <p:sp>
        <p:nvSpPr>
          <p:cNvPr id="15" name="テキスト ボックス 14"/>
          <p:cNvSpPr txBox="1"/>
          <p:nvPr/>
        </p:nvSpPr>
        <p:spPr>
          <a:xfrm>
            <a:off x="357530" y="6533969"/>
            <a:ext cx="5467546" cy="261610"/>
          </a:xfrm>
          <a:prstGeom prst="rect">
            <a:avLst/>
          </a:prstGeom>
          <a:noFill/>
        </p:spPr>
        <p:txBody>
          <a:bodyPr wrap="square" rtlCol="0">
            <a:spAutoFit/>
          </a:bodyPr>
          <a:lstStyle/>
          <a:p>
            <a:r>
              <a:rPr kumimoji="1" lang="ja-JP" altLang="en-US" sz="1050" dirty="0"/>
              <a:t>資料：中小企業庁</a:t>
            </a:r>
            <a:r>
              <a:rPr kumimoji="1" lang="en-US" altLang="ja-JP" sz="1050" dirty="0"/>
              <a:t>『</a:t>
            </a:r>
            <a:r>
              <a:rPr kumimoji="1" lang="ja-JP" altLang="en-US" sz="1050" dirty="0"/>
              <a:t>中小企業白書</a:t>
            </a:r>
            <a:r>
              <a:rPr kumimoji="1" lang="en-US" altLang="ja-JP" sz="1050" dirty="0"/>
              <a:t>』2016</a:t>
            </a:r>
            <a:r>
              <a:rPr kumimoji="1" lang="ja-JP" altLang="en-US" sz="1050" dirty="0"/>
              <a:t>年附属統計資料</a:t>
            </a:r>
            <a:r>
              <a:rPr kumimoji="1" lang="en-US" altLang="ja-JP" sz="1050" dirty="0"/>
              <a:t>2</a:t>
            </a:r>
            <a:r>
              <a:rPr kumimoji="1" lang="ja-JP" altLang="en-US" sz="1050" dirty="0"/>
              <a:t>表</a:t>
            </a:r>
          </a:p>
        </p:txBody>
      </p:sp>
    </p:spTree>
    <p:extLst>
      <p:ext uri="{BB962C8B-B14F-4D97-AF65-F5344CB8AC3E}">
        <p14:creationId xmlns:p14="http://schemas.microsoft.com/office/powerpoint/2010/main" val="42910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爆発 2 5"/>
          <p:cNvSpPr/>
          <p:nvPr/>
        </p:nvSpPr>
        <p:spPr>
          <a:xfrm>
            <a:off x="7445829" y="2493124"/>
            <a:ext cx="4554052" cy="2509949"/>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a:solidFill>
                  <a:schemeClr val="bg1"/>
                </a:solidFill>
                <a:latin typeface="ＭＳ ゴシック" panose="020B0609070205080204" pitchFamily="49" charset="-128"/>
                <a:ea typeface="ＭＳ ゴシック" panose="020B0609070205080204" pitchFamily="49" charset="-128"/>
              </a:rPr>
              <a:t>資本金・従業員基準</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7" name="コンテンツ プレースホルダー 6"/>
          <p:cNvSpPr>
            <a:spLocks noGrp="1"/>
          </p:cNvSpPr>
          <p:nvPr>
            <p:ph idx="1"/>
          </p:nvPr>
        </p:nvSpPr>
        <p:spPr>
          <a:xfrm>
            <a:off x="301845" y="932155"/>
            <a:ext cx="11603114" cy="5433134"/>
          </a:xfrm>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lang="ja-JP" altLang="en-US" dirty="0"/>
              <a:t>　　　　　　　　　　　　　　　　　　　　　　　　</a:t>
            </a:r>
            <a:endParaRPr kumimoji="1" lang="ja-JP" altLang="en-US" sz="4400" dirty="0">
              <a:solidFill>
                <a:srgbClr val="FF0000"/>
              </a:solidFill>
            </a:endParaRP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lang="ja-JP" altLang="en-US" sz="1050" dirty="0">
                <a:solidFill>
                  <a:prstClr val="black"/>
                </a:solidFill>
              </a:rPr>
              <a:t>第</a:t>
            </a:r>
            <a:r>
              <a:rPr lang="en-US" altLang="ja-JP" sz="1050" dirty="0">
                <a:solidFill>
                  <a:prstClr val="black"/>
                </a:solidFill>
              </a:rPr>
              <a:t>43</a:t>
            </a:r>
            <a:r>
              <a:rPr lang="ja-JP" altLang="en-US" sz="1050" dirty="0">
                <a:solidFill>
                  <a:prstClr val="black"/>
                </a:solidFill>
              </a:rPr>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5" name="図表 4"/>
          <p:cNvGraphicFramePr/>
          <p:nvPr>
            <p:extLst>
              <p:ext uri="{D42A27DB-BD31-4B8C-83A1-F6EECF244321}">
                <p14:modId xmlns:p14="http://schemas.microsoft.com/office/powerpoint/2010/main" val="1182018909"/>
              </p:ext>
            </p:extLst>
          </p:nvPr>
        </p:nvGraphicFramePr>
        <p:xfrm>
          <a:off x="568960" y="1030962"/>
          <a:ext cx="831378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角丸四角形 8"/>
          <p:cNvSpPr/>
          <p:nvPr/>
        </p:nvSpPr>
        <p:spPr>
          <a:xfrm>
            <a:off x="8465213" y="3343150"/>
            <a:ext cx="1928638" cy="10067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FF0000"/>
                </a:solidFill>
                <a:latin typeface="ＭＳ Ｐゴシック" panose="020B0600070205080204" pitchFamily="50" charset="-128"/>
                <a:ea typeface="ＭＳ Ｐゴシック" panose="020B0600070205080204" pitchFamily="50" charset="-128"/>
              </a:rPr>
              <a:t>不公平</a:t>
            </a:r>
          </a:p>
        </p:txBody>
      </p:sp>
    </p:spTree>
    <p:extLst>
      <p:ext uri="{BB962C8B-B14F-4D97-AF65-F5344CB8AC3E}">
        <p14:creationId xmlns:p14="http://schemas.microsoft.com/office/powerpoint/2010/main" val="37408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ppt_w</p:attrName>
                                        </p:attrNameLst>
                                      </p:cBhvr>
                                      <p:tavLst>
                                        <p:tav tm="0" fmla="#ppt_w*sin(2.5*pi*$)">
                                          <p:val>
                                            <p:fltVal val="0"/>
                                          </p:val>
                                        </p:tav>
                                        <p:tav tm="100000">
                                          <p:val>
                                            <p:fltVal val="1"/>
                                          </p:val>
                                        </p:tav>
                                      </p:tavLst>
                                    </p:anim>
                                    <p:anim calcmode="lin" valueType="num">
                                      <p:cBhvr>
                                        <p:cTn id="2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AsOne/>
      </p:bldGraphic>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公　平　性</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lang="ja-JP" altLang="en-US" sz="1050" dirty="0">
                <a:solidFill>
                  <a:prstClr val="black"/>
                </a:solidFill>
              </a:rPr>
              <a:t>第</a:t>
            </a:r>
            <a:r>
              <a:rPr lang="en-US" altLang="ja-JP" sz="1050" dirty="0">
                <a:solidFill>
                  <a:prstClr val="black"/>
                </a:solidFill>
              </a:rPr>
              <a:t>43</a:t>
            </a:r>
            <a:r>
              <a:rPr lang="ja-JP" altLang="en-US" sz="1050" dirty="0">
                <a:solidFill>
                  <a:prstClr val="black"/>
                </a:solidFill>
              </a:rPr>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2" name="コンテンツ プレースホルダー 11"/>
          <p:cNvSpPr>
            <a:spLocks noGrp="1"/>
          </p:cNvSpPr>
          <p:nvPr>
            <p:ph idx="1"/>
          </p:nvPr>
        </p:nvSpPr>
        <p:spPr>
          <a:xfrm>
            <a:off x="312771" y="923925"/>
            <a:ext cx="11564903" cy="5195888"/>
          </a:xfrm>
        </p:spPr>
        <p:txBody>
          <a:bodyPr/>
          <a:lstStyle/>
          <a:p>
            <a:endParaRPr kumimoji="1" lang="en-US" altLang="ja-JP" dirty="0"/>
          </a:p>
          <a:p>
            <a:pPr marL="0" indent="0">
              <a:buNone/>
            </a:pPr>
            <a:endParaRPr lang="en-US" altLang="ja-JP" dirty="0"/>
          </a:p>
          <a:p>
            <a:pPr marL="0" indent="0">
              <a:buNone/>
            </a:pPr>
            <a:endParaRPr kumimoji="1" lang="en-US" altLang="ja-JP" dirty="0"/>
          </a:p>
        </p:txBody>
      </p:sp>
      <p:graphicFrame>
        <p:nvGraphicFramePr>
          <p:cNvPr id="7" name="図表 6"/>
          <p:cNvGraphicFramePr/>
          <p:nvPr>
            <p:extLst>
              <p:ext uri="{D42A27DB-BD31-4B8C-83A1-F6EECF244321}">
                <p14:modId xmlns:p14="http://schemas.microsoft.com/office/powerpoint/2010/main" val="1542556463"/>
              </p:ext>
            </p:extLst>
          </p:nvPr>
        </p:nvGraphicFramePr>
        <p:xfrm>
          <a:off x="344557" y="980661"/>
          <a:ext cx="11661913" cy="5157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2176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lang="ja-JP" altLang="en-US" sz="3200" b="1" dirty="0" smtClean="0">
                <a:solidFill>
                  <a:schemeClr val="bg1"/>
                </a:solidFill>
                <a:latin typeface="ＭＳ ゴシック" panose="020B0609070205080204" pitchFamily="49" charset="-128"/>
                <a:ea typeface="ＭＳ ゴシック" panose="020B0609070205080204" pitchFamily="49" charset="-128"/>
              </a:rPr>
              <a:t>政策目的</a:t>
            </a:r>
            <a:r>
              <a:rPr lang="ja-JP" altLang="en-US" sz="3200" b="1" dirty="0">
                <a:solidFill>
                  <a:schemeClr val="bg1"/>
                </a:solidFill>
                <a:latin typeface="ＭＳ ゴシック" panose="020B0609070205080204" pitchFamily="49" charset="-128"/>
                <a:ea typeface="ＭＳ ゴシック" panose="020B0609070205080204" pitchFamily="49" charset="-128"/>
              </a:rPr>
              <a:t>適合性</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7" name="コンテンツ プレースホルダー 6"/>
          <p:cNvSpPr>
            <a:spLocks noGrp="1"/>
          </p:cNvSpPr>
          <p:nvPr>
            <p:ph idx="1"/>
          </p:nvPr>
        </p:nvSpPr>
        <p:spPr>
          <a:xfrm>
            <a:off x="301845" y="932155"/>
            <a:ext cx="11603114" cy="5433134"/>
          </a:xfrm>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lang="ja-JP" altLang="en-US" sz="1050" dirty="0">
                <a:solidFill>
                  <a:prstClr val="black"/>
                </a:solidFill>
              </a:rPr>
              <a:t>第</a:t>
            </a:r>
            <a:r>
              <a:rPr lang="en-US" altLang="ja-JP" sz="1050" dirty="0">
                <a:solidFill>
                  <a:prstClr val="black"/>
                </a:solidFill>
              </a:rPr>
              <a:t>43</a:t>
            </a:r>
            <a:r>
              <a:rPr lang="ja-JP" altLang="en-US" sz="1050" dirty="0">
                <a:solidFill>
                  <a:prstClr val="black"/>
                </a:solidFill>
              </a:rPr>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6" name="図表 5"/>
          <p:cNvGraphicFramePr/>
          <p:nvPr>
            <p:extLst>
              <p:ext uri="{D42A27DB-BD31-4B8C-83A1-F6EECF244321}">
                <p14:modId xmlns:p14="http://schemas.microsoft.com/office/powerpoint/2010/main" val="2268130712"/>
              </p:ext>
            </p:extLst>
          </p:nvPr>
        </p:nvGraphicFramePr>
        <p:xfrm>
          <a:off x="548640" y="1068971"/>
          <a:ext cx="9611360" cy="5069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屈折矢印 16"/>
          <p:cNvSpPr/>
          <p:nvPr/>
        </p:nvSpPr>
        <p:spPr>
          <a:xfrm rot="5400000">
            <a:off x="861873" y="4541141"/>
            <a:ext cx="528230" cy="670560"/>
          </a:xfrm>
          <a:prstGeom prst="ben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爆発 2 19"/>
          <p:cNvSpPr/>
          <p:nvPr/>
        </p:nvSpPr>
        <p:spPr>
          <a:xfrm>
            <a:off x="5666318" y="4077169"/>
            <a:ext cx="6485436" cy="2552512"/>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政策目的に適合しているか否か</a:t>
            </a:r>
          </a:p>
        </p:txBody>
      </p:sp>
      <p:sp>
        <p:nvSpPr>
          <p:cNvPr id="12" name="屈折矢印 11"/>
          <p:cNvSpPr/>
          <p:nvPr/>
        </p:nvSpPr>
        <p:spPr>
          <a:xfrm rot="5400000">
            <a:off x="861873" y="2414076"/>
            <a:ext cx="528230" cy="670560"/>
          </a:xfrm>
          <a:prstGeom prst="ben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713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2E145139-9174-4DC2-8016-A8FAFBD25DD6}"/>
                                            </p:graphicEl>
                                          </p:spTgt>
                                        </p:tgtEl>
                                        <p:attrNameLst>
                                          <p:attrName>style.visibility</p:attrName>
                                        </p:attrNameLst>
                                      </p:cBhvr>
                                      <p:to>
                                        <p:strVal val="visible"/>
                                      </p:to>
                                    </p:set>
                                    <p:anim calcmode="lin" valueType="num">
                                      <p:cBhvr>
                                        <p:cTn id="7" dur="500" fill="hold"/>
                                        <p:tgtEl>
                                          <p:spTgt spid="6">
                                            <p:graphicEl>
                                              <a:dgm id="{2E145139-9174-4DC2-8016-A8FAFBD25DD6}"/>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2E145139-9174-4DC2-8016-A8FAFBD25DD6}"/>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2E145139-9174-4DC2-8016-A8FAFBD25DD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5A5F1CC7-A58B-49CE-B372-2CBDCE992D1F}"/>
                                            </p:graphicEl>
                                          </p:spTgt>
                                        </p:tgtEl>
                                        <p:attrNameLst>
                                          <p:attrName>style.visibility</p:attrName>
                                        </p:attrNameLst>
                                      </p:cBhvr>
                                      <p:to>
                                        <p:strVal val="visible"/>
                                      </p:to>
                                    </p:set>
                                    <p:anim calcmode="lin" valueType="num">
                                      <p:cBhvr>
                                        <p:cTn id="21" dur="500" fill="hold"/>
                                        <p:tgtEl>
                                          <p:spTgt spid="6">
                                            <p:graphicEl>
                                              <a:dgm id="{5A5F1CC7-A58B-49CE-B372-2CBDCE992D1F}"/>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5A5F1CC7-A58B-49CE-B372-2CBDCE992D1F}"/>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5A5F1CC7-A58B-49CE-B372-2CBDCE992D1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BC24A9AE-72B1-4C2F-8A26-ACC4749E5A0D}"/>
                                            </p:graphicEl>
                                          </p:spTgt>
                                        </p:tgtEl>
                                        <p:attrNameLst>
                                          <p:attrName>style.visibility</p:attrName>
                                        </p:attrNameLst>
                                      </p:cBhvr>
                                      <p:to>
                                        <p:strVal val="visible"/>
                                      </p:to>
                                    </p:set>
                                    <p:anim calcmode="lin" valueType="num">
                                      <p:cBhvr>
                                        <p:cTn id="28" dur="500" fill="hold"/>
                                        <p:tgtEl>
                                          <p:spTgt spid="6">
                                            <p:graphicEl>
                                              <a:dgm id="{BC24A9AE-72B1-4C2F-8A26-ACC4749E5A0D}"/>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BC24A9AE-72B1-4C2F-8A26-ACC4749E5A0D}"/>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BC24A9AE-72B1-4C2F-8A26-ACC4749E5A0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graphicEl>
                                              <a:dgm id="{294B40DB-EE41-402D-88CA-B246B96EC53E}"/>
                                            </p:graphicEl>
                                          </p:spTgt>
                                        </p:tgtEl>
                                        <p:attrNameLst>
                                          <p:attrName>style.visibility</p:attrName>
                                        </p:attrNameLst>
                                      </p:cBhvr>
                                      <p:to>
                                        <p:strVal val="visible"/>
                                      </p:to>
                                    </p:set>
                                    <p:anim calcmode="lin" valueType="num">
                                      <p:cBhvr>
                                        <p:cTn id="42" dur="500" fill="hold"/>
                                        <p:tgtEl>
                                          <p:spTgt spid="6">
                                            <p:graphicEl>
                                              <a:dgm id="{294B40DB-EE41-402D-88CA-B246B96EC53E}"/>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294B40DB-EE41-402D-88CA-B246B96EC53E}"/>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294B40DB-EE41-402D-88CA-B246B96EC53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17" grpId="0" animBg="1"/>
      <p:bldP spid="20"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その他の問題点</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lang="ja-JP" altLang="en-US" sz="1050" dirty="0">
                <a:solidFill>
                  <a:prstClr val="black"/>
                </a:solidFill>
              </a:rPr>
              <a:t>第</a:t>
            </a:r>
            <a:r>
              <a:rPr lang="en-US" altLang="ja-JP" sz="1050" dirty="0">
                <a:solidFill>
                  <a:prstClr val="black"/>
                </a:solidFill>
              </a:rPr>
              <a:t>43</a:t>
            </a:r>
            <a:r>
              <a:rPr lang="ja-JP" altLang="en-US" sz="1050" dirty="0">
                <a:solidFill>
                  <a:prstClr val="black"/>
                </a:solidFill>
              </a:rPr>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5" name="図表 4"/>
          <p:cNvGraphicFramePr/>
          <p:nvPr>
            <p:extLst>
              <p:ext uri="{D42A27DB-BD31-4B8C-83A1-F6EECF244321}">
                <p14:modId xmlns:p14="http://schemas.microsoft.com/office/powerpoint/2010/main" val="236676542"/>
              </p:ext>
            </p:extLst>
          </p:nvPr>
        </p:nvGraphicFramePr>
        <p:xfrm>
          <a:off x="357531" y="1068971"/>
          <a:ext cx="11501094" cy="5069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793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新たな基準の提言</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lang="ja-JP" altLang="en-US" sz="1050" dirty="0">
                <a:solidFill>
                  <a:prstClr val="black"/>
                </a:solidFill>
              </a:rPr>
              <a:t>第</a:t>
            </a:r>
            <a:r>
              <a:rPr lang="en-US" altLang="ja-JP" sz="1050" dirty="0">
                <a:solidFill>
                  <a:prstClr val="black"/>
                </a:solidFill>
              </a:rPr>
              <a:t>43</a:t>
            </a:r>
            <a:r>
              <a:rPr lang="ja-JP" altLang="en-US" sz="1050" dirty="0">
                <a:solidFill>
                  <a:prstClr val="black"/>
                </a:solidFill>
              </a:rPr>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5" name="図表 4"/>
          <p:cNvGraphicFramePr/>
          <p:nvPr>
            <p:extLst>
              <p:ext uri="{D42A27DB-BD31-4B8C-83A1-F6EECF244321}">
                <p14:modId xmlns:p14="http://schemas.microsoft.com/office/powerpoint/2010/main" val="847931492"/>
              </p:ext>
            </p:extLst>
          </p:nvPr>
        </p:nvGraphicFramePr>
        <p:xfrm>
          <a:off x="466834" y="1006251"/>
          <a:ext cx="1127313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08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97A01052-1772-43B1-9F5C-9EDA03C5EC9B}"/>
                                            </p:graphicEl>
                                          </p:spTgt>
                                        </p:tgtEl>
                                        <p:attrNameLst>
                                          <p:attrName>style.visibility</p:attrName>
                                        </p:attrNameLst>
                                      </p:cBhvr>
                                      <p:to>
                                        <p:strVal val="visible"/>
                                      </p:to>
                                    </p:set>
                                    <p:anim calcmode="lin" valueType="num">
                                      <p:cBhvr additive="base">
                                        <p:cTn id="7" dur="500" fill="hold"/>
                                        <p:tgtEl>
                                          <p:spTgt spid="5">
                                            <p:graphicEl>
                                              <a:dgm id="{97A01052-1772-43B1-9F5C-9EDA03C5EC9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97A01052-1772-43B1-9F5C-9EDA03C5EC9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2ABD73CC-9744-4E05-8AAA-83241F5DDA31}"/>
                                            </p:graphicEl>
                                          </p:spTgt>
                                        </p:tgtEl>
                                        <p:attrNameLst>
                                          <p:attrName>style.visibility</p:attrName>
                                        </p:attrNameLst>
                                      </p:cBhvr>
                                      <p:to>
                                        <p:strVal val="visible"/>
                                      </p:to>
                                    </p:set>
                                    <p:anim calcmode="lin" valueType="num">
                                      <p:cBhvr additive="base">
                                        <p:cTn id="11" dur="500" fill="hold"/>
                                        <p:tgtEl>
                                          <p:spTgt spid="5">
                                            <p:graphicEl>
                                              <a:dgm id="{2ABD73CC-9744-4E05-8AAA-83241F5DDA3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2ABD73CC-9744-4E05-8AAA-83241F5DDA31}"/>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934E9277-DCA4-4240-BCCA-B5F2891A8AD5}"/>
                                            </p:graphicEl>
                                          </p:spTgt>
                                        </p:tgtEl>
                                        <p:attrNameLst>
                                          <p:attrName>style.visibility</p:attrName>
                                        </p:attrNameLst>
                                      </p:cBhvr>
                                      <p:to>
                                        <p:strVal val="visible"/>
                                      </p:to>
                                    </p:set>
                                    <p:anim calcmode="lin" valueType="num">
                                      <p:cBhvr additive="base">
                                        <p:cTn id="17" dur="500" fill="hold"/>
                                        <p:tgtEl>
                                          <p:spTgt spid="5">
                                            <p:graphicEl>
                                              <a:dgm id="{934E9277-DCA4-4240-BCCA-B5F2891A8AD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934E9277-DCA4-4240-BCCA-B5F2891A8AD5}"/>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DCAB96D3-F681-493A-B4F7-BCC0D52421BC}"/>
                                            </p:graphicEl>
                                          </p:spTgt>
                                        </p:tgtEl>
                                        <p:attrNameLst>
                                          <p:attrName>style.visibility</p:attrName>
                                        </p:attrNameLst>
                                      </p:cBhvr>
                                      <p:to>
                                        <p:strVal val="visible"/>
                                      </p:to>
                                    </p:set>
                                    <p:anim calcmode="lin" valueType="num">
                                      <p:cBhvr additive="base">
                                        <p:cTn id="21" dur="500" fill="hold"/>
                                        <p:tgtEl>
                                          <p:spTgt spid="5">
                                            <p:graphicEl>
                                              <a:dgm id="{DCAB96D3-F681-493A-B4F7-BCC0D52421B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DCAB96D3-F681-493A-B4F7-BCC0D52421B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3901" y="215899"/>
            <a:ext cx="2364754" cy="2388859"/>
          </a:xfrm>
          <a:prstGeom prst="rect">
            <a:avLst/>
          </a:prstGeom>
        </p:spPr>
      </p:pic>
      <p:sp>
        <p:nvSpPr>
          <p:cNvPr id="13" name="角丸四角形吹き出し 12"/>
          <p:cNvSpPr/>
          <p:nvPr/>
        </p:nvSpPr>
        <p:spPr>
          <a:xfrm>
            <a:off x="8594127" y="2887760"/>
            <a:ext cx="2782529" cy="3283309"/>
          </a:xfrm>
          <a:prstGeom prst="wedgeRoundRectCallout">
            <a:avLst>
              <a:gd name="adj1" fmla="val 39277"/>
              <a:gd name="adj2" fmla="val -91752"/>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0" name="タイトル 1"/>
          <p:cNvSpPr txBox="1">
            <a:spLocks/>
          </p:cNvSpPr>
          <p:nvPr/>
        </p:nvSpPr>
        <p:spPr>
          <a:xfrm>
            <a:off x="380740" y="389670"/>
            <a:ext cx="5626360" cy="9438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dirty="0">
                <a:solidFill>
                  <a:srgbClr val="C00000"/>
                </a:solidFill>
                <a:latin typeface="ＭＳ Ｐゴシック" panose="020B0600070205080204" pitchFamily="50" charset="-128"/>
                <a:ea typeface="ＭＳ Ｐゴシック" panose="020B0600070205080204" pitchFamily="50" charset="-128"/>
              </a:rPr>
              <a:t>総括</a:t>
            </a:r>
            <a:endParaRPr lang="en-US" altLang="ja-JP" sz="4000" dirty="0">
              <a:solidFill>
                <a:srgbClr val="C00000"/>
              </a:solidFill>
              <a:latin typeface="ＭＳ Ｐゴシック" panose="020B0600070205080204" pitchFamily="50" charset="-128"/>
              <a:ea typeface="ＭＳ Ｐゴシック" panose="020B0600070205080204" pitchFamily="50" charset="-128"/>
            </a:endParaRPr>
          </a:p>
        </p:txBody>
      </p:sp>
      <p:sp>
        <p:nvSpPr>
          <p:cNvPr id="21" name="タイトル 1"/>
          <p:cNvSpPr txBox="1">
            <a:spLocks/>
          </p:cNvSpPr>
          <p:nvPr/>
        </p:nvSpPr>
        <p:spPr>
          <a:xfrm>
            <a:off x="329940" y="1086472"/>
            <a:ext cx="10947660" cy="142075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800" b="1" u="sng" dirty="0">
                <a:solidFill>
                  <a:srgbClr val="002060"/>
                </a:solidFill>
                <a:latin typeface="ＭＳ Ｐゴシック" panose="020B0600070205080204" pitchFamily="50" charset="-128"/>
                <a:ea typeface="ＭＳ Ｐゴシック" panose="020B0600070205080204" pitchFamily="50" charset="-128"/>
              </a:rPr>
              <a:t>結びにかえて</a:t>
            </a:r>
            <a:endParaRPr lang="en-US" altLang="ja-JP" sz="4800" b="1" u="sng" dirty="0">
              <a:solidFill>
                <a:srgbClr val="002060"/>
              </a:solidFill>
              <a:latin typeface="ＭＳ Ｐゴシック" panose="020B0600070205080204" pitchFamily="50" charset="-128"/>
              <a:ea typeface="ＭＳ Ｐゴシック" panose="020B060007020508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8190" y="3035243"/>
            <a:ext cx="2674404" cy="2005803"/>
          </a:xfrm>
          <a:prstGeom prst="ellipse">
            <a:avLst/>
          </a:prstGeom>
          <a:ln>
            <a:noFill/>
          </a:ln>
          <a:effectLst>
            <a:softEdge rad="112500"/>
          </a:effectLst>
        </p:spPr>
      </p:pic>
      <p:sp>
        <p:nvSpPr>
          <p:cNvPr id="11" name="タイトル 1"/>
          <p:cNvSpPr txBox="1">
            <a:spLocks/>
          </p:cNvSpPr>
          <p:nvPr/>
        </p:nvSpPr>
        <p:spPr>
          <a:xfrm>
            <a:off x="8890894" y="5103628"/>
            <a:ext cx="2196000" cy="828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ＭＳ Ｐゴシック" panose="020B0600070205080204" pitchFamily="50" charset="-128"/>
                <a:ea typeface="ＭＳ Ｐゴシック" panose="020B0600070205080204" pitchFamily="50" charset="-128"/>
              </a:rPr>
              <a:t>有江 正博</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（熊本西支部）</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12" name="タイトル 1"/>
          <p:cNvSpPr txBox="1">
            <a:spLocks/>
          </p:cNvSpPr>
          <p:nvPr/>
        </p:nvSpPr>
        <p:spPr>
          <a:xfrm>
            <a:off x="684644" y="2507226"/>
            <a:ext cx="8120856" cy="19443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800" b="1" dirty="0">
                <a:solidFill>
                  <a:schemeClr val="accent2"/>
                </a:solidFill>
                <a:latin typeface="ＭＳ Ｐゴシック" panose="020B0600070205080204" pitchFamily="50" charset="-128"/>
                <a:ea typeface="ＭＳ Ｐゴシック" panose="020B0600070205080204" pitchFamily="50" charset="-128"/>
              </a:rPr>
              <a:t>～日本経済の明るい未来と</a:t>
            </a:r>
            <a:br>
              <a:rPr lang="ja-JP" altLang="en-US" sz="4800" b="1" dirty="0">
                <a:solidFill>
                  <a:schemeClr val="accent2"/>
                </a:solidFill>
                <a:latin typeface="ＭＳ Ｐゴシック" panose="020B0600070205080204" pitchFamily="50" charset="-128"/>
                <a:ea typeface="ＭＳ Ｐゴシック" panose="020B0600070205080204" pitchFamily="50" charset="-128"/>
              </a:rPr>
            </a:br>
            <a:r>
              <a:rPr lang="ja-JP" altLang="en-US" sz="4800" b="1" dirty="0">
                <a:solidFill>
                  <a:schemeClr val="accent2"/>
                </a:solidFill>
                <a:latin typeface="ＭＳ Ｐゴシック" panose="020B0600070205080204" pitchFamily="50" charset="-128"/>
                <a:ea typeface="ＭＳ Ｐゴシック" panose="020B0600070205080204" pitchFamily="50" charset="-128"/>
              </a:rPr>
              <a:t>　　中小企業の活躍を願い～</a:t>
            </a:r>
            <a:endParaRPr lang="en-US" altLang="ja-JP" sz="4800" b="1" dirty="0">
              <a:solidFill>
                <a:schemeClr val="accent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96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85825"/>
            <a:ext cx="9656763" cy="50847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円形吹き出し 16"/>
          <p:cNvSpPr/>
          <p:nvPr/>
        </p:nvSpPr>
        <p:spPr>
          <a:xfrm>
            <a:off x="3296661" y="1991137"/>
            <a:ext cx="3293710" cy="614745"/>
          </a:xfrm>
          <a:prstGeom prst="wedgeEllipseCallout">
            <a:avLst>
              <a:gd name="adj1" fmla="val 18674"/>
              <a:gd name="adj2" fmla="val 90865"/>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15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労働人口の減少！</a:t>
            </a:r>
          </a:p>
        </p:txBody>
      </p:sp>
      <p:sp>
        <p:nvSpPr>
          <p:cNvPr id="19" name="四角形吹き出し 18"/>
          <p:cNvSpPr/>
          <p:nvPr/>
        </p:nvSpPr>
        <p:spPr>
          <a:xfrm>
            <a:off x="2386361" y="2884139"/>
            <a:ext cx="1820600" cy="762953"/>
          </a:xfrm>
          <a:prstGeom prst="wedgeRectCallout">
            <a:avLst>
              <a:gd name="adj1" fmla="val -14935"/>
              <a:gd name="adj2" fmla="val 75452"/>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1986</a:t>
            </a:r>
            <a:r>
              <a:rPr kumimoji="0" lang="ja-JP" altLang="en-US"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年</a:t>
            </a:r>
            <a:r>
              <a:rPr kumimoji="0" lang="en-US" altLang="ja-JP"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a:t>
            </a:r>
            <a:r>
              <a:rPr kumimoji="0" lang="ja-JP" altLang="en-US"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ﾋﾟｰｸ</a:t>
            </a:r>
            <a:r>
              <a:rPr kumimoji="0" lang="en-US" altLang="ja-JP"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532</a:t>
            </a:r>
            <a:r>
              <a:rPr kumimoji="0" lang="ja-JP" altLang="en-US"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万社</a:t>
            </a:r>
          </a:p>
        </p:txBody>
      </p:sp>
      <p:sp>
        <p:nvSpPr>
          <p:cNvPr id="20" name="四角形吹き出し 19"/>
          <p:cNvSpPr/>
          <p:nvPr/>
        </p:nvSpPr>
        <p:spPr>
          <a:xfrm>
            <a:off x="6123782" y="3428206"/>
            <a:ext cx="1670920" cy="720000"/>
          </a:xfrm>
          <a:prstGeom prst="wedgeRectCallout">
            <a:avLst>
              <a:gd name="adj1" fmla="val -24356"/>
              <a:gd name="adj2" fmla="val 71892"/>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spc="-150" dirty="0">
                <a:solidFill>
                  <a:prstClr val="black"/>
                </a:solidFill>
                <a:latin typeface="HGPｺﾞｼｯｸE" panose="020B0900000000000000" pitchFamily="50" charset="-128"/>
                <a:ea typeface="HGPｺﾞｼｯｸE" panose="020B0900000000000000" pitchFamily="50" charset="-128"/>
              </a:rPr>
              <a:t>2014</a:t>
            </a:r>
            <a:r>
              <a:rPr kumimoji="0" lang="ja-JP" altLang="en-US"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年時点</a:t>
            </a:r>
            <a:endParaRPr kumimoji="0" lang="en-US" altLang="ja-JP"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380</a:t>
            </a:r>
            <a:r>
              <a:rPr kumimoji="0" lang="ja-JP" altLang="en-US" sz="2000" b="1" i="0" u="none" strike="noStrike" kern="0" cap="none" spc="-150" normalizeH="0" baseline="0" noProof="0" dirty="0">
                <a:ln>
                  <a:noFill/>
                </a:ln>
                <a:solidFill>
                  <a:prstClr val="black"/>
                </a:solidFill>
                <a:uLnTx/>
                <a:uFillTx/>
                <a:latin typeface="HGPｺﾞｼｯｸE" panose="020B0900000000000000" pitchFamily="50" charset="-128"/>
                <a:ea typeface="HGPｺﾞｼｯｸE" panose="020B0900000000000000" pitchFamily="50" charset="-128"/>
              </a:rPr>
              <a:t>万社</a:t>
            </a:r>
          </a:p>
        </p:txBody>
      </p:sp>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5995719"/>
            <a:ext cx="7668181" cy="75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25"/>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8" name="タイトル 1"/>
          <p:cNvSpPr txBox="1">
            <a:spLocks/>
          </p:cNvSpPr>
          <p:nvPr/>
        </p:nvSpPr>
        <p:spPr>
          <a:xfrm>
            <a:off x="221942" y="333502"/>
            <a:ext cx="11727402" cy="499621"/>
          </a:xfrm>
          <a:prstGeom prst="rect">
            <a:avLst/>
          </a:prstGeom>
          <a:solidFill>
            <a:srgbClr val="000099"/>
          </a:solidFill>
          <a:ln>
            <a:solidFill>
              <a:schemeClr val="accent5">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bg1"/>
                </a:solidFill>
                <a:latin typeface="ＭＳ Ｐゴシック" panose="020B0600070205080204" pitchFamily="50" charset="-128"/>
                <a:ea typeface="ＭＳ Ｐゴシック" panose="020B0600070205080204" pitchFamily="50" charset="-128"/>
              </a:rPr>
              <a:t>我が国の人口と中小企業数の推移</a:t>
            </a:r>
          </a:p>
        </p:txBody>
      </p:sp>
      <p:sp>
        <p:nvSpPr>
          <p:cNvPr id="11" name="円形吹き出し 10"/>
          <p:cNvSpPr/>
          <p:nvPr/>
        </p:nvSpPr>
        <p:spPr>
          <a:xfrm>
            <a:off x="4144153" y="4457390"/>
            <a:ext cx="2383410" cy="800100"/>
          </a:xfrm>
          <a:prstGeom prst="wedgeEllipseCallout">
            <a:avLst>
              <a:gd name="adj1" fmla="val 35855"/>
              <a:gd name="adj2" fmla="val -74065"/>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15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減少し続ける</a:t>
            </a:r>
            <a:endParaRPr kumimoji="0" lang="en-US" altLang="ja-JP" sz="2000" i="0" u="none" strike="noStrike" kern="0" cap="none" spc="-15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15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中小企業数</a:t>
            </a:r>
          </a:p>
        </p:txBody>
      </p:sp>
    </p:spTree>
    <p:extLst>
      <p:ext uri="{BB962C8B-B14F-4D97-AF65-F5344CB8AC3E}">
        <p14:creationId xmlns:p14="http://schemas.microsoft.com/office/powerpoint/2010/main" val="995242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21942" y="4418364"/>
            <a:ext cx="5019131" cy="2039427"/>
          </a:xfrm>
          <a:prstGeom prst="roundRect">
            <a:avLst>
              <a:gd name="adj" fmla="val 5341"/>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tx1"/>
                </a:solidFill>
                <a:latin typeface="HGPｺﾞｼｯｸE" panose="020B0900000000000000" pitchFamily="50" charset="-128"/>
                <a:ea typeface="HGPｺﾞｼｯｸE" panose="020B0900000000000000" pitchFamily="50" charset="-128"/>
              </a:rPr>
              <a:t>・給与所得控除</a:t>
            </a:r>
            <a:endParaRPr kumimoji="1" lang="en-US" altLang="ja-JP" sz="2200" dirty="0">
              <a:solidFill>
                <a:schemeClr val="tx1"/>
              </a:solidFill>
              <a:latin typeface="HGPｺﾞｼｯｸE" panose="020B0900000000000000" pitchFamily="50" charset="-128"/>
              <a:ea typeface="HGPｺﾞｼｯｸE" panose="020B0900000000000000" pitchFamily="50" charset="-128"/>
            </a:endParaRPr>
          </a:p>
          <a:p>
            <a:r>
              <a:rPr lang="ja-JP" altLang="en-US" sz="2200" dirty="0">
                <a:solidFill>
                  <a:schemeClr val="tx1"/>
                </a:solidFill>
                <a:latin typeface="HGPｺﾞｼｯｸE" panose="020B0900000000000000" pitchFamily="50" charset="-128"/>
                <a:ea typeface="HGPｺﾞｼｯｸE" panose="020B0900000000000000" pitchFamily="50" charset="-128"/>
              </a:rPr>
              <a:t>・親族への給与</a:t>
            </a:r>
            <a:endParaRPr lang="en-US" altLang="ja-JP" sz="2200" dirty="0">
              <a:solidFill>
                <a:schemeClr val="tx1"/>
              </a:solidFill>
              <a:latin typeface="HGPｺﾞｼｯｸE" panose="020B0900000000000000" pitchFamily="50" charset="-128"/>
              <a:ea typeface="HGPｺﾞｼｯｸE" panose="020B0900000000000000" pitchFamily="50" charset="-128"/>
            </a:endParaRPr>
          </a:p>
          <a:p>
            <a:r>
              <a:rPr kumimoji="1" lang="ja-JP" altLang="en-US" sz="2200" dirty="0">
                <a:solidFill>
                  <a:schemeClr val="tx1"/>
                </a:solidFill>
                <a:latin typeface="HGPｺﾞｼｯｸE" panose="020B0900000000000000" pitchFamily="50" charset="-128"/>
                <a:ea typeface="HGPｺﾞｼｯｸE" panose="020B0900000000000000" pitchFamily="50" charset="-128"/>
              </a:rPr>
              <a:t>・退職金</a:t>
            </a:r>
            <a:endParaRPr kumimoji="1" lang="en-US" altLang="ja-JP" sz="2200" dirty="0">
              <a:solidFill>
                <a:schemeClr val="tx1"/>
              </a:solidFill>
              <a:latin typeface="HGPｺﾞｼｯｸE" panose="020B0900000000000000" pitchFamily="50" charset="-128"/>
              <a:ea typeface="HGPｺﾞｼｯｸE" panose="020B0900000000000000" pitchFamily="50" charset="-128"/>
            </a:endParaRPr>
          </a:p>
          <a:p>
            <a:r>
              <a:rPr lang="ja-JP" altLang="en-US" sz="2200" dirty="0">
                <a:solidFill>
                  <a:schemeClr val="tx1"/>
                </a:solidFill>
                <a:latin typeface="HGPｺﾞｼｯｸE" panose="020B0900000000000000" pitchFamily="50" charset="-128"/>
                <a:ea typeface="HGPｺﾞｼｯｸE" panose="020B0900000000000000" pitchFamily="50" charset="-128"/>
              </a:rPr>
              <a:t>・減価償却制度</a:t>
            </a:r>
            <a:endParaRPr lang="en-US" altLang="ja-JP" sz="2200" dirty="0">
              <a:solidFill>
                <a:schemeClr val="tx1"/>
              </a:solidFill>
              <a:latin typeface="HGPｺﾞｼｯｸE" panose="020B0900000000000000" pitchFamily="50" charset="-128"/>
              <a:ea typeface="HGPｺﾞｼｯｸE" panose="020B0900000000000000" pitchFamily="50" charset="-128"/>
            </a:endParaRPr>
          </a:p>
          <a:p>
            <a:r>
              <a:rPr kumimoji="1" lang="ja-JP" altLang="en-US" sz="2200" dirty="0">
                <a:solidFill>
                  <a:schemeClr val="tx1"/>
                </a:solidFill>
                <a:latin typeface="HGPｺﾞｼｯｸE" panose="020B0900000000000000" pitchFamily="50" charset="-128"/>
                <a:ea typeface="HGPｺﾞｼｯｸE" panose="020B0900000000000000" pitchFamily="50" charset="-128"/>
              </a:rPr>
              <a:t>・欠損金の繰越期間</a:t>
            </a:r>
            <a:endParaRPr kumimoji="1" lang="en-US" altLang="ja-JP" sz="2200" dirty="0">
              <a:solidFill>
                <a:schemeClr val="tx1"/>
              </a:solidFill>
              <a:latin typeface="HGPｺﾞｼｯｸE" panose="020B0900000000000000" pitchFamily="50" charset="-128"/>
              <a:ea typeface="HGPｺﾞｼｯｸE" panose="020B0900000000000000" pitchFamily="50" charset="-128"/>
            </a:endParaRPr>
          </a:p>
          <a:p>
            <a:r>
              <a:rPr lang="ja-JP" altLang="en-US" sz="2200" dirty="0">
                <a:solidFill>
                  <a:schemeClr val="tx1"/>
                </a:solidFill>
                <a:latin typeface="HGPｺﾞｼｯｸE" panose="020B0900000000000000" pitchFamily="50" charset="-128"/>
                <a:ea typeface="HGPｺﾞｼｯｸE" panose="020B0900000000000000" pitchFamily="50" charset="-128"/>
              </a:rPr>
              <a:t>・内部留保による課税の遅延</a:t>
            </a:r>
            <a:endParaRPr kumimoji="1" lang="en-US" altLang="ja-JP" sz="2200" dirty="0">
              <a:solidFill>
                <a:schemeClr val="tx1"/>
              </a:solidFill>
              <a:latin typeface="HGPｺﾞｼｯｸE" panose="020B0900000000000000" pitchFamily="50" charset="-128"/>
              <a:ea typeface="HGPｺﾞｼｯｸE" panose="020B0900000000000000" pitchFamily="50" charset="-128"/>
            </a:endParaRPr>
          </a:p>
        </p:txBody>
      </p:sp>
      <p:sp>
        <p:nvSpPr>
          <p:cNvPr id="15" name="テキスト ボックス 14"/>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7" name="タイトル 1"/>
          <p:cNvSpPr txBox="1">
            <a:spLocks/>
          </p:cNvSpPr>
          <p:nvPr/>
        </p:nvSpPr>
        <p:spPr>
          <a:xfrm>
            <a:off x="221942" y="333502"/>
            <a:ext cx="11727402" cy="499621"/>
          </a:xfrm>
          <a:prstGeom prst="rect">
            <a:avLst/>
          </a:prstGeom>
          <a:solidFill>
            <a:srgbClr val="000099"/>
          </a:solidFill>
          <a:ln>
            <a:solidFill>
              <a:schemeClr val="accent5">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①</a:t>
            </a:r>
            <a:r>
              <a:rPr lang="en-US" altLang="ja-JP" sz="2800" b="1" dirty="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法人成り</a:t>
            </a:r>
            <a:r>
              <a:rPr lang="en-US" altLang="ja-JP" sz="2800" b="1" dirty="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の問題</a:t>
            </a:r>
          </a:p>
        </p:txBody>
      </p:sp>
      <p:sp>
        <p:nvSpPr>
          <p:cNvPr id="14" name="六角形 13"/>
          <p:cNvSpPr/>
          <p:nvPr/>
        </p:nvSpPr>
        <p:spPr>
          <a:xfrm>
            <a:off x="187733" y="922242"/>
            <a:ext cx="5053340" cy="432000"/>
          </a:xfrm>
          <a:prstGeom prst="hexagon">
            <a:avLst>
              <a:gd name="adj" fmla="val 20205"/>
              <a:gd name="vf" fmla="val 115470"/>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ea typeface="ＭＳ Ｐゴシック" panose="020B0600070205080204" pitchFamily="50" charset="-128"/>
              </a:rPr>
              <a:t>現　　行</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六角形 17"/>
          <p:cNvSpPr/>
          <p:nvPr/>
        </p:nvSpPr>
        <p:spPr>
          <a:xfrm>
            <a:off x="5299350" y="922340"/>
            <a:ext cx="6743878" cy="432000"/>
          </a:xfrm>
          <a:prstGeom prst="hexagon">
            <a:avLst>
              <a:gd name="adj" fmla="val 22270"/>
              <a:gd name="vf" fmla="val 115470"/>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提　　言</a:t>
            </a:r>
          </a:p>
        </p:txBody>
      </p:sp>
      <p:pic>
        <p:nvPicPr>
          <p:cNvPr id="2054" name="Picture 6" descr="市場の屋台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254" y="1765112"/>
            <a:ext cx="1502297" cy="15022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市場の屋台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1474" y="1765111"/>
            <a:ext cx="1502297" cy="150229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807217" y="1394084"/>
            <a:ext cx="1502334" cy="430887"/>
          </a:xfrm>
          <a:prstGeom prst="rect">
            <a:avLst/>
          </a:prstGeom>
          <a:noFill/>
        </p:spPr>
        <p:txBody>
          <a:bodyPr wrap="none" rtlCol="0">
            <a:spAutoFit/>
          </a:bodyPr>
          <a:lstStyle/>
          <a:p>
            <a:r>
              <a:rPr kumimoji="1" lang="ja-JP" altLang="en-US" sz="2200" dirty="0">
                <a:solidFill>
                  <a:srgbClr val="FF0000"/>
                </a:solidFill>
                <a:latin typeface="HGPｺﾞｼｯｸE" panose="020B0900000000000000" pitchFamily="50" charset="-128"/>
                <a:ea typeface="HGPｺﾞｼｯｸE" panose="020B0900000000000000" pitchFamily="50" charset="-128"/>
              </a:rPr>
              <a:t>個 人</a:t>
            </a:r>
            <a:r>
              <a:rPr kumimoji="1" lang="ja-JP" altLang="en-US" sz="2200" dirty="0">
                <a:solidFill>
                  <a:srgbClr val="000099"/>
                </a:solidFill>
                <a:latin typeface="HGPｺﾞｼｯｸE" panose="020B0900000000000000" pitchFamily="50" charset="-128"/>
                <a:ea typeface="HGPｺﾞｼｯｸE" panose="020B0900000000000000" pitchFamily="50" charset="-128"/>
              </a:rPr>
              <a:t> </a:t>
            </a:r>
            <a:r>
              <a:rPr kumimoji="1" lang="ja-JP" altLang="en-US" sz="2200" b="1" dirty="0">
                <a:latin typeface="HGPｺﾞｼｯｸE" panose="020B0900000000000000" pitchFamily="50" charset="-128"/>
                <a:ea typeface="HGPｺﾞｼｯｸE" panose="020B0900000000000000" pitchFamily="50" charset="-128"/>
              </a:rPr>
              <a:t>商店</a:t>
            </a:r>
          </a:p>
        </p:txBody>
      </p:sp>
      <p:sp>
        <p:nvSpPr>
          <p:cNvPr id="26" name="テキスト ボックス 25"/>
          <p:cNvSpPr txBox="1"/>
          <p:nvPr/>
        </p:nvSpPr>
        <p:spPr>
          <a:xfrm>
            <a:off x="3069508" y="1394084"/>
            <a:ext cx="1502334" cy="430887"/>
          </a:xfrm>
          <a:prstGeom prst="rect">
            <a:avLst/>
          </a:prstGeom>
          <a:noFill/>
        </p:spPr>
        <p:txBody>
          <a:bodyPr wrap="none" rtlCol="0">
            <a:spAutoFit/>
          </a:bodyPr>
          <a:lstStyle/>
          <a:p>
            <a:r>
              <a:rPr kumimoji="1" lang="ja-JP" altLang="en-US" sz="2200" dirty="0">
                <a:solidFill>
                  <a:srgbClr val="FF0000"/>
                </a:solidFill>
                <a:latin typeface="HGPｺﾞｼｯｸE" panose="020B0900000000000000" pitchFamily="50" charset="-128"/>
                <a:ea typeface="HGPｺﾞｼｯｸE" panose="020B0900000000000000" pitchFamily="50" charset="-128"/>
              </a:rPr>
              <a:t>法 人 </a:t>
            </a:r>
            <a:r>
              <a:rPr kumimoji="1" lang="ja-JP" altLang="en-US" sz="2200" b="1" dirty="0">
                <a:latin typeface="HGPｺﾞｼｯｸE" panose="020B0900000000000000" pitchFamily="50" charset="-128"/>
                <a:ea typeface="HGPｺﾞｼｯｸE" panose="020B0900000000000000" pitchFamily="50" charset="-128"/>
              </a:rPr>
              <a:t>商店</a:t>
            </a:r>
          </a:p>
        </p:txBody>
      </p:sp>
      <p:sp>
        <p:nvSpPr>
          <p:cNvPr id="27" name="テキスト ボックス 26"/>
          <p:cNvSpPr txBox="1"/>
          <p:nvPr/>
        </p:nvSpPr>
        <p:spPr>
          <a:xfrm>
            <a:off x="706017" y="3278454"/>
            <a:ext cx="3996339" cy="769441"/>
          </a:xfrm>
          <a:prstGeom prst="rect">
            <a:avLst/>
          </a:prstGeom>
          <a:solidFill>
            <a:srgbClr val="FFFF00"/>
          </a:solidFill>
          <a:ln w="254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normalizeH="0" baseline="0" noProof="0" dirty="0">
                <a:ln w="15875">
                  <a:noFill/>
                </a:ln>
                <a:effectLst/>
                <a:uLnTx/>
                <a:uFillTx/>
                <a:latin typeface="HGPｺﾞｼｯｸE" panose="020B0900000000000000" pitchFamily="50" charset="-128"/>
                <a:ea typeface="HGPｺﾞｼｯｸE" panose="020B0900000000000000" pitchFamily="50" charset="-128"/>
              </a:rPr>
              <a:t>同じ事業実態、同じ担税力</a:t>
            </a:r>
            <a:endParaRPr kumimoji="0" lang="en-US" altLang="ja-JP" sz="2200" i="0" u="none" strike="noStrike" kern="0" cap="none" normalizeH="0" baseline="0" noProof="0" dirty="0">
              <a:ln w="15875">
                <a:noFill/>
              </a:ln>
              <a:effectLst/>
              <a:uLnTx/>
              <a:uFillTx/>
              <a:latin typeface="HGPｺﾞｼｯｸE" panose="020B0900000000000000" pitchFamily="50" charset="-128"/>
              <a:ea typeface="HGPｺﾞｼｯｸE" panose="020B09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normalizeH="0" baseline="0" noProof="0" dirty="0">
                <a:ln w="15875">
                  <a:noFill/>
                </a:ln>
                <a:effectLst/>
                <a:uLnTx/>
                <a:uFillTx/>
                <a:latin typeface="HGPｺﾞｼｯｸE" panose="020B0900000000000000" pitchFamily="50" charset="-128"/>
                <a:ea typeface="HGPｺﾞｼｯｸE" panose="020B0900000000000000" pitchFamily="50" charset="-128"/>
              </a:rPr>
              <a:t>しかし、</a:t>
            </a:r>
            <a:r>
              <a:rPr kumimoji="0" lang="ja-JP" altLang="en-US" sz="2200" kern="0" dirty="0">
                <a:ln w="15875">
                  <a:noFill/>
                </a:ln>
                <a:latin typeface="HGPｺﾞｼｯｸE" panose="020B0900000000000000" pitchFamily="50" charset="-128"/>
                <a:ea typeface="HGPｺﾞｼｯｸE" panose="020B0900000000000000" pitchFamily="50" charset="-128"/>
              </a:rPr>
              <a:t>税負担は法人が有利！</a:t>
            </a:r>
            <a:endParaRPr kumimoji="0" lang="ja-JP" altLang="en-US" sz="2200" i="0" u="none" strike="noStrike" kern="0" cap="none" normalizeH="0" baseline="0" noProof="0" dirty="0">
              <a:ln w="15875">
                <a:noFill/>
              </a:ln>
              <a:effectLst/>
              <a:uLnTx/>
              <a:uFillTx/>
              <a:latin typeface="HGPｺﾞｼｯｸE" panose="020B0900000000000000" pitchFamily="50" charset="-128"/>
              <a:ea typeface="HGPｺﾞｼｯｸE" panose="020B0900000000000000" pitchFamily="50" charset="-128"/>
            </a:endParaRPr>
          </a:p>
        </p:txBody>
      </p:sp>
      <p:sp>
        <p:nvSpPr>
          <p:cNvPr id="28" name="テキスト ボックス 27"/>
          <p:cNvSpPr txBox="1"/>
          <p:nvPr/>
        </p:nvSpPr>
        <p:spPr>
          <a:xfrm>
            <a:off x="260483" y="3987477"/>
            <a:ext cx="4098136" cy="430887"/>
          </a:xfrm>
          <a:prstGeom prst="rect">
            <a:avLst/>
          </a:prstGeom>
          <a:noFill/>
        </p:spPr>
        <p:txBody>
          <a:bodyPr wrap="square" rtlCol="0">
            <a:spAutoFit/>
          </a:bodyPr>
          <a:lstStyle/>
          <a:p>
            <a:r>
              <a:rPr kumimoji="1" lang="ja-JP" altLang="en-US" sz="2200" dirty="0">
                <a:latin typeface="HGPｺﾞｼｯｸE" panose="020B0900000000000000" pitchFamily="50" charset="-128"/>
                <a:ea typeface="HGPｺﾞｼｯｸE" panose="020B0900000000000000" pitchFamily="50" charset="-128"/>
              </a:rPr>
              <a:t>課税の中立性を歪めている要因</a:t>
            </a:r>
          </a:p>
        </p:txBody>
      </p:sp>
      <p:sp>
        <p:nvSpPr>
          <p:cNvPr id="29" name="テキスト ボックス 28"/>
          <p:cNvSpPr txBox="1"/>
          <p:nvPr/>
        </p:nvSpPr>
        <p:spPr>
          <a:xfrm>
            <a:off x="2340020" y="4488876"/>
            <a:ext cx="2901053" cy="400110"/>
          </a:xfrm>
          <a:prstGeom prst="rect">
            <a:avLst/>
          </a:prstGeom>
          <a:noFill/>
        </p:spPr>
        <p:txBody>
          <a:bodyPr wrap="square" rtlCol="0">
            <a:spAutoFit/>
          </a:bodyPr>
          <a:lstStyle/>
          <a:p>
            <a:r>
              <a:rPr kumimoji="1" lang="ja-JP" altLang="en-US" sz="2000" dirty="0">
                <a:solidFill>
                  <a:srgbClr val="FF0000"/>
                </a:solidFill>
                <a:latin typeface="HGPｺﾞｼｯｸE" panose="020B0900000000000000" pitchFamily="50" charset="-128"/>
                <a:ea typeface="HGPｺﾞｼｯｸE" panose="020B0900000000000000" pitchFamily="50" charset="-128"/>
              </a:rPr>
              <a:t>企業規模に関係なく影響</a:t>
            </a:r>
          </a:p>
        </p:txBody>
      </p:sp>
      <p:sp>
        <p:nvSpPr>
          <p:cNvPr id="30" name="テキスト ボックス 29"/>
          <p:cNvSpPr txBox="1"/>
          <p:nvPr/>
        </p:nvSpPr>
        <p:spPr>
          <a:xfrm>
            <a:off x="5299350" y="2184984"/>
            <a:ext cx="6892650" cy="769441"/>
          </a:xfrm>
          <a:prstGeom prst="rect">
            <a:avLst/>
          </a:prstGeom>
          <a:noFill/>
        </p:spPr>
        <p:txBody>
          <a:bodyPr wrap="square" rtlCol="0">
            <a:spAutoFit/>
          </a:bodyPr>
          <a:lstStyle/>
          <a:p>
            <a:r>
              <a:rPr kumimoji="1" lang="ja-JP" altLang="en-US" sz="2200" dirty="0">
                <a:solidFill>
                  <a:srgbClr val="FF0000"/>
                </a:solidFill>
                <a:latin typeface="HGPｺﾞｼｯｸE" panose="020B0900000000000000" pitchFamily="50" charset="-128"/>
                <a:ea typeface="HGPｺﾞｼｯｸE" panose="020B0900000000000000" pitchFamily="50" charset="-128"/>
              </a:rPr>
              <a:t>新たな所得計算方</a:t>
            </a:r>
            <a:r>
              <a:rPr kumimoji="1" lang="ja-JP" altLang="en-US" sz="2200" dirty="0" smtClean="0">
                <a:solidFill>
                  <a:srgbClr val="FF0000"/>
                </a:solidFill>
                <a:latin typeface="HGPｺﾞｼｯｸE" panose="020B0900000000000000" pitchFamily="50" charset="-128"/>
                <a:ea typeface="HGPｺﾞｼｯｸE" panose="020B0900000000000000" pitchFamily="50" charset="-128"/>
              </a:rPr>
              <a:t>法</a:t>
            </a:r>
            <a:endParaRPr kumimoji="1" lang="en-US" altLang="ja-JP" sz="2200" dirty="0" smtClean="0">
              <a:solidFill>
                <a:srgbClr val="FF0000"/>
              </a:solidFill>
              <a:latin typeface="HGPｺﾞｼｯｸE" panose="020B0900000000000000" pitchFamily="50" charset="-128"/>
              <a:ea typeface="HGPｺﾞｼｯｸE" panose="020B0900000000000000" pitchFamily="50" charset="-128"/>
            </a:endParaRPr>
          </a:p>
          <a:p>
            <a:r>
              <a:rPr kumimoji="1" lang="en-US" altLang="ja-JP" sz="2200" dirty="0" smtClean="0">
                <a:solidFill>
                  <a:srgbClr val="FF0000"/>
                </a:solidFill>
                <a:latin typeface="HGPｺﾞｼｯｸE" panose="020B0900000000000000" pitchFamily="50" charset="-128"/>
                <a:ea typeface="HGPｺﾞｼｯｸE" panose="020B0900000000000000" pitchFamily="50" charset="-128"/>
              </a:rPr>
              <a:t>(</a:t>
            </a:r>
            <a:r>
              <a:rPr kumimoji="1" lang="ja-JP" altLang="en-US" sz="2200" dirty="0">
                <a:solidFill>
                  <a:srgbClr val="FF0000"/>
                </a:solidFill>
                <a:latin typeface="HGPｺﾞｼｯｸE" panose="020B0900000000000000" pitchFamily="50" charset="-128"/>
                <a:ea typeface="HGPｺﾞｼｯｸE" panose="020B0900000000000000" pitchFamily="50" charset="-128"/>
              </a:rPr>
              <a:t>個人の事業所得計算上で解消を図る</a:t>
            </a:r>
            <a:r>
              <a:rPr kumimoji="1" lang="en-US" altLang="ja-JP" sz="22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2200" dirty="0">
              <a:solidFill>
                <a:srgbClr val="FF0000"/>
              </a:solidFill>
              <a:latin typeface="HGPｺﾞｼｯｸE" panose="020B0900000000000000" pitchFamily="50" charset="-128"/>
              <a:ea typeface="HGPｺﾞｼｯｸE" panose="020B0900000000000000" pitchFamily="50" charset="-128"/>
            </a:endParaRPr>
          </a:p>
        </p:txBody>
      </p:sp>
      <p:sp>
        <p:nvSpPr>
          <p:cNvPr id="31" name="角丸四角形 30"/>
          <p:cNvSpPr/>
          <p:nvPr/>
        </p:nvSpPr>
        <p:spPr>
          <a:xfrm>
            <a:off x="5345121" y="1413135"/>
            <a:ext cx="6626186" cy="823671"/>
          </a:xfrm>
          <a:prstGeom prst="roundRect">
            <a:avLst>
              <a:gd name="adj" fmla="val 13454"/>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spc="-150" dirty="0">
                <a:solidFill>
                  <a:schemeClr val="tx1"/>
                </a:solidFill>
                <a:latin typeface="HGSｺﾞｼｯｸE" panose="020B0900000000000000" pitchFamily="50" charset="-128"/>
                <a:ea typeface="HGSｺﾞｼｯｸE" panose="020B0900000000000000" pitchFamily="50" charset="-128"/>
              </a:rPr>
              <a:t>「</a:t>
            </a:r>
            <a:r>
              <a:rPr lang="ja-JP" altLang="en-US" sz="2200" dirty="0">
                <a:solidFill>
                  <a:schemeClr val="tx1"/>
                </a:solidFill>
                <a:latin typeface="HGPｺﾞｼｯｸE" panose="020B0900000000000000" pitchFamily="50" charset="-128"/>
                <a:ea typeface="HGPｺﾞｼｯｸE" panose="020B0900000000000000" pitchFamily="50" charset="-128"/>
              </a:rPr>
              <a:t>給与所得控除」問題については、</a:t>
            </a:r>
            <a:endParaRPr lang="en-US" altLang="ja-JP" sz="2200" dirty="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sz="2200" dirty="0">
                <a:solidFill>
                  <a:schemeClr val="tx1"/>
                </a:solidFill>
                <a:latin typeface="HGPｺﾞｼｯｸE" panose="020B0900000000000000" pitchFamily="50" charset="-128"/>
                <a:ea typeface="HGPｺﾞｼｯｸE" panose="020B0900000000000000" pitchFamily="50" charset="-128"/>
              </a:rPr>
              <a:t>「他の所得との負担調整」を</a:t>
            </a:r>
            <a:r>
              <a:rPr kumimoji="1" lang="ja-JP" altLang="en-US" sz="2200" dirty="0" smtClean="0">
                <a:solidFill>
                  <a:schemeClr val="tx1"/>
                </a:solidFill>
                <a:latin typeface="HGPｺﾞｼｯｸE" panose="020B0900000000000000" pitchFamily="50" charset="-128"/>
                <a:ea typeface="HGPｺﾞｼｯｸE" panose="020B0900000000000000" pitchFamily="50" charset="-128"/>
              </a:rPr>
              <a:t>、事</a:t>
            </a:r>
            <a:r>
              <a:rPr kumimoji="1" lang="ja-JP" altLang="en-US" sz="2200" dirty="0">
                <a:solidFill>
                  <a:schemeClr val="tx1"/>
                </a:solidFill>
                <a:latin typeface="HGPｺﾞｼｯｸE" panose="020B0900000000000000" pitchFamily="50" charset="-128"/>
                <a:ea typeface="HGPｺﾞｼｯｸE" panose="020B0900000000000000" pitchFamily="50" charset="-128"/>
              </a:rPr>
              <a:t>業所得にも認めるべき。</a:t>
            </a:r>
          </a:p>
        </p:txBody>
      </p:sp>
      <p:sp>
        <p:nvSpPr>
          <p:cNvPr id="32" name="フレーム 31"/>
          <p:cNvSpPr/>
          <p:nvPr/>
        </p:nvSpPr>
        <p:spPr>
          <a:xfrm>
            <a:off x="5345120" y="2923790"/>
            <a:ext cx="6698107" cy="3530282"/>
          </a:xfrm>
          <a:prstGeom prst="frame">
            <a:avLst>
              <a:gd name="adj1" fmla="val 161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正方形/長方形 44"/>
          <p:cNvSpPr/>
          <p:nvPr/>
        </p:nvSpPr>
        <p:spPr>
          <a:xfrm rot="21239720">
            <a:off x="5183192" y="2968442"/>
            <a:ext cx="1186106" cy="461665"/>
          </a:xfrm>
          <a:prstGeom prst="rect">
            <a:avLst/>
          </a:prstGeom>
          <a:noFill/>
        </p:spPr>
        <p:txBody>
          <a:bodyPr wrap="square" lIns="91440" tIns="45720" rIns="91440" bIns="45720">
            <a:spAutoFit/>
          </a:bodyPr>
          <a:lstStyle/>
          <a:p>
            <a:pPr algn="ctr"/>
            <a:r>
              <a:rPr lang="en-US" altLang="ja-JP" sz="2400" b="1" i="1" dirty="0">
                <a:ln w="12700">
                  <a:solidFill>
                    <a:srgbClr val="0000FF"/>
                  </a:solidFill>
                  <a:prstDash val="solid"/>
                </a:ln>
                <a:solidFill>
                  <a:srgbClr val="FF0000"/>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rPr>
              <a:t>NEW!</a:t>
            </a:r>
            <a:endParaRPr lang="ja-JP" altLang="en-US" sz="2400" b="1" i="1" dirty="0">
              <a:ln w="12700">
                <a:solidFill>
                  <a:srgbClr val="0000FF"/>
                </a:solidFill>
                <a:prstDash val="solid"/>
              </a:ln>
              <a:solidFill>
                <a:srgbClr val="FF0000"/>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endParaRPr>
          </a:p>
        </p:txBody>
      </p:sp>
      <p:sp>
        <p:nvSpPr>
          <p:cNvPr id="46" name="正方形/長方形 45"/>
          <p:cNvSpPr/>
          <p:nvPr/>
        </p:nvSpPr>
        <p:spPr>
          <a:xfrm rot="21239720">
            <a:off x="5114112" y="5061886"/>
            <a:ext cx="1332315" cy="461665"/>
          </a:xfrm>
          <a:prstGeom prst="rect">
            <a:avLst/>
          </a:prstGeom>
          <a:noFill/>
        </p:spPr>
        <p:txBody>
          <a:bodyPr wrap="square" lIns="91440" tIns="45720" rIns="91440" bIns="45720">
            <a:spAutoFit/>
          </a:bodyPr>
          <a:lstStyle/>
          <a:p>
            <a:pPr algn="ctr"/>
            <a:r>
              <a:rPr lang="en-US" altLang="ja-JP" sz="2400" b="1" i="1" dirty="0">
                <a:ln w="12700">
                  <a:solidFill>
                    <a:srgbClr val="0000FF"/>
                  </a:solidFill>
                  <a:prstDash val="solid"/>
                </a:ln>
                <a:solidFill>
                  <a:srgbClr val="FF0000"/>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rPr>
              <a:t>NEW!</a:t>
            </a:r>
            <a:endParaRPr lang="ja-JP" altLang="en-US" sz="2400" b="1" i="1" dirty="0">
              <a:ln w="12700">
                <a:solidFill>
                  <a:srgbClr val="0000FF"/>
                </a:solidFill>
                <a:prstDash val="solid"/>
              </a:ln>
              <a:solidFill>
                <a:srgbClr val="FF0000"/>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endParaRPr>
          </a:p>
        </p:txBody>
      </p:sp>
      <p:sp>
        <p:nvSpPr>
          <p:cNvPr id="2048" name="テキスト ボックス 2047"/>
          <p:cNvSpPr txBox="1"/>
          <p:nvPr/>
        </p:nvSpPr>
        <p:spPr>
          <a:xfrm>
            <a:off x="5636458" y="3267408"/>
            <a:ext cx="2382383" cy="430887"/>
          </a:xfrm>
          <a:prstGeom prst="rect">
            <a:avLst/>
          </a:prstGeom>
          <a:noFill/>
        </p:spPr>
        <p:txBody>
          <a:bodyPr wrap="none" rtlCol="0">
            <a:spAutoFit/>
          </a:bodyPr>
          <a:lstStyle/>
          <a:p>
            <a:r>
              <a:rPr kumimoji="1" lang="ja-JP" altLang="en-US" dirty="0">
                <a:latin typeface="HGPｺﾞｼｯｸE" panose="020B0900000000000000" pitchFamily="50" charset="-128"/>
                <a:ea typeface="HGPｺﾞｼｯｸE" panose="020B0900000000000000" pitchFamily="50" charset="-128"/>
              </a:rPr>
              <a:t>☆</a:t>
            </a:r>
            <a:r>
              <a:rPr kumimoji="1" lang="ja-JP" altLang="en-US" sz="2200" dirty="0">
                <a:latin typeface="HGPｺﾞｼｯｸE" panose="020B0900000000000000" pitchFamily="50" charset="-128"/>
                <a:ea typeface="HGPｺﾞｼｯｸE" panose="020B0900000000000000" pitchFamily="50" charset="-128"/>
              </a:rPr>
              <a:t>給与所得の計算</a:t>
            </a:r>
          </a:p>
        </p:txBody>
      </p:sp>
      <p:sp>
        <p:nvSpPr>
          <p:cNvPr id="48" name="テキスト ボックス 47"/>
          <p:cNvSpPr txBox="1"/>
          <p:nvPr/>
        </p:nvSpPr>
        <p:spPr>
          <a:xfrm>
            <a:off x="5636457" y="5388763"/>
            <a:ext cx="2382383" cy="430887"/>
          </a:xfrm>
          <a:prstGeom prst="rect">
            <a:avLst/>
          </a:prstGeom>
          <a:noFill/>
        </p:spPr>
        <p:txBody>
          <a:bodyPr wrap="none" rtlCol="0">
            <a:spAutoFit/>
          </a:bodyPr>
          <a:lstStyle/>
          <a:p>
            <a:r>
              <a:rPr kumimoji="1" lang="ja-JP" altLang="en-US" dirty="0">
                <a:latin typeface="HGPｺﾞｼｯｸE" panose="020B0900000000000000" pitchFamily="50" charset="-128"/>
                <a:ea typeface="HGPｺﾞｼｯｸE" panose="020B0900000000000000" pitchFamily="50" charset="-128"/>
              </a:rPr>
              <a:t>☆</a:t>
            </a:r>
            <a:r>
              <a:rPr kumimoji="1" lang="ja-JP" altLang="en-US" sz="2200" dirty="0">
                <a:latin typeface="HGPｺﾞｼｯｸE" panose="020B0900000000000000" pitchFamily="50" charset="-128"/>
                <a:ea typeface="HGPｺﾞｼｯｸE" panose="020B0900000000000000" pitchFamily="50" charset="-128"/>
              </a:rPr>
              <a:t>事業所得の計算</a:t>
            </a:r>
          </a:p>
        </p:txBody>
      </p:sp>
      <p:sp>
        <p:nvSpPr>
          <p:cNvPr id="2051" name="角丸四角形 2050"/>
          <p:cNvSpPr/>
          <p:nvPr/>
        </p:nvSpPr>
        <p:spPr>
          <a:xfrm>
            <a:off x="6827649" y="4371843"/>
            <a:ext cx="4827322" cy="848717"/>
          </a:xfrm>
          <a:prstGeom prst="roundRect">
            <a:avLst>
              <a:gd name="adj" fmla="val 21767"/>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3" name="下矢印 2052"/>
          <p:cNvSpPr/>
          <p:nvPr/>
        </p:nvSpPr>
        <p:spPr>
          <a:xfrm rot="9351635">
            <a:off x="9018751" y="4111123"/>
            <a:ext cx="461877" cy="575860"/>
          </a:xfrm>
          <a:prstGeom prst="downArrow">
            <a:avLst>
              <a:gd name="adj1" fmla="val 38478"/>
              <a:gd name="adj2" fmla="val 55614"/>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878" y="3637518"/>
            <a:ext cx="6631349" cy="56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878" y="5715183"/>
            <a:ext cx="5807579" cy="56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3430" y="4655158"/>
            <a:ext cx="4592518" cy="56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950182" y="4319326"/>
            <a:ext cx="1031051" cy="430887"/>
          </a:xfrm>
          <a:prstGeom prst="rect">
            <a:avLst/>
          </a:prstGeom>
          <a:noFill/>
        </p:spPr>
        <p:txBody>
          <a:bodyPr wrap="none" rtlCol="0">
            <a:spAutoFit/>
          </a:bodyPr>
          <a:lstStyle/>
          <a:p>
            <a:r>
              <a:rPr lang="en-US" altLang="ja-JP" sz="2200" dirty="0">
                <a:latin typeface="HGPｺﾞｼｯｸE" panose="020B0900000000000000" pitchFamily="50" charset="-128"/>
                <a:ea typeface="HGPｺﾞｼｯｸE" panose="020B0900000000000000" pitchFamily="50" charset="-128"/>
              </a:rPr>
              <a:t>【</a:t>
            </a:r>
            <a:r>
              <a:rPr lang="ja-JP" altLang="en-US" sz="2200" dirty="0">
                <a:latin typeface="HGPｺﾞｼｯｸE" panose="020B0900000000000000" pitchFamily="50" charset="-128"/>
                <a:ea typeface="HGPｺﾞｼｯｸE" panose="020B0900000000000000" pitchFamily="50" charset="-128"/>
              </a:rPr>
              <a:t>現行</a:t>
            </a:r>
            <a:r>
              <a:rPr lang="en-US" altLang="ja-JP" sz="2200" dirty="0">
                <a:latin typeface="HGPｺﾞｼｯｸE" panose="020B0900000000000000" pitchFamily="50" charset="-128"/>
                <a:ea typeface="HGPｺﾞｼｯｸE" panose="020B0900000000000000" pitchFamily="50" charset="-128"/>
              </a:rPr>
              <a:t>】</a:t>
            </a:r>
            <a:endParaRPr kumimoji="1" lang="ja-JP" altLang="en-US" sz="2200" dirty="0">
              <a:latin typeface="HGPｺﾞｼｯｸE" panose="020B0900000000000000" pitchFamily="50" charset="-128"/>
              <a:ea typeface="HGPｺﾞｼｯｸE" panose="020B0900000000000000" pitchFamily="50" charset="-128"/>
            </a:endParaRPr>
          </a:p>
        </p:txBody>
      </p:sp>
      <p:sp>
        <p:nvSpPr>
          <p:cNvPr id="33" name="正方形/長方形 32"/>
          <p:cNvSpPr/>
          <p:nvPr/>
        </p:nvSpPr>
        <p:spPr>
          <a:xfrm>
            <a:off x="362857" y="4796202"/>
            <a:ext cx="1828109" cy="641876"/>
          </a:xfrm>
          <a:prstGeom prst="rect">
            <a:avLst/>
          </a:prstGeom>
          <a:noFill/>
          <a:ln w="254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a:off x="2190967" y="5173989"/>
            <a:ext cx="331875"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479053" y="4928173"/>
            <a:ext cx="2683245" cy="646331"/>
          </a:xfrm>
          <a:prstGeom prst="rect">
            <a:avLst/>
          </a:prstGeom>
          <a:noFill/>
        </p:spPr>
        <p:txBody>
          <a:bodyPr wrap="square" rtlCol="0">
            <a:spAutoFit/>
          </a:bodyPr>
          <a:lstStyle/>
          <a:p>
            <a:r>
              <a:rPr kumimoji="1" lang="ja-JP" altLang="en-US" spc="-150" dirty="0" smtClean="0">
                <a:solidFill>
                  <a:srgbClr val="000099"/>
                </a:solidFill>
                <a:latin typeface="HGPｺﾞｼｯｸE" panose="020B0900000000000000" pitchFamily="50" charset="-128"/>
                <a:ea typeface="HGPｺﾞｼｯｸE" panose="020B0900000000000000" pitchFamily="50" charset="-128"/>
              </a:rPr>
              <a:t>所得税法が法人税法の</a:t>
            </a:r>
            <a:endParaRPr kumimoji="1" lang="en-US" altLang="ja-JP" spc="-150" dirty="0" smtClean="0">
              <a:solidFill>
                <a:srgbClr val="000099"/>
              </a:solidFill>
              <a:latin typeface="HGPｺﾞｼｯｸE" panose="020B0900000000000000" pitchFamily="50" charset="-128"/>
              <a:ea typeface="HGPｺﾞｼｯｸE" panose="020B0900000000000000" pitchFamily="50" charset="-128"/>
            </a:endParaRPr>
          </a:p>
          <a:p>
            <a:r>
              <a:rPr lang="ja-JP" altLang="en-US" spc="-150" dirty="0">
                <a:solidFill>
                  <a:srgbClr val="000099"/>
                </a:solidFill>
                <a:latin typeface="HGPｺﾞｼｯｸE" panose="020B0900000000000000" pitchFamily="50" charset="-128"/>
                <a:ea typeface="HGPｺﾞｼｯｸE" panose="020B0900000000000000" pitchFamily="50" charset="-128"/>
              </a:rPr>
              <a:t>取扱</a:t>
            </a:r>
            <a:r>
              <a:rPr lang="ja-JP" altLang="en-US" spc="-150" dirty="0" smtClean="0">
                <a:solidFill>
                  <a:srgbClr val="000099"/>
                </a:solidFill>
                <a:latin typeface="HGPｺﾞｼｯｸE" panose="020B0900000000000000" pitchFamily="50" charset="-128"/>
                <a:ea typeface="HGPｺﾞｼｯｸE" panose="020B0900000000000000" pitchFamily="50" charset="-128"/>
              </a:rPr>
              <a:t>いに合わせるべき事項</a:t>
            </a:r>
            <a:endParaRPr kumimoji="1" lang="en-US" altLang="ja-JP" spc="-150" dirty="0" smtClean="0">
              <a:solidFill>
                <a:srgbClr val="000099"/>
              </a:solidFill>
              <a:latin typeface="HGPｺﾞｼｯｸE" panose="020B0900000000000000" pitchFamily="50" charset="-128"/>
              <a:ea typeface="HGPｺﾞｼｯｸE" panose="020B0900000000000000" pitchFamily="50" charset="-128"/>
            </a:endParaRPr>
          </a:p>
        </p:txBody>
      </p:sp>
      <p:sp>
        <p:nvSpPr>
          <p:cNvPr id="39" name="下矢印 38"/>
          <p:cNvSpPr/>
          <p:nvPr/>
        </p:nvSpPr>
        <p:spPr>
          <a:xfrm rot="12047591">
            <a:off x="10800750" y="4111124"/>
            <a:ext cx="461877" cy="575860"/>
          </a:xfrm>
          <a:prstGeom prst="downArrow">
            <a:avLst>
              <a:gd name="adj1" fmla="val 38478"/>
              <a:gd name="adj2" fmla="val 5561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rot="1266019">
            <a:off x="10395123" y="5179956"/>
            <a:ext cx="461877" cy="575860"/>
          </a:xfrm>
          <a:prstGeom prst="downArrow">
            <a:avLst>
              <a:gd name="adj1" fmla="val 38478"/>
              <a:gd name="adj2" fmla="val 5561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吹き出し 3"/>
          <p:cNvSpPr/>
          <p:nvPr/>
        </p:nvSpPr>
        <p:spPr>
          <a:xfrm>
            <a:off x="307679" y="4462870"/>
            <a:ext cx="2001872" cy="1005015"/>
          </a:xfrm>
          <a:prstGeom prst="wedgeRectCallout">
            <a:avLst>
              <a:gd name="adj1" fmla="val 54279"/>
              <a:gd name="adj2" fmla="val -2361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9579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6" y="4101508"/>
            <a:ext cx="2251479" cy="225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2498754" y="1823158"/>
            <a:ext cx="2954787"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rPr>
              <a:t>☆定期同額 </a:t>
            </a:r>
            <a:endParaRPr kumimoji="0" lang="en-US" altLang="ja-JP"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rPr>
              <a:t>☆事前確定届出 </a:t>
            </a:r>
            <a:endParaRPr kumimoji="0" lang="en-US" altLang="ja-JP"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rPr>
              <a:t>☆利益連動</a:t>
            </a:r>
            <a:endParaRPr kumimoji="0" lang="en-US" altLang="ja-JP"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rPr>
              <a:t> これ以外は損金アウト！</a:t>
            </a:r>
            <a:endParaRPr kumimoji="0" lang="en-US" altLang="ja-JP"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rPr>
              <a:t> 不相当高額もダメ！　</a:t>
            </a:r>
            <a:endParaRPr kumimoji="0" lang="en-US" altLang="ja-JP" sz="2000" i="0" u="none" strike="noStrike" kern="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
        <p:nvSpPr>
          <p:cNvPr id="21" name="角丸四角形吹き出し 20"/>
          <p:cNvSpPr/>
          <p:nvPr/>
        </p:nvSpPr>
        <p:spPr>
          <a:xfrm>
            <a:off x="2051371" y="3454374"/>
            <a:ext cx="3292156" cy="3175307"/>
          </a:xfrm>
          <a:prstGeom prst="wedgeRoundRectCallout">
            <a:avLst>
              <a:gd name="adj1" fmla="val -60751"/>
              <a:gd name="adj2" fmla="val -15441"/>
              <a:gd name="adj3" fmla="val 16667"/>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462387" y="3901453"/>
            <a:ext cx="1415998" cy="400110"/>
          </a:xfrm>
          <a:prstGeom prst="rect">
            <a:avLst/>
          </a:prstGeom>
          <a:noFill/>
        </p:spPr>
        <p:txBody>
          <a:bodyPr wrap="square" rtlCol="0">
            <a:spAutoFit/>
          </a:bodyPr>
          <a:lstStyle/>
          <a:p>
            <a:pPr algn="ctr"/>
            <a:r>
              <a:rPr kumimoji="1" lang="ja-JP" altLang="en-US" sz="2000" dirty="0">
                <a:latin typeface="HGPｺﾞｼｯｸE" panose="020B0900000000000000" pitchFamily="50" charset="-128"/>
                <a:ea typeface="HGPｺﾞｼｯｸE" panose="020B0900000000000000" pitchFamily="50" charset="-128"/>
              </a:rPr>
              <a:t>経営者</a:t>
            </a:r>
          </a:p>
        </p:txBody>
      </p:sp>
      <p:sp>
        <p:nvSpPr>
          <p:cNvPr id="11" name="テキスト ボックス 10"/>
          <p:cNvSpPr txBox="1"/>
          <p:nvPr/>
        </p:nvSpPr>
        <p:spPr>
          <a:xfrm>
            <a:off x="2213017" y="3454374"/>
            <a:ext cx="3130509" cy="3170099"/>
          </a:xfrm>
          <a:prstGeom prst="rect">
            <a:avLst/>
          </a:prstGeom>
          <a:noFill/>
          <a:ln w="25400">
            <a:noFill/>
          </a:ln>
        </p:spPr>
        <p:txBody>
          <a:bodyPr wrap="square" rtlCol="0">
            <a:spAutoFit/>
          </a:bodyPr>
          <a:lstStyle/>
          <a:p>
            <a:r>
              <a:rPr lang="ja-JP" altLang="en-US" sz="2000" spc="-150" dirty="0">
                <a:solidFill>
                  <a:srgbClr val="FF0000"/>
                </a:solidFill>
                <a:latin typeface="HGPｺﾞｼｯｸE" panose="020B0900000000000000" pitchFamily="50" charset="-128"/>
                <a:ea typeface="HGPｺﾞｼｯｸE" panose="020B0900000000000000" pitchFamily="50" charset="-128"/>
              </a:rPr>
              <a:t>定期同額？ </a:t>
            </a:r>
            <a:endParaRPr lang="en-US" altLang="ja-JP" sz="2000" spc="-150" dirty="0">
              <a:solidFill>
                <a:srgbClr val="FF0000"/>
              </a:solidFill>
              <a:latin typeface="HGPｺﾞｼｯｸE" panose="020B0900000000000000" pitchFamily="50" charset="-128"/>
              <a:ea typeface="HGPｺﾞｼｯｸE" panose="020B0900000000000000" pitchFamily="50" charset="-128"/>
            </a:endParaRPr>
          </a:p>
          <a:p>
            <a:r>
              <a:rPr lang="ja-JP" altLang="en-US" sz="2000" spc="-150" dirty="0">
                <a:latin typeface="HGPｺﾞｼｯｸE" panose="020B0900000000000000" pitchFamily="50" charset="-128"/>
                <a:ea typeface="HGPｺﾞｼｯｸE" panose="020B0900000000000000" pitchFamily="50" charset="-128"/>
              </a:rPr>
              <a:t>　資金繰りあるし難しいよ。</a:t>
            </a:r>
            <a:endParaRPr kumimoji="1" lang="en-US" altLang="ja-JP" sz="2000" spc="-150" dirty="0">
              <a:latin typeface="HGPｺﾞｼｯｸE" panose="020B0900000000000000" pitchFamily="50" charset="-128"/>
              <a:ea typeface="HGPｺﾞｼｯｸE" panose="020B0900000000000000" pitchFamily="50" charset="-128"/>
            </a:endParaRPr>
          </a:p>
          <a:p>
            <a:r>
              <a:rPr lang="ja-JP" altLang="en-US" sz="2000" spc="-150" dirty="0">
                <a:solidFill>
                  <a:srgbClr val="FF0000"/>
                </a:solidFill>
                <a:latin typeface="HGPｺﾞｼｯｸE" panose="020B0900000000000000" pitchFamily="50" charset="-128"/>
                <a:ea typeface="HGPｺﾞｼｯｸE" panose="020B0900000000000000" pitchFamily="50" charset="-128"/>
              </a:rPr>
              <a:t>事前確定？ </a:t>
            </a:r>
            <a:endParaRPr lang="en-US" altLang="ja-JP" sz="2000" spc="-150" dirty="0">
              <a:solidFill>
                <a:srgbClr val="FF0000"/>
              </a:solidFill>
              <a:latin typeface="HGPｺﾞｼｯｸE" panose="020B0900000000000000" pitchFamily="50" charset="-128"/>
              <a:ea typeface="HGPｺﾞｼｯｸE" panose="020B0900000000000000" pitchFamily="50" charset="-128"/>
            </a:endParaRPr>
          </a:p>
          <a:p>
            <a:r>
              <a:rPr lang="ja-JP" altLang="en-US" sz="2000" spc="-150" dirty="0">
                <a:latin typeface="HGPｺﾞｼｯｸE" panose="020B0900000000000000" pitchFamily="50" charset="-128"/>
                <a:ea typeface="HGPｺﾞｼｯｸE" panose="020B0900000000000000" pitchFamily="50" charset="-128"/>
              </a:rPr>
              <a:t>　明日のことも分からんよ。</a:t>
            </a:r>
            <a:endParaRPr lang="en-US" altLang="ja-JP" sz="2000" spc="-150" dirty="0">
              <a:latin typeface="HGPｺﾞｼｯｸE" panose="020B0900000000000000" pitchFamily="50" charset="-128"/>
              <a:ea typeface="HGPｺﾞｼｯｸE" panose="020B0900000000000000" pitchFamily="50" charset="-128"/>
            </a:endParaRPr>
          </a:p>
          <a:p>
            <a:r>
              <a:rPr kumimoji="1" lang="ja-JP" altLang="en-US" sz="2000" spc="-150" dirty="0">
                <a:solidFill>
                  <a:srgbClr val="FF0000"/>
                </a:solidFill>
                <a:latin typeface="HGPｺﾞｼｯｸE" panose="020B0900000000000000" pitchFamily="50" charset="-128"/>
                <a:ea typeface="HGPｺﾞｼｯｸE" panose="020B0900000000000000" pitchFamily="50" charset="-128"/>
              </a:rPr>
              <a:t>利益連動？</a:t>
            </a:r>
            <a:endParaRPr kumimoji="1" lang="en-US" altLang="ja-JP" sz="2000" spc="-15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2000" spc="-150" dirty="0">
                <a:latin typeface="HGPｺﾞｼｯｸE" panose="020B0900000000000000" pitchFamily="50" charset="-128"/>
                <a:ea typeface="HGPｺﾞｼｯｸE" panose="020B0900000000000000" pitchFamily="50" charset="-128"/>
              </a:rPr>
              <a:t>　全く関係のない制度だね。</a:t>
            </a:r>
            <a:endParaRPr kumimoji="1" lang="en-US" altLang="ja-JP" sz="2000" spc="-150" dirty="0">
              <a:latin typeface="HGPｺﾞｼｯｸE" panose="020B0900000000000000" pitchFamily="50" charset="-128"/>
              <a:ea typeface="HGPｺﾞｼｯｸE" panose="020B0900000000000000" pitchFamily="50" charset="-128"/>
            </a:endParaRPr>
          </a:p>
          <a:p>
            <a:r>
              <a:rPr lang="ja-JP" altLang="en-US" sz="2000" spc="-150" dirty="0">
                <a:solidFill>
                  <a:srgbClr val="FF0000"/>
                </a:solidFill>
                <a:latin typeface="HGPｺﾞｼｯｸE" panose="020B0900000000000000" pitchFamily="50" charset="-128"/>
                <a:ea typeface="HGPｺﾞｼｯｸE" panose="020B0900000000000000" pitchFamily="50" charset="-128"/>
              </a:rPr>
              <a:t>不相当高額？ </a:t>
            </a:r>
            <a:endParaRPr lang="en-US" altLang="ja-JP" sz="2000" spc="-150" dirty="0">
              <a:solidFill>
                <a:srgbClr val="FF0000"/>
              </a:solidFill>
              <a:latin typeface="HGPｺﾞｼｯｸE" panose="020B0900000000000000" pitchFamily="50" charset="-128"/>
              <a:ea typeface="HGPｺﾞｼｯｸE" panose="020B0900000000000000" pitchFamily="50" charset="-128"/>
            </a:endParaRPr>
          </a:p>
          <a:p>
            <a:r>
              <a:rPr lang="ja-JP" altLang="en-US" sz="2000" spc="-150" dirty="0">
                <a:latin typeface="HGPｺﾞｼｯｸE" panose="020B0900000000000000" pitchFamily="50" charset="-128"/>
                <a:ea typeface="HGPｺﾞｼｯｸE" panose="020B0900000000000000" pitchFamily="50" charset="-128"/>
              </a:rPr>
              <a:t>　儲かったら貰うでしょ。</a:t>
            </a:r>
            <a:endParaRPr lang="en-US" altLang="ja-JP" sz="2000" spc="-150" dirty="0">
              <a:latin typeface="HGPｺﾞｼｯｸE" panose="020B0900000000000000" pitchFamily="50" charset="-128"/>
              <a:ea typeface="HGPｺﾞｼｯｸE" panose="020B0900000000000000" pitchFamily="50" charset="-128"/>
            </a:endParaRPr>
          </a:p>
          <a:p>
            <a:r>
              <a:rPr lang="ja-JP" altLang="en-US" sz="2000" spc="-150" dirty="0">
                <a:latin typeface="HGPｺﾞｼｯｸE" panose="020B0900000000000000" pitchFamily="50" charset="-128"/>
                <a:ea typeface="HGPｺﾞｼｯｸE" panose="020B0900000000000000" pitchFamily="50" charset="-128"/>
              </a:rPr>
              <a:t>　何で他の会社と比べるの？</a:t>
            </a:r>
            <a:endParaRPr lang="en-US" altLang="ja-JP" sz="2000" spc="-150" dirty="0">
              <a:latin typeface="HGPｺﾞｼｯｸE" panose="020B0900000000000000" pitchFamily="50" charset="-128"/>
              <a:ea typeface="HGPｺﾞｼｯｸE" panose="020B0900000000000000" pitchFamily="50" charset="-128"/>
            </a:endParaRPr>
          </a:p>
          <a:p>
            <a:r>
              <a:rPr lang="ja-JP" altLang="en-US" sz="2000" spc="-150" dirty="0">
                <a:latin typeface="HGPｺﾞｼｯｸE" panose="020B0900000000000000" pitchFamily="50" charset="-128"/>
                <a:ea typeface="HGPｺﾞｼｯｸE" panose="020B0900000000000000" pitchFamily="50" charset="-128"/>
              </a:rPr>
              <a:t>　どうやって私が調べるの？</a:t>
            </a:r>
            <a:endParaRPr kumimoji="1" lang="ja-JP" altLang="en-US" sz="2000" spc="-150" dirty="0">
              <a:latin typeface="HGPｺﾞｼｯｸE" panose="020B0900000000000000" pitchFamily="50" charset="-128"/>
              <a:ea typeface="HGPｺﾞｼｯｸE" panose="020B0900000000000000" pitchFamily="50" charset="-128"/>
            </a:endParaRPr>
          </a:p>
        </p:txBody>
      </p:sp>
      <p:sp>
        <p:nvSpPr>
          <p:cNvPr id="13" name="左矢印 12"/>
          <p:cNvSpPr/>
          <p:nvPr/>
        </p:nvSpPr>
        <p:spPr>
          <a:xfrm>
            <a:off x="2137597" y="2351686"/>
            <a:ext cx="269476" cy="420799"/>
          </a:xfrm>
          <a:prstGeom prst="leftArrow">
            <a:avLst>
              <a:gd name="adj1" fmla="val 50000"/>
              <a:gd name="adj2" fmla="val 65782"/>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大かっこ 13"/>
          <p:cNvSpPr/>
          <p:nvPr/>
        </p:nvSpPr>
        <p:spPr>
          <a:xfrm>
            <a:off x="2465158" y="1884720"/>
            <a:ext cx="128618" cy="1508093"/>
          </a:xfrm>
          <a:prstGeom prst="leftBracket">
            <a:avLst>
              <a:gd name="adj" fmla="val 62713"/>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407074" y="1414718"/>
            <a:ext cx="2228426" cy="430887"/>
          </a:xfrm>
          <a:prstGeom prst="rect">
            <a:avLst/>
          </a:prstGeom>
          <a:solidFill>
            <a:srgbClr val="FFFF00"/>
          </a:solidFill>
          <a:ln w="254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normalizeH="0" baseline="0" noProof="0" dirty="0">
                <a:ln w="15875">
                  <a:noFill/>
                </a:ln>
                <a:solidFill>
                  <a:srgbClr val="FF0000"/>
                </a:solidFill>
                <a:effectLst/>
                <a:uLnTx/>
                <a:uFillTx/>
                <a:latin typeface="HGPｺﾞｼｯｸE" panose="020B0900000000000000" pitchFamily="50" charset="-128"/>
                <a:ea typeface="HGPｺﾞｼｯｸE" panose="020B0900000000000000" pitchFamily="50" charset="-128"/>
              </a:rPr>
              <a:t>税制独自の縛り</a:t>
            </a:r>
          </a:p>
        </p:txBody>
      </p:sp>
      <p:sp>
        <p:nvSpPr>
          <p:cNvPr id="16" name="テキスト ボックス 15"/>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3" name="タイトル 1"/>
          <p:cNvSpPr txBox="1">
            <a:spLocks/>
          </p:cNvSpPr>
          <p:nvPr/>
        </p:nvSpPr>
        <p:spPr>
          <a:xfrm>
            <a:off x="221942" y="333502"/>
            <a:ext cx="11727402" cy="499621"/>
          </a:xfrm>
          <a:prstGeom prst="rect">
            <a:avLst/>
          </a:prstGeom>
          <a:solidFill>
            <a:srgbClr val="000099"/>
          </a:solidFill>
          <a:ln>
            <a:solidFill>
              <a:schemeClr val="accent5">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②</a:t>
            </a:r>
            <a:r>
              <a:rPr lang="en-US" altLang="ja-JP" sz="2800" b="1" dirty="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役員給与制度</a:t>
            </a:r>
            <a:r>
              <a:rPr lang="en-US" altLang="ja-JP" sz="2800" b="1" dirty="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の問題</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611" y="1451066"/>
            <a:ext cx="1761968" cy="230065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六角形 23"/>
          <p:cNvSpPr/>
          <p:nvPr/>
        </p:nvSpPr>
        <p:spPr>
          <a:xfrm>
            <a:off x="187734" y="900109"/>
            <a:ext cx="5155792" cy="432000"/>
          </a:xfrm>
          <a:prstGeom prst="hexagon">
            <a:avLst>
              <a:gd name="adj" fmla="val 26401"/>
              <a:gd name="vf" fmla="val 115470"/>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ea typeface="ＭＳ Ｐゴシック" panose="020B0600070205080204" pitchFamily="50" charset="-128"/>
              </a:rPr>
              <a:t>現　　行</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六角形 24"/>
          <p:cNvSpPr/>
          <p:nvPr/>
        </p:nvSpPr>
        <p:spPr>
          <a:xfrm>
            <a:off x="5453541" y="904884"/>
            <a:ext cx="6495803" cy="432000"/>
          </a:xfrm>
          <a:prstGeom prst="hexagon">
            <a:avLst>
              <a:gd name="adj" fmla="val 22270"/>
              <a:gd name="vf" fmla="val 115470"/>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提　　言</a:t>
            </a:r>
          </a:p>
        </p:txBody>
      </p:sp>
      <p:sp>
        <p:nvSpPr>
          <p:cNvPr id="26" name="角丸四角形 25"/>
          <p:cNvSpPr/>
          <p:nvPr/>
        </p:nvSpPr>
        <p:spPr>
          <a:xfrm>
            <a:off x="5714690" y="1451066"/>
            <a:ext cx="6049846" cy="1093740"/>
          </a:xfrm>
          <a:prstGeom prst="roundRect">
            <a:avLst>
              <a:gd name="adj" fmla="val 20187"/>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spc="-150" dirty="0">
                <a:solidFill>
                  <a:schemeClr val="tx1"/>
                </a:solidFill>
                <a:latin typeface="HGPｺﾞｼｯｸE" panose="020B0900000000000000" pitchFamily="50" charset="-128"/>
                <a:ea typeface="HGPｺﾞｼｯｸE" panose="020B0900000000000000" pitchFamily="50" charset="-128"/>
              </a:rPr>
              <a:t>税制が</a:t>
            </a:r>
            <a:r>
              <a:rPr lang="ja-JP" altLang="en-US" sz="2200" spc="-150" dirty="0">
                <a:solidFill>
                  <a:schemeClr val="tx1"/>
                </a:solidFill>
                <a:latin typeface="HGPｺﾞｼｯｸE" panose="020B0900000000000000" pitchFamily="50" charset="-128"/>
                <a:ea typeface="HGPｺﾞｼｯｸE" panose="020B0900000000000000" pitchFamily="50" charset="-128"/>
              </a:rPr>
              <a:t>規制</a:t>
            </a:r>
            <a:r>
              <a:rPr kumimoji="1" lang="ja-JP" altLang="en-US" sz="2200" spc="-150" dirty="0">
                <a:solidFill>
                  <a:schemeClr val="tx1"/>
                </a:solidFill>
                <a:latin typeface="HGPｺﾞｼｯｸE" panose="020B0900000000000000" pitchFamily="50" charset="-128"/>
                <a:ea typeface="HGPｺﾞｼｯｸE" panose="020B0900000000000000" pitchFamily="50" charset="-128"/>
              </a:rPr>
              <a:t>すべきことは</a:t>
            </a:r>
            <a:endParaRPr kumimoji="1" lang="en-US" altLang="ja-JP" sz="2200" spc="-150" dirty="0">
              <a:solidFill>
                <a:schemeClr val="tx1"/>
              </a:solidFill>
              <a:latin typeface="HGPｺﾞｼｯｸE" panose="020B0900000000000000" pitchFamily="50" charset="-128"/>
              <a:ea typeface="HGPｺﾞｼｯｸE" panose="020B0900000000000000" pitchFamily="50" charset="-128"/>
            </a:endParaRPr>
          </a:p>
          <a:p>
            <a:r>
              <a:rPr lang="ja-JP" altLang="en-US" sz="2200" spc="-150" dirty="0">
                <a:solidFill>
                  <a:schemeClr val="tx1"/>
                </a:solidFill>
                <a:latin typeface="HGPｺﾞｼｯｸE" panose="020B0900000000000000" pitchFamily="50" charset="-128"/>
                <a:ea typeface="HGPｺﾞｼｯｸE" panose="020B0900000000000000" pitchFamily="50" charset="-128"/>
              </a:rPr>
              <a:t> ☆「支給事実のない計上」 ← 規定の形骸化防止</a:t>
            </a:r>
            <a:endParaRPr lang="en-US" altLang="ja-JP" sz="2200" spc="-150" dirty="0">
              <a:solidFill>
                <a:schemeClr val="tx1"/>
              </a:solidFill>
              <a:latin typeface="HGPｺﾞｼｯｸE" panose="020B0900000000000000" pitchFamily="50" charset="-128"/>
              <a:ea typeface="HGPｺﾞｼｯｸE" panose="020B0900000000000000" pitchFamily="50" charset="-128"/>
            </a:endParaRPr>
          </a:p>
          <a:p>
            <a:r>
              <a:rPr lang="ja-JP" altLang="en-US" sz="2200" spc="-150" dirty="0">
                <a:solidFill>
                  <a:schemeClr val="tx1"/>
                </a:solidFill>
                <a:latin typeface="HGPｺﾞｼｯｸE" panose="020B0900000000000000" pitchFamily="50" charset="-128"/>
                <a:ea typeface="HGPｺﾞｼｯｸE" panose="020B0900000000000000" pitchFamily="50" charset="-128"/>
              </a:rPr>
              <a:t> ☆「役員個人の所得分散」 ← 租税回避行為の防止</a:t>
            </a:r>
            <a:endParaRPr lang="en-US" altLang="ja-JP" sz="2200" spc="-150" dirty="0">
              <a:solidFill>
                <a:schemeClr val="tx1"/>
              </a:solidFill>
              <a:latin typeface="HGPｺﾞｼｯｸE" panose="020B0900000000000000" pitchFamily="50" charset="-128"/>
              <a:ea typeface="HGPｺﾞｼｯｸE" panose="020B0900000000000000" pitchFamily="50" charset="-128"/>
            </a:endParaRPr>
          </a:p>
        </p:txBody>
      </p:sp>
      <p:sp>
        <p:nvSpPr>
          <p:cNvPr id="28" name="フレーム 27"/>
          <p:cNvSpPr/>
          <p:nvPr/>
        </p:nvSpPr>
        <p:spPr>
          <a:xfrm>
            <a:off x="5597913" y="3003420"/>
            <a:ext cx="6401968" cy="3450651"/>
          </a:xfrm>
          <a:prstGeom prst="frame">
            <a:avLst>
              <a:gd name="adj1" fmla="val 1765"/>
            </a:avLst>
          </a:prstGeom>
          <a:solidFill>
            <a:schemeClr val="accent1">
              <a:lumMod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p:cNvSpPr txBox="1"/>
          <p:nvPr/>
        </p:nvSpPr>
        <p:spPr>
          <a:xfrm>
            <a:off x="5893111" y="3113821"/>
            <a:ext cx="5871425" cy="769441"/>
          </a:xfrm>
          <a:prstGeom prst="rect">
            <a:avLst/>
          </a:prstGeom>
          <a:noFill/>
          <a:ln w="25400">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kern="0" spc="-150" dirty="0">
                <a:latin typeface="HGPｺﾞｼｯｸE" panose="020B0900000000000000" pitchFamily="50" charset="-128"/>
                <a:ea typeface="HGPｺﾞｼｯｸE" panose="020B0900000000000000" pitchFamily="50" charset="-128"/>
              </a:rPr>
              <a:t>・</a:t>
            </a:r>
            <a:r>
              <a:rPr kumimoji="0" lang="ja-JP" altLang="en-US"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rPr>
              <a:t>定期同額、事前確定届出、利益連動 → </a:t>
            </a:r>
            <a:r>
              <a:rPr kumimoji="0" lang="ja-JP" altLang="en-US" sz="2200" i="0" u="none" strike="noStrike" kern="0" cap="none" spc="-15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廃止</a:t>
            </a:r>
            <a:endParaRPr kumimoji="0" lang="en-US" altLang="ja-JP" sz="2200" i="0" u="none" strike="noStrike" kern="0" cap="none" spc="-15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rPr>
              <a:t>・不相当高額</a:t>
            </a:r>
            <a:r>
              <a:rPr kumimoji="0" lang="en-US" altLang="ja-JP"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rPr>
              <a:t>(</a:t>
            </a:r>
            <a:r>
              <a:rPr kumimoji="0" lang="ja-JP" altLang="en-US"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rPr>
              <a:t>同業他社比較</a:t>
            </a:r>
            <a:r>
              <a:rPr kumimoji="0" lang="en-US" altLang="ja-JP"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rPr>
              <a:t>)</a:t>
            </a:r>
            <a:r>
              <a:rPr kumimoji="0" lang="ja-JP" altLang="en-US"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rPr>
              <a:t> → </a:t>
            </a:r>
            <a:r>
              <a:rPr kumimoji="0" lang="ja-JP" altLang="en-US" sz="2200" i="0" u="none" strike="noStrike" kern="0" cap="none" spc="-15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廃止</a:t>
            </a:r>
            <a:r>
              <a:rPr kumimoji="0" lang="ja-JP" altLang="en-US"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rPr>
              <a:t>　</a:t>
            </a:r>
            <a:endParaRPr kumimoji="0" lang="en-US" altLang="ja-JP" sz="2200" i="0" u="none" strike="noStrike" kern="0" cap="none" spc="-150" normalizeH="0" baseline="0" noProof="0" dirty="0">
              <a:ln>
                <a:noFill/>
              </a:ln>
              <a:effectLst/>
              <a:uLnTx/>
              <a:uFillTx/>
              <a:latin typeface="HGPｺﾞｼｯｸE" panose="020B0900000000000000" pitchFamily="50" charset="-128"/>
              <a:ea typeface="HGPｺﾞｼｯｸE" panose="020B0900000000000000" pitchFamily="50" charset="-128"/>
            </a:endParaRPr>
          </a:p>
        </p:txBody>
      </p:sp>
      <p:sp>
        <p:nvSpPr>
          <p:cNvPr id="31" name="テキスト ボックス 30"/>
          <p:cNvSpPr txBox="1"/>
          <p:nvPr/>
        </p:nvSpPr>
        <p:spPr>
          <a:xfrm>
            <a:off x="5597913" y="2603310"/>
            <a:ext cx="5224655" cy="430887"/>
          </a:xfrm>
          <a:prstGeom prst="rect">
            <a:avLst/>
          </a:prstGeom>
          <a:noFill/>
        </p:spPr>
        <p:txBody>
          <a:bodyPr wrap="square" rtlCol="0">
            <a:spAutoFit/>
          </a:bodyPr>
          <a:lstStyle/>
          <a:p>
            <a:r>
              <a:rPr kumimoji="1" lang="ja-JP" altLang="en-US" sz="2200" dirty="0">
                <a:solidFill>
                  <a:srgbClr val="FF0000"/>
                </a:solidFill>
                <a:latin typeface="HGPｺﾞｼｯｸE" panose="020B0900000000000000" pitchFamily="50" charset="-128"/>
                <a:ea typeface="HGPｺﾞｼｯｸE" panose="020B0900000000000000" pitchFamily="50" charset="-128"/>
              </a:rPr>
              <a:t>新たな役員給与制度（</a:t>
            </a:r>
            <a:r>
              <a:rPr lang="ja-JP" altLang="en-US" sz="2200" dirty="0">
                <a:solidFill>
                  <a:srgbClr val="FF0000"/>
                </a:solidFill>
                <a:latin typeface="HGPｺﾞｼｯｸE" panose="020B0900000000000000" pitchFamily="50" charset="-128"/>
                <a:ea typeface="HGPｺﾞｼｯｸE" panose="020B0900000000000000" pitchFamily="50" charset="-128"/>
              </a:rPr>
              <a:t>原則損金算入）</a:t>
            </a:r>
            <a:endParaRPr kumimoji="1" lang="ja-JP" altLang="en-US" sz="2200" dirty="0">
              <a:solidFill>
                <a:srgbClr val="FF0000"/>
              </a:solidFill>
              <a:latin typeface="HGPｺﾞｼｯｸE" panose="020B0900000000000000" pitchFamily="50" charset="-128"/>
              <a:ea typeface="HGPｺﾞｼｯｸE" panose="020B0900000000000000" pitchFamily="50" charset="-128"/>
            </a:endParaRPr>
          </a:p>
        </p:txBody>
      </p:sp>
      <p:sp>
        <p:nvSpPr>
          <p:cNvPr id="32" name="正方形/長方形 31"/>
          <p:cNvSpPr/>
          <p:nvPr/>
        </p:nvSpPr>
        <p:spPr>
          <a:xfrm rot="21239720">
            <a:off x="5437248" y="3926129"/>
            <a:ext cx="1296793" cy="461665"/>
          </a:xfrm>
          <a:prstGeom prst="rect">
            <a:avLst/>
          </a:prstGeom>
          <a:noFill/>
        </p:spPr>
        <p:txBody>
          <a:bodyPr wrap="square" lIns="91440" tIns="45720" rIns="91440" bIns="45720">
            <a:spAutoFit/>
          </a:bodyPr>
          <a:lstStyle/>
          <a:p>
            <a:pPr algn="ctr"/>
            <a:r>
              <a:rPr lang="en-US" altLang="ja-JP" sz="2400" b="1" i="1" dirty="0">
                <a:ln w="12700">
                  <a:solidFill>
                    <a:srgbClr val="0000FF"/>
                  </a:solidFill>
                  <a:prstDash val="solid"/>
                </a:ln>
                <a:solidFill>
                  <a:srgbClr val="FF0000"/>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rPr>
              <a:t>NEW!</a:t>
            </a:r>
            <a:endParaRPr lang="ja-JP" altLang="en-US" sz="2400" b="1" i="1" dirty="0">
              <a:ln w="12700">
                <a:solidFill>
                  <a:srgbClr val="0000FF"/>
                </a:solidFill>
                <a:prstDash val="solid"/>
              </a:ln>
              <a:solidFill>
                <a:srgbClr val="FF0000"/>
              </a:solidFill>
              <a:effectLst>
                <a:outerShdw blurRad="41275" dist="20320" dir="1800000" algn="tl" rotWithShape="0">
                  <a:srgbClr val="000000">
                    <a:alpha val="40000"/>
                  </a:srgbClr>
                </a:outerShdw>
              </a:effectLst>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5670980" y="4274622"/>
            <a:ext cx="6255834" cy="2123658"/>
          </a:xfrm>
          <a:prstGeom prst="rect">
            <a:avLst/>
          </a:prstGeom>
          <a:noFill/>
        </p:spPr>
        <p:txBody>
          <a:bodyPr wrap="square" rtlCol="0">
            <a:spAutoFit/>
          </a:bodyPr>
          <a:lstStyle/>
          <a:p>
            <a:r>
              <a:rPr kumimoji="1" lang="ja-JP" altLang="en-US" sz="2200" spc="-150" dirty="0">
                <a:latin typeface="HGPｺﾞｼｯｸE" panose="020B0900000000000000" pitchFamily="50" charset="-128"/>
                <a:ea typeface="HGPｺﾞｼｯｸE" panose="020B0900000000000000" pitchFamily="50" charset="-128"/>
              </a:rPr>
              <a:t>次以外は、</a:t>
            </a:r>
            <a:r>
              <a:rPr kumimoji="1" lang="ja-JP" altLang="en-US" sz="2200" spc="-150" dirty="0">
                <a:solidFill>
                  <a:srgbClr val="FF0000"/>
                </a:solidFill>
                <a:latin typeface="HGPｺﾞｼｯｸE" panose="020B0900000000000000" pitchFamily="50" charset="-128"/>
                <a:ea typeface="HGPｺﾞｼｯｸE" panose="020B0900000000000000" pitchFamily="50" charset="-128"/>
              </a:rPr>
              <a:t>原則損金算入！</a:t>
            </a:r>
            <a:endParaRPr kumimoji="1" lang="en-US" altLang="ja-JP" sz="2200" spc="-15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2200" spc="-150" dirty="0">
                <a:latin typeface="HGPｺﾞｼｯｸE" panose="020B0900000000000000" pitchFamily="50" charset="-128"/>
                <a:ea typeface="HGPｺﾞｼｯｸE" panose="020B0900000000000000" pitchFamily="50" charset="-128"/>
              </a:rPr>
              <a:t>・株主総会等で決まった総額を超える部分。</a:t>
            </a:r>
            <a:endParaRPr kumimoji="1" lang="en-US" altLang="ja-JP" sz="2200" spc="-150" dirty="0">
              <a:latin typeface="HGPｺﾞｼｯｸE" panose="020B0900000000000000" pitchFamily="50" charset="-128"/>
              <a:ea typeface="HGPｺﾞｼｯｸE" panose="020B0900000000000000" pitchFamily="50" charset="-128"/>
            </a:endParaRPr>
          </a:p>
          <a:p>
            <a:r>
              <a:rPr lang="ja-JP" altLang="en-US" sz="2200" spc="-150" dirty="0">
                <a:latin typeface="HGPｺﾞｼｯｸE" panose="020B0900000000000000" pitchFamily="50" charset="-128"/>
                <a:ea typeface="HGPｺﾞｼｯｸE" panose="020B0900000000000000" pitchFamily="50" charset="-128"/>
              </a:rPr>
              <a:t>・翌期首から１か月以内に支払いのない未払計上部分。</a:t>
            </a:r>
            <a:endParaRPr lang="en-US" altLang="ja-JP" sz="2200" spc="-150" dirty="0">
              <a:latin typeface="HGPｺﾞｼｯｸE" panose="020B0900000000000000" pitchFamily="50" charset="-128"/>
              <a:ea typeface="HGPｺﾞｼｯｸE" panose="020B0900000000000000" pitchFamily="50" charset="-128"/>
            </a:endParaRPr>
          </a:p>
          <a:p>
            <a:r>
              <a:rPr kumimoji="1" lang="ja-JP" altLang="en-US" sz="2200" spc="-150" dirty="0">
                <a:latin typeface="HGPｺﾞｼｯｸE" panose="020B0900000000000000" pitchFamily="50" charset="-128"/>
                <a:ea typeface="HGPｺﾞｼｯｸE" panose="020B0900000000000000" pitchFamily="50" charset="-128"/>
              </a:rPr>
              <a:t>・社内の特殊関係役員と比べて不相当高額部分。</a:t>
            </a:r>
            <a:endParaRPr kumimoji="1" lang="en-US" altLang="ja-JP" sz="2200" spc="-150" dirty="0">
              <a:latin typeface="HGPｺﾞｼｯｸE" panose="020B0900000000000000" pitchFamily="50" charset="-128"/>
              <a:ea typeface="HGPｺﾞｼｯｸE" panose="020B0900000000000000" pitchFamily="50" charset="-128"/>
            </a:endParaRPr>
          </a:p>
          <a:p>
            <a:r>
              <a:rPr lang="ja-JP" altLang="en-US" sz="2200" spc="-150" dirty="0">
                <a:latin typeface="HGPｺﾞｼｯｸE" panose="020B0900000000000000" pitchFamily="50" charset="-128"/>
                <a:ea typeface="HGPｺﾞｼｯｸE" panose="020B0900000000000000" pitchFamily="50" charset="-128"/>
              </a:rPr>
              <a:t>・特殊関係役員が前代表の場合は、</a:t>
            </a:r>
            <a:endParaRPr lang="en-US" altLang="ja-JP" sz="2200" spc="-150" dirty="0">
              <a:latin typeface="HGPｺﾞｼｯｸE" panose="020B0900000000000000" pitchFamily="50" charset="-128"/>
              <a:ea typeface="HGPｺﾞｼｯｸE" panose="020B0900000000000000" pitchFamily="50" charset="-128"/>
            </a:endParaRPr>
          </a:p>
          <a:p>
            <a:r>
              <a:rPr lang="ja-JP" altLang="en-US" sz="2200" spc="-150" dirty="0">
                <a:latin typeface="HGPｺﾞｼｯｸE" panose="020B0900000000000000" pitchFamily="50" charset="-128"/>
                <a:ea typeface="HGPｺﾞｼｯｸE" panose="020B0900000000000000" pitchFamily="50" charset="-128"/>
              </a:rPr>
              <a:t>　社長時代の</a:t>
            </a:r>
            <a:r>
              <a:rPr lang="en-US" altLang="ja-JP" sz="2200" spc="-150" dirty="0">
                <a:latin typeface="HGPｺﾞｼｯｸE" panose="020B0900000000000000" pitchFamily="50" charset="-128"/>
                <a:ea typeface="HGPｺﾞｼｯｸE" panose="020B0900000000000000" pitchFamily="50" charset="-128"/>
              </a:rPr>
              <a:t>5</a:t>
            </a:r>
            <a:r>
              <a:rPr lang="ja-JP" altLang="en-US" sz="2200" spc="-150" dirty="0">
                <a:latin typeface="HGPｺﾞｼｯｸE" panose="020B0900000000000000" pitchFamily="50" charset="-128"/>
                <a:ea typeface="HGPｺﾞｼｯｸE" panose="020B0900000000000000" pitchFamily="50" charset="-128"/>
              </a:rPr>
              <a:t>年間の平均給与の</a:t>
            </a:r>
            <a:r>
              <a:rPr lang="en-US" altLang="ja-JP" sz="2200" spc="-150" dirty="0">
                <a:latin typeface="HGPｺﾞｼｯｸE" panose="020B0900000000000000" pitchFamily="50" charset="-128"/>
                <a:ea typeface="HGPｺﾞｼｯｸE" panose="020B0900000000000000" pitchFamily="50" charset="-128"/>
              </a:rPr>
              <a:t>2</a:t>
            </a:r>
            <a:r>
              <a:rPr lang="ja-JP" altLang="en-US" sz="2200" spc="-150" dirty="0">
                <a:latin typeface="HGPｺﾞｼｯｸE" panose="020B0900000000000000" pitchFamily="50" charset="-128"/>
                <a:ea typeface="HGPｺﾞｼｯｸE" panose="020B0900000000000000" pitchFamily="50" charset="-128"/>
              </a:rPr>
              <a:t>分の</a:t>
            </a:r>
            <a:r>
              <a:rPr lang="en-US" altLang="ja-JP" sz="2200" spc="-150" dirty="0">
                <a:latin typeface="HGPｺﾞｼｯｸE" panose="020B0900000000000000" pitchFamily="50" charset="-128"/>
                <a:ea typeface="HGPｺﾞｼｯｸE" panose="020B0900000000000000" pitchFamily="50" charset="-128"/>
              </a:rPr>
              <a:t>1</a:t>
            </a:r>
            <a:r>
              <a:rPr lang="ja-JP" altLang="en-US" sz="2200" spc="-150" dirty="0">
                <a:latin typeface="HGPｺﾞｼｯｸE" panose="020B0900000000000000" pitchFamily="50" charset="-128"/>
                <a:ea typeface="HGPｺﾞｼｯｸE" panose="020B0900000000000000" pitchFamily="50" charset="-128"/>
              </a:rPr>
              <a:t>を超える部分。</a:t>
            </a:r>
            <a:endParaRPr kumimoji="1" lang="ja-JP" altLang="en-US" sz="2200" spc="-15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636937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2686024" y="1564610"/>
            <a:ext cx="3033849" cy="2400657"/>
          </a:xfrm>
          <a:prstGeom prst="rect">
            <a:avLst/>
          </a:prstGeom>
          <a:solidFill>
            <a:schemeClr val="accent6">
              <a:lumMod val="20000"/>
              <a:lumOff val="80000"/>
            </a:schemeClr>
          </a:solidFill>
          <a:ln w="254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Calibri"/>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大企業並みの財務基盤</a:t>
            </a:r>
            <a:endParaRPr kumimoji="0" lang="en-US" altLang="ja-JP" sz="2200" i="0" u="none" strike="noStrike" kern="0" cap="none"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2" name="角丸四角形 1"/>
          <p:cNvSpPr/>
          <p:nvPr/>
        </p:nvSpPr>
        <p:spPr>
          <a:xfrm>
            <a:off x="6621084" y="1696830"/>
            <a:ext cx="4608576" cy="882144"/>
          </a:xfrm>
          <a:prstGeom prst="roundRect">
            <a:avLst>
              <a:gd name="adj" fmla="val 16126"/>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ｺﾞｼｯｸE" panose="020B0900000000000000" pitchFamily="50" charset="-128"/>
                <a:ea typeface="HGPｺﾞｼｯｸE" panose="020B0900000000000000" pitchFamily="50" charset="-128"/>
              </a:rPr>
              <a:t>区分問題は、</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sz="2400" dirty="0">
                <a:solidFill>
                  <a:schemeClr val="tx1"/>
                </a:solidFill>
                <a:latin typeface="HGPｺﾞｼｯｸE" panose="020B0900000000000000" pitchFamily="50" charset="-128"/>
                <a:ea typeface="HGPｺﾞｼｯｸE" panose="020B0900000000000000" pitchFamily="50" charset="-128"/>
              </a:rPr>
              <a:t>中小企業税制の根幹</a:t>
            </a:r>
          </a:p>
        </p:txBody>
      </p:sp>
      <p:sp>
        <p:nvSpPr>
          <p:cNvPr id="6" name="正方形/長方形 5"/>
          <p:cNvSpPr/>
          <p:nvPr/>
        </p:nvSpPr>
        <p:spPr>
          <a:xfrm rot="21239720">
            <a:off x="6186586" y="3721862"/>
            <a:ext cx="1332315" cy="461665"/>
          </a:xfrm>
          <a:prstGeom prst="rect">
            <a:avLst/>
          </a:prstGeom>
          <a:noFill/>
          <a:effectLst>
            <a:glow rad="127000">
              <a:schemeClr val="accent1">
                <a:lumMod val="50000"/>
              </a:schemeClr>
            </a:glow>
          </a:effectLst>
        </p:spPr>
        <p:txBody>
          <a:bodyPr wrap="square" lIns="91440" tIns="45720" rIns="91440" bIns="45720">
            <a:spAutoFit/>
          </a:bodyPr>
          <a:lstStyle/>
          <a:p>
            <a:pPr algn="ctr"/>
            <a:r>
              <a:rPr lang="en-US" altLang="ja-JP" sz="2400" b="1" i="1" dirty="0">
                <a:ln w="12700">
                  <a:solidFill>
                    <a:srgbClr val="0000CC"/>
                  </a:solidFill>
                  <a:prstDash val="solid"/>
                </a:ln>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NEW!</a:t>
            </a:r>
            <a:endParaRPr lang="ja-JP" altLang="en-US" sz="2400" b="1" i="1" dirty="0">
              <a:ln w="12700">
                <a:solidFill>
                  <a:srgbClr val="0000CC"/>
                </a:solidFill>
                <a:prstDash val="solid"/>
              </a:ln>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7" name="右矢印 16"/>
          <p:cNvSpPr/>
          <p:nvPr/>
        </p:nvSpPr>
        <p:spPr>
          <a:xfrm rot="16200000">
            <a:off x="1007006" y="5214727"/>
            <a:ext cx="508360" cy="491284"/>
          </a:xfrm>
          <a:prstGeom prst="rightArrow">
            <a:avLst>
              <a:gd name="adj1" fmla="val 50000"/>
              <a:gd name="adj2" fmla="val 65268"/>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ドーナツ 20"/>
          <p:cNvSpPr/>
          <p:nvPr/>
        </p:nvSpPr>
        <p:spPr>
          <a:xfrm>
            <a:off x="1559951" y="5268992"/>
            <a:ext cx="432000" cy="432067"/>
          </a:xfrm>
          <a:prstGeom prst="donut">
            <a:avLst>
              <a:gd name="adj" fmla="val 21389"/>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十字形 21"/>
          <p:cNvSpPr/>
          <p:nvPr/>
        </p:nvSpPr>
        <p:spPr>
          <a:xfrm rot="2694101">
            <a:off x="4336632" y="5248350"/>
            <a:ext cx="474997" cy="473352"/>
          </a:xfrm>
          <a:prstGeom prst="plus">
            <a:avLst>
              <a:gd name="adj" fmla="val 39336"/>
            </a:avLst>
          </a:prstGeom>
          <a:solidFill>
            <a:srgbClr val="FF0000"/>
          </a:solidFill>
          <a:ln w="1905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4543" y="3946179"/>
            <a:ext cx="2259581" cy="769441"/>
          </a:xfrm>
          <a:prstGeom prst="rect">
            <a:avLst/>
          </a:prstGeom>
          <a:noFill/>
        </p:spPr>
        <p:txBody>
          <a:bodyPr wrap="square" rtlCol="0">
            <a:spAutoFit/>
          </a:bodyPr>
          <a:lstStyle/>
          <a:p>
            <a:r>
              <a:rPr kumimoji="1" lang="ja-JP" altLang="en-US" sz="2200" spc="-150" dirty="0">
                <a:latin typeface="HGPｺﾞｼｯｸE" panose="020B0900000000000000" pitchFamily="50" charset="-128"/>
                <a:ea typeface="HGPｺﾞｼｯｸE" panose="020B0900000000000000" pitchFamily="50" charset="-128"/>
              </a:rPr>
              <a:t>資本金１億円以下</a:t>
            </a:r>
            <a:endParaRPr kumimoji="1" lang="en-US" altLang="ja-JP" sz="2200" spc="-150" dirty="0">
              <a:latin typeface="HGPｺﾞｼｯｸE" panose="020B0900000000000000" pitchFamily="50" charset="-128"/>
              <a:ea typeface="HGPｺﾞｼｯｸE" panose="020B0900000000000000" pitchFamily="50" charset="-128"/>
            </a:endParaRPr>
          </a:p>
          <a:p>
            <a:r>
              <a:rPr lang="ja-JP" altLang="en-US" sz="2200" spc="-150" dirty="0">
                <a:latin typeface="HGPｺﾞｼｯｸE" panose="020B0900000000000000" pitchFamily="50" charset="-128"/>
                <a:ea typeface="HGPｺﾞｼｯｸE" panose="020B0900000000000000" pitchFamily="50" charset="-128"/>
              </a:rPr>
              <a:t>　中小特例ＯＫ！</a:t>
            </a:r>
            <a:r>
              <a:rPr kumimoji="1" lang="ja-JP" altLang="en-US" sz="2200" spc="-150" dirty="0">
                <a:latin typeface="HGPｺﾞｼｯｸE" panose="020B0900000000000000" pitchFamily="50" charset="-128"/>
                <a:ea typeface="HGPｺﾞｼｯｸE" panose="020B0900000000000000" pitchFamily="50" charset="-128"/>
              </a:rPr>
              <a:t> </a:t>
            </a:r>
          </a:p>
        </p:txBody>
      </p:sp>
      <p:sp>
        <p:nvSpPr>
          <p:cNvPr id="28" name="テキスト ボックス 27"/>
          <p:cNvSpPr txBox="1"/>
          <p:nvPr/>
        </p:nvSpPr>
        <p:spPr>
          <a:xfrm>
            <a:off x="3044498" y="3938510"/>
            <a:ext cx="2316903" cy="769441"/>
          </a:xfrm>
          <a:prstGeom prst="rect">
            <a:avLst/>
          </a:prstGeom>
          <a:noFill/>
        </p:spPr>
        <p:txBody>
          <a:bodyPr wrap="square" rtlCol="0">
            <a:spAutoFit/>
          </a:bodyPr>
          <a:lstStyle/>
          <a:p>
            <a:r>
              <a:rPr kumimoji="1" lang="ja-JP" altLang="en-US" sz="2200" spc="-150" dirty="0">
                <a:latin typeface="HGPｺﾞｼｯｸE" panose="020B0900000000000000" pitchFamily="50" charset="-128"/>
                <a:ea typeface="HGPｺﾞｼｯｸE" panose="020B0900000000000000" pitchFamily="50" charset="-128"/>
              </a:rPr>
              <a:t>資本金１億円以下</a:t>
            </a:r>
            <a:endParaRPr kumimoji="1" lang="en-US" altLang="ja-JP" sz="2200" spc="-150" dirty="0">
              <a:latin typeface="HGPｺﾞｼｯｸE" panose="020B0900000000000000" pitchFamily="50" charset="-128"/>
              <a:ea typeface="HGPｺﾞｼｯｸE" panose="020B0900000000000000" pitchFamily="50" charset="-128"/>
            </a:endParaRPr>
          </a:p>
          <a:p>
            <a:r>
              <a:rPr lang="ja-JP" altLang="en-US" sz="2200" spc="-150" dirty="0">
                <a:latin typeface="HGPｺﾞｼｯｸE" panose="020B0900000000000000" pitchFamily="50" charset="-128"/>
                <a:ea typeface="HGPｺﾞｼｯｸE" panose="020B0900000000000000" pitchFamily="50" charset="-128"/>
              </a:rPr>
              <a:t>　中小特例ＯＫ！</a:t>
            </a:r>
            <a:r>
              <a:rPr kumimoji="1" lang="ja-JP" altLang="en-US" sz="2200" spc="-150" dirty="0">
                <a:latin typeface="HGPｺﾞｼｯｸE" panose="020B0900000000000000" pitchFamily="50" charset="-128"/>
                <a:ea typeface="HGPｺﾞｼｯｸE" panose="020B0900000000000000" pitchFamily="50" charset="-128"/>
              </a:rPr>
              <a:t> </a:t>
            </a:r>
          </a:p>
        </p:txBody>
      </p:sp>
      <p:sp>
        <p:nvSpPr>
          <p:cNvPr id="51" name="テキスト ボックス 50"/>
          <p:cNvSpPr txBox="1"/>
          <p:nvPr/>
        </p:nvSpPr>
        <p:spPr>
          <a:xfrm>
            <a:off x="278086" y="4707951"/>
            <a:ext cx="2074623" cy="430887"/>
          </a:xfrm>
          <a:prstGeom prst="rect">
            <a:avLst/>
          </a:prstGeom>
          <a:solidFill>
            <a:srgbClr val="FFFF00"/>
          </a:solidFill>
          <a:ln w="25400">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政策目的と一致</a:t>
            </a:r>
          </a:p>
        </p:txBody>
      </p:sp>
      <p:sp>
        <p:nvSpPr>
          <p:cNvPr id="52" name="テキスト ボックス 51"/>
          <p:cNvSpPr txBox="1"/>
          <p:nvPr/>
        </p:nvSpPr>
        <p:spPr>
          <a:xfrm>
            <a:off x="2972072" y="4696057"/>
            <a:ext cx="2375971" cy="430887"/>
          </a:xfrm>
          <a:prstGeom prst="rect">
            <a:avLst/>
          </a:prstGeom>
          <a:solidFill>
            <a:srgbClr val="FFFF00"/>
          </a:solidFill>
          <a:ln w="25400">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政策目的と不一致</a:t>
            </a:r>
          </a:p>
        </p:txBody>
      </p:sp>
      <p:sp>
        <p:nvSpPr>
          <p:cNvPr id="53" name="テキスト ボックス 52"/>
          <p:cNvSpPr txBox="1"/>
          <p:nvPr/>
        </p:nvSpPr>
        <p:spPr>
          <a:xfrm>
            <a:off x="524256" y="5780480"/>
            <a:ext cx="4634686" cy="830997"/>
          </a:xfrm>
          <a:prstGeom prst="rect">
            <a:avLst/>
          </a:prstGeom>
          <a:solidFill>
            <a:srgbClr val="FFFF00"/>
          </a:solidFill>
          <a:ln w="254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税負担の軽減が必要なのは</a:t>
            </a:r>
            <a:endParaRPr kumimoji="0" lang="en-US" altLang="ja-JP" sz="240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財務基盤が脆弱な企業</a:t>
            </a:r>
            <a:endParaRPr kumimoji="0" lang="en-US" altLang="ja-JP" sz="240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36" name="テキスト ボックス 35"/>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sp>
        <p:nvSpPr>
          <p:cNvPr id="42" name="タイトル 1"/>
          <p:cNvSpPr txBox="1">
            <a:spLocks/>
          </p:cNvSpPr>
          <p:nvPr/>
        </p:nvSpPr>
        <p:spPr>
          <a:xfrm>
            <a:off x="221942" y="333502"/>
            <a:ext cx="11727402" cy="499621"/>
          </a:xfrm>
          <a:prstGeom prst="rect">
            <a:avLst/>
          </a:prstGeom>
          <a:solidFill>
            <a:srgbClr val="000099"/>
          </a:solidFill>
          <a:ln>
            <a:solidFill>
              <a:schemeClr val="accent5">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③</a:t>
            </a:r>
            <a:r>
              <a:rPr lang="en-US" altLang="ja-JP" sz="2800" b="1" dirty="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中小企業の区分</a:t>
            </a:r>
            <a:r>
              <a:rPr lang="en-US" altLang="ja-JP" sz="2800" b="1" dirty="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の問題</a:t>
            </a:r>
          </a:p>
        </p:txBody>
      </p:sp>
      <p:pic>
        <p:nvPicPr>
          <p:cNvPr id="45" name="Picture 4"/>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6039" y="2036272"/>
            <a:ext cx="516603" cy="487665"/>
          </a:xfrm>
          <a:prstGeom prst="rect">
            <a:avLst/>
          </a:prstGeom>
          <a:noFill/>
          <a:ln w="12700" cmpd="sng">
            <a:noFill/>
            <a:miter lim="800000"/>
            <a:headEnd/>
            <a:tailEnd/>
          </a:ln>
          <a:extLst>
            <a:ext uri="{909E8E84-426E-40DD-AFC4-6F175D3DCCD1}">
              <a14:hiddenFill xmlns:a14="http://schemas.microsoft.com/office/drawing/2010/main">
                <a:solidFill>
                  <a:schemeClr val="accent1"/>
                </a:solidFill>
              </a14:hiddenFill>
            </a:ext>
          </a:extLst>
        </p:spPr>
      </p:pic>
      <p:sp>
        <p:nvSpPr>
          <p:cNvPr id="3" name="六角形 2"/>
          <p:cNvSpPr/>
          <p:nvPr/>
        </p:nvSpPr>
        <p:spPr>
          <a:xfrm>
            <a:off x="166622" y="991279"/>
            <a:ext cx="5610901" cy="432000"/>
          </a:xfrm>
          <a:prstGeom prst="hexagon">
            <a:avLst>
              <a:gd name="adj" fmla="val 22271"/>
              <a:gd name="vf" fmla="val 115470"/>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ＭＳ Ｐゴシック" panose="020B0600070205080204" pitchFamily="50" charset="-128"/>
                <a:ea typeface="ＭＳ Ｐゴシック" panose="020B0600070205080204" pitchFamily="50" charset="-128"/>
              </a:rPr>
              <a:t>現　　行</a:t>
            </a:r>
            <a:endParaRPr kumimoji="1"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右矢印 24"/>
          <p:cNvSpPr/>
          <p:nvPr/>
        </p:nvSpPr>
        <p:spPr>
          <a:xfrm rot="16200000">
            <a:off x="3806405" y="5210483"/>
            <a:ext cx="508360" cy="491284"/>
          </a:xfrm>
          <a:prstGeom prst="rightArrow">
            <a:avLst>
              <a:gd name="adj1" fmla="val 50000"/>
              <a:gd name="adj2" fmla="val 65268"/>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六角形 25"/>
          <p:cNvSpPr/>
          <p:nvPr/>
        </p:nvSpPr>
        <p:spPr>
          <a:xfrm>
            <a:off x="5907007" y="991279"/>
            <a:ext cx="6067560" cy="432000"/>
          </a:xfrm>
          <a:prstGeom prst="hexagon">
            <a:avLst>
              <a:gd name="adj" fmla="val 22271"/>
              <a:gd name="vf" fmla="val 115470"/>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提　　言</a:t>
            </a:r>
          </a:p>
        </p:txBody>
      </p:sp>
      <p:sp>
        <p:nvSpPr>
          <p:cNvPr id="27" name="角丸四角形 26"/>
          <p:cNvSpPr/>
          <p:nvPr/>
        </p:nvSpPr>
        <p:spPr>
          <a:xfrm>
            <a:off x="6478859" y="3278461"/>
            <a:ext cx="4984593" cy="392961"/>
          </a:xfrm>
          <a:prstGeom prst="roundRect">
            <a:avLst>
              <a:gd name="adj" fmla="val 27643"/>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50" dirty="0">
                <a:solidFill>
                  <a:schemeClr val="tx1"/>
                </a:solidFill>
                <a:latin typeface="HGPｺﾞｼｯｸE" panose="020B0900000000000000" pitchFamily="50" charset="-128"/>
                <a:ea typeface="HGPｺﾞｼｯｸE" panose="020B0900000000000000" pitchFamily="50" charset="-128"/>
              </a:rPr>
              <a:t>現行の資本金１億円基準</a:t>
            </a:r>
          </a:p>
        </p:txBody>
      </p:sp>
      <p:sp>
        <p:nvSpPr>
          <p:cNvPr id="29" name="角丸四角形 28"/>
          <p:cNvSpPr/>
          <p:nvPr/>
        </p:nvSpPr>
        <p:spPr>
          <a:xfrm>
            <a:off x="6478859" y="4150840"/>
            <a:ext cx="4984594" cy="392961"/>
          </a:xfrm>
          <a:prstGeom prst="roundRect">
            <a:avLst>
              <a:gd name="adj" fmla="val 27643"/>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50" dirty="0">
                <a:solidFill>
                  <a:schemeClr val="tx1"/>
                </a:solidFill>
                <a:latin typeface="HGPｺﾞｼｯｸE" panose="020B0900000000000000" pitchFamily="50" charset="-128"/>
                <a:ea typeface="HGPｺﾞｼｯｸE" panose="020B0900000000000000" pitchFamily="50" charset="-128"/>
              </a:rPr>
              <a:t>税務の純資産額</a:t>
            </a:r>
            <a:r>
              <a:rPr lang="ja-JP" altLang="en-US" sz="2400" spc="-150" dirty="0">
                <a:solidFill>
                  <a:schemeClr val="tx1"/>
                </a:solidFill>
                <a:latin typeface="HGPｺﾞｼｯｸE" panose="020B0900000000000000" pitchFamily="50" charset="-128"/>
                <a:ea typeface="HGPｺﾞｼｯｸE" panose="020B0900000000000000" pitchFamily="50" charset="-128"/>
              </a:rPr>
              <a:t>（別表５①）</a:t>
            </a:r>
            <a:r>
              <a:rPr kumimoji="1" lang="ja-JP" altLang="en-US" sz="2400" spc="-150" dirty="0">
                <a:solidFill>
                  <a:schemeClr val="tx1"/>
                </a:solidFill>
                <a:latin typeface="HGPｺﾞｼｯｸE" panose="020B0900000000000000" pitchFamily="50" charset="-128"/>
                <a:ea typeface="HGPｺﾞｼｯｸE" panose="020B0900000000000000" pitchFamily="50" charset="-128"/>
              </a:rPr>
              <a:t>基準</a:t>
            </a:r>
          </a:p>
        </p:txBody>
      </p:sp>
      <p:sp>
        <p:nvSpPr>
          <p:cNvPr id="8" name="テキスト ボックス 7"/>
          <p:cNvSpPr txBox="1"/>
          <p:nvPr/>
        </p:nvSpPr>
        <p:spPr>
          <a:xfrm>
            <a:off x="6085641" y="2631279"/>
            <a:ext cx="5144019" cy="430887"/>
          </a:xfrm>
          <a:prstGeom prst="rect">
            <a:avLst/>
          </a:prstGeom>
          <a:noFill/>
        </p:spPr>
        <p:txBody>
          <a:bodyPr wrap="square" rtlCol="0">
            <a:spAutoFit/>
          </a:bodyPr>
          <a:lstStyle/>
          <a:p>
            <a:r>
              <a:rPr kumimoji="1" lang="ja-JP" altLang="en-US" sz="2200" dirty="0">
                <a:solidFill>
                  <a:srgbClr val="FF0000"/>
                </a:solidFill>
                <a:latin typeface="HGPｺﾞｼｯｸE" panose="020B0900000000000000" pitchFamily="50" charset="-128"/>
                <a:ea typeface="HGPｺﾞｼｯｸE" panose="020B0900000000000000" pitchFamily="50" charset="-128"/>
              </a:rPr>
              <a:t>新たな区分方法（成長の示す指標を重視）　　　</a:t>
            </a:r>
          </a:p>
        </p:txBody>
      </p:sp>
      <p:sp>
        <p:nvSpPr>
          <p:cNvPr id="11" name="フレーム 10"/>
          <p:cNvSpPr/>
          <p:nvPr/>
        </p:nvSpPr>
        <p:spPr>
          <a:xfrm>
            <a:off x="6085641" y="3063098"/>
            <a:ext cx="5679464" cy="3348000"/>
          </a:xfrm>
          <a:prstGeom prst="frame">
            <a:avLst>
              <a:gd name="adj1" fmla="val 1942"/>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HGSｺﾞｼｯｸE" panose="020B0900000000000000" pitchFamily="50" charset="-128"/>
              <a:ea typeface="HGSｺﾞｼｯｸE" panose="020B0900000000000000" pitchFamily="50" charset="-128"/>
            </a:endParaRPr>
          </a:p>
        </p:txBody>
      </p:sp>
      <p:sp>
        <p:nvSpPr>
          <p:cNvPr id="13" name="正方形/長方形 12"/>
          <p:cNvSpPr/>
          <p:nvPr/>
        </p:nvSpPr>
        <p:spPr>
          <a:xfrm>
            <a:off x="8335356" y="3598750"/>
            <a:ext cx="900000" cy="646331"/>
          </a:xfrm>
          <a:prstGeom prst="rect">
            <a:avLst/>
          </a:prstGeom>
          <a:noFill/>
        </p:spPr>
        <p:txBody>
          <a:bodyPr wrap="square" lIns="91440" tIns="45720" rIns="91440" bIns="45720">
            <a:spAutoFit/>
          </a:bodyPr>
          <a:lstStyle/>
          <a:p>
            <a:pPr algn="ctr"/>
            <a:r>
              <a:rPr lang="ja-JP" altLang="en-US" sz="3600" b="1" cap="none" spc="0" dirty="0">
                <a:ln w="10541" cmpd="sng">
                  <a:solidFill>
                    <a:schemeClr val="accent1">
                      <a:shade val="88000"/>
                      <a:satMod val="110000"/>
                    </a:schemeClr>
                  </a:solidFill>
                  <a:prstDash val="solid"/>
                </a:ln>
                <a:solidFill>
                  <a:schemeClr val="tx2">
                    <a:lumMod val="50000"/>
                  </a:schemeClr>
                </a:solidFill>
                <a:effectLst/>
                <a:latin typeface="HGSｺﾞｼｯｸE" panose="020B0900000000000000" pitchFamily="50" charset="-128"/>
                <a:ea typeface="HGSｺﾞｼｯｸE" panose="020B0900000000000000" pitchFamily="50" charset="-128"/>
              </a:rPr>
              <a:t>＋</a:t>
            </a:r>
            <a:endParaRPr lang="ja-JP" altLang="en-US" sz="3600" b="1" cap="none" spc="0" dirty="0">
              <a:ln w="10541" cmpd="sng">
                <a:solidFill>
                  <a:schemeClr val="accent1">
                    <a:shade val="88000"/>
                    <a:satMod val="110000"/>
                  </a:schemeClr>
                </a:solidFill>
                <a:prstDash val="solid"/>
              </a:ln>
              <a:solidFill>
                <a:schemeClr val="tx2">
                  <a:lumMod val="50000"/>
                </a:schemeClr>
              </a:solidFill>
              <a:effectLst/>
            </a:endParaRPr>
          </a:p>
        </p:txBody>
      </p:sp>
      <p:sp>
        <p:nvSpPr>
          <p:cNvPr id="15" name="テキスト ボックス 14"/>
          <p:cNvSpPr txBox="1"/>
          <p:nvPr/>
        </p:nvSpPr>
        <p:spPr>
          <a:xfrm>
            <a:off x="6283773" y="4881669"/>
            <a:ext cx="5283199" cy="1446550"/>
          </a:xfrm>
          <a:prstGeom prst="rect">
            <a:avLst/>
          </a:prstGeom>
          <a:noFill/>
        </p:spPr>
        <p:txBody>
          <a:bodyPr wrap="square" rtlCol="0">
            <a:spAutoFit/>
          </a:bodyPr>
          <a:lstStyle/>
          <a:p>
            <a:r>
              <a:rPr kumimoji="1" lang="ja-JP" altLang="en-US" sz="2200" dirty="0" smtClean="0">
                <a:latin typeface="HGPｺﾞｼｯｸE" panose="020B0900000000000000" pitchFamily="50" charset="-128"/>
                <a:ea typeface="HGPｺﾞｼｯｸE" panose="020B0900000000000000" pitchFamily="50" charset="-128"/>
              </a:rPr>
              <a:t>≪補足～恣</a:t>
            </a:r>
            <a:r>
              <a:rPr kumimoji="1" lang="ja-JP" altLang="en-US" sz="2200" dirty="0">
                <a:latin typeface="HGPｺﾞｼｯｸE" panose="020B0900000000000000" pitchFamily="50" charset="-128"/>
                <a:ea typeface="HGPｺﾞｼｯｸE" panose="020B0900000000000000" pitchFamily="50" charset="-128"/>
              </a:rPr>
              <a:t>意的な税負担軽減の防</a:t>
            </a:r>
            <a:r>
              <a:rPr kumimoji="1" lang="ja-JP" altLang="en-US" sz="2200" dirty="0" smtClean="0">
                <a:latin typeface="HGPｺﾞｼｯｸE" panose="020B0900000000000000" pitchFamily="50" charset="-128"/>
                <a:ea typeface="HGPｺﾞｼｯｸE" panose="020B0900000000000000" pitchFamily="50" charset="-128"/>
              </a:rPr>
              <a:t>止～≫</a:t>
            </a:r>
            <a:endParaRPr kumimoji="1" lang="en-US" altLang="ja-JP" sz="2200" dirty="0">
              <a:latin typeface="HGPｺﾞｼｯｸE" panose="020B0900000000000000" pitchFamily="50" charset="-128"/>
              <a:ea typeface="HGPｺﾞｼｯｸE" panose="020B0900000000000000" pitchFamily="50" charset="-128"/>
            </a:endParaRPr>
          </a:p>
          <a:p>
            <a:r>
              <a:rPr kumimoji="1" lang="ja-JP" altLang="en-US" sz="2200" dirty="0" smtClean="0">
                <a:latin typeface="HGPｺﾞｼｯｸE" panose="020B0900000000000000" pitchFamily="50" charset="-128"/>
                <a:ea typeface="HGPｺﾞｼｯｸE" panose="020B0900000000000000" pitchFamily="50" charset="-128"/>
              </a:rPr>
              <a:t>　現</a:t>
            </a:r>
            <a:r>
              <a:rPr kumimoji="1" lang="ja-JP" altLang="en-US" sz="2200" dirty="0">
                <a:latin typeface="HGPｺﾞｼｯｸE" panose="020B0900000000000000" pitchFamily="50" charset="-128"/>
                <a:ea typeface="HGPｺﾞｼｯｸE" panose="020B0900000000000000" pitchFamily="50" charset="-128"/>
              </a:rPr>
              <a:t>行のグループ法人税制の規定に加え、</a:t>
            </a:r>
            <a:endParaRPr kumimoji="1" lang="en-US" altLang="ja-JP" sz="2200" dirty="0">
              <a:latin typeface="HGPｺﾞｼｯｸE" panose="020B0900000000000000" pitchFamily="50" charset="-128"/>
              <a:ea typeface="HGPｺﾞｼｯｸE" panose="020B0900000000000000" pitchFamily="50" charset="-128"/>
            </a:endParaRPr>
          </a:p>
          <a:p>
            <a:r>
              <a:rPr kumimoji="1" lang="ja-JP" altLang="en-US" sz="2200" dirty="0" smtClean="0">
                <a:latin typeface="HGPｺﾞｼｯｸE" panose="020B0900000000000000" pitchFamily="50" charset="-128"/>
                <a:ea typeface="HGPｺﾞｼｯｸE" panose="020B0900000000000000" pitchFamily="50" charset="-128"/>
              </a:rPr>
              <a:t>　親</a:t>
            </a:r>
            <a:r>
              <a:rPr kumimoji="1" lang="ja-JP" altLang="en-US" sz="2200" dirty="0">
                <a:latin typeface="HGPｺﾞｼｯｸE" panose="020B0900000000000000" pitchFamily="50" charset="-128"/>
                <a:ea typeface="HGPｺﾞｼｯｸE" panose="020B0900000000000000" pitchFamily="50" charset="-128"/>
              </a:rPr>
              <a:t>族支配のグループ法人に</a:t>
            </a:r>
            <a:r>
              <a:rPr kumimoji="1" lang="ja-JP" altLang="en-US" sz="2200" dirty="0" smtClean="0">
                <a:latin typeface="HGPｺﾞｼｯｸE" panose="020B0900000000000000" pitchFamily="50" charset="-128"/>
                <a:ea typeface="HGPｺﾞｼｯｸE" panose="020B0900000000000000" pitchFamily="50" charset="-128"/>
              </a:rPr>
              <a:t>も、</a:t>
            </a:r>
            <a:endParaRPr kumimoji="1" lang="en-US" altLang="ja-JP" sz="2200" dirty="0" smtClean="0">
              <a:latin typeface="HGPｺﾞｼｯｸE" panose="020B0900000000000000" pitchFamily="50" charset="-128"/>
              <a:ea typeface="HGPｺﾞｼｯｸE" panose="020B0900000000000000" pitchFamily="50" charset="-128"/>
            </a:endParaRPr>
          </a:p>
          <a:p>
            <a:r>
              <a:rPr kumimoji="1" lang="ja-JP" altLang="en-US" sz="2200" dirty="0" smtClean="0">
                <a:latin typeface="HGPｺﾞｼｯｸE" panose="020B0900000000000000" pitchFamily="50" charset="-128"/>
                <a:ea typeface="HGPｺﾞｼｯｸE" panose="020B0900000000000000" pitchFamily="50" charset="-128"/>
              </a:rPr>
              <a:t>　同</a:t>
            </a:r>
            <a:r>
              <a:rPr kumimoji="1" lang="ja-JP" altLang="en-US" sz="2200" dirty="0">
                <a:latin typeface="HGPｺﾞｼｯｸE" panose="020B0900000000000000" pitchFamily="50" charset="-128"/>
                <a:ea typeface="HGPｺﾞｼｯｸE" panose="020B0900000000000000" pitchFamily="50" charset="-128"/>
              </a:rPr>
              <a:t>様の制限を設ける。　　</a:t>
            </a:r>
            <a:r>
              <a:rPr kumimoji="1" lang="ja-JP" altLang="en-US" sz="2000" dirty="0">
                <a:latin typeface="HGPｺﾞｼｯｸE" panose="020B0900000000000000" pitchFamily="50" charset="-128"/>
                <a:ea typeface="HGPｺﾞｼｯｸE" panose="020B0900000000000000" pitchFamily="50" charset="-128"/>
              </a:rPr>
              <a:t>　</a:t>
            </a:r>
          </a:p>
        </p:txBody>
      </p:sp>
      <p:pic>
        <p:nvPicPr>
          <p:cNvPr id="31" name="Picture 4" descr="https://www.kentei.ne.jp/wp/wp-content/uploads/2014/12/clipart_03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4498" y="1338074"/>
            <a:ext cx="2481800" cy="2481800"/>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232909" y="2180163"/>
            <a:ext cx="2164976" cy="1785104"/>
          </a:xfrm>
          <a:prstGeom prst="rect">
            <a:avLst/>
          </a:prstGeom>
          <a:solidFill>
            <a:schemeClr val="accent6">
              <a:lumMod val="20000"/>
              <a:lumOff val="80000"/>
            </a:schemeClr>
          </a:solidFill>
          <a:ln w="25400">
            <a:solidFill>
              <a:sysClr val="windowText" lastClr="000000"/>
            </a:solidFill>
          </a:ln>
        </p:spPr>
        <p:txBody>
          <a:bodyPr wrap="square" rtlCol="0" anchor="t"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kern="0" dirty="0">
              <a:solidFill>
                <a:prstClr val="black"/>
              </a:solidFill>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800" b="1" i="0" u="none" strike="noStrike" kern="0" cap="none" spc="0" normalizeH="0" baseline="0" noProof="0" dirty="0">
              <a:ln>
                <a:noFill/>
              </a:ln>
              <a:solidFill>
                <a:prstClr val="black"/>
              </a:solidFill>
              <a:effectLst/>
              <a:uLnTx/>
              <a:uFillTx/>
              <a:latin typeface="ＭＳ Ｐゴシック"/>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脆弱な財務基盤</a:t>
            </a:r>
          </a:p>
        </p:txBody>
      </p:sp>
      <p:pic>
        <p:nvPicPr>
          <p:cNvPr id="35" name="Picture 6" descr="https://www.kentei.ne.jp/wp/wp-content/uploads/2015/07/clipart_2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890" y="2578974"/>
            <a:ext cx="1173330" cy="968249"/>
          </a:xfrm>
          <a:prstGeom prst="rect">
            <a:avLst/>
          </a:prstGeom>
          <a:noFill/>
          <a:extLst>
            <a:ext uri="{909E8E84-426E-40DD-AFC4-6F175D3DCCD1}">
              <a14:hiddenFill xmlns:a14="http://schemas.microsoft.com/office/drawing/2010/main">
                <a:solidFill>
                  <a:srgbClr val="FFFFFF"/>
                </a:solidFill>
              </a14:hiddenFill>
            </a:ext>
          </a:extLst>
        </p:spPr>
      </p:pic>
      <p:sp>
        <p:nvSpPr>
          <p:cNvPr id="50" name="星 32 49"/>
          <p:cNvSpPr/>
          <p:nvPr/>
        </p:nvSpPr>
        <p:spPr>
          <a:xfrm>
            <a:off x="1721975" y="2322339"/>
            <a:ext cx="1359499" cy="608708"/>
          </a:xfrm>
          <a:prstGeom prst="star32">
            <a:avLst>
              <a:gd name="adj" fmla="val 44909"/>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200" i="0" u="none" strike="noStrike" kern="0" cap="none"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成 長</a:t>
            </a:r>
          </a:p>
        </p:txBody>
      </p:sp>
      <p:sp>
        <p:nvSpPr>
          <p:cNvPr id="30" name="右矢印 29"/>
          <p:cNvSpPr/>
          <p:nvPr/>
        </p:nvSpPr>
        <p:spPr>
          <a:xfrm>
            <a:off x="1991952" y="2986410"/>
            <a:ext cx="849648" cy="456902"/>
          </a:xfrm>
          <a:prstGeom prst="rightArrow">
            <a:avLst>
              <a:gd name="adj1" fmla="val 42702"/>
              <a:gd name="adj2" fmla="val 111967"/>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latin typeface="+mn-ea"/>
            </a:endParaRPr>
          </a:p>
        </p:txBody>
      </p:sp>
    </p:spTree>
    <p:extLst>
      <p:ext uri="{BB962C8B-B14F-4D97-AF65-F5344CB8AC3E}">
        <p14:creationId xmlns:p14="http://schemas.microsoft.com/office/powerpoint/2010/main" val="207858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中小企業の発展のために</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6" name="タイトル 1"/>
          <p:cNvSpPr txBox="1">
            <a:spLocks/>
          </p:cNvSpPr>
          <p:nvPr/>
        </p:nvSpPr>
        <p:spPr>
          <a:xfrm>
            <a:off x="1997177" y="1155846"/>
            <a:ext cx="7226285" cy="540078"/>
          </a:xfrm>
          <a:prstGeom prst="rect">
            <a:avLst/>
          </a:prstGeom>
          <a:solidFill>
            <a:schemeClr val="accent4">
              <a:lumMod val="20000"/>
              <a:lumOff val="80000"/>
            </a:schemeClr>
          </a:solidFill>
          <a:ln w="38100">
            <a:solidFill>
              <a:srgbClr val="FF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ＭＳ Ｐゴシック" panose="020B0600070205080204" pitchFamily="50" charset="-128"/>
                <a:ea typeface="ＭＳ Ｐゴシック" panose="020B0600070205080204" pitchFamily="50" charset="-128"/>
              </a:rPr>
              <a:t>我が国において中小企業は重要</a:t>
            </a:r>
          </a:p>
        </p:txBody>
      </p:sp>
      <p:sp>
        <p:nvSpPr>
          <p:cNvPr id="17" name="タイトル 1"/>
          <p:cNvSpPr txBox="1">
            <a:spLocks/>
          </p:cNvSpPr>
          <p:nvPr/>
        </p:nvSpPr>
        <p:spPr>
          <a:xfrm>
            <a:off x="1997176" y="2338008"/>
            <a:ext cx="7226287" cy="525298"/>
          </a:xfrm>
          <a:prstGeom prst="rect">
            <a:avLst/>
          </a:prstGeom>
          <a:solidFill>
            <a:schemeClr val="accent4">
              <a:lumMod val="20000"/>
              <a:lumOff val="80000"/>
            </a:schemeClr>
          </a:solidFill>
          <a:ln w="38100">
            <a:solidFill>
              <a:srgbClr val="FF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ＭＳ Ｐゴシック" panose="020B0600070205080204" pitchFamily="50" charset="-128"/>
                <a:ea typeface="ＭＳ Ｐゴシック" panose="020B0600070205080204" pitchFamily="50" charset="-128"/>
              </a:rPr>
              <a:t>中小企業の発展が望まれる</a:t>
            </a:r>
          </a:p>
        </p:txBody>
      </p:sp>
      <p:sp>
        <p:nvSpPr>
          <p:cNvPr id="18" name="下矢印 8"/>
          <p:cNvSpPr/>
          <p:nvPr/>
        </p:nvSpPr>
        <p:spPr>
          <a:xfrm>
            <a:off x="4906472" y="1853824"/>
            <a:ext cx="1407695" cy="326284"/>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9" name="下矢印 9"/>
          <p:cNvSpPr/>
          <p:nvPr/>
        </p:nvSpPr>
        <p:spPr>
          <a:xfrm>
            <a:off x="4906472" y="3021206"/>
            <a:ext cx="1407695" cy="326284"/>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0" name="下矢印 10"/>
          <p:cNvSpPr/>
          <p:nvPr/>
        </p:nvSpPr>
        <p:spPr>
          <a:xfrm>
            <a:off x="4906472" y="4185481"/>
            <a:ext cx="1407695" cy="326284"/>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3" name="グループ化 2"/>
          <p:cNvGrpSpPr/>
          <p:nvPr/>
        </p:nvGrpSpPr>
        <p:grpSpPr>
          <a:xfrm>
            <a:off x="1814356" y="3749403"/>
            <a:ext cx="10164091" cy="2446279"/>
            <a:chOff x="1814356" y="3749403"/>
            <a:chExt cx="10164091" cy="2446279"/>
          </a:xfrm>
        </p:grpSpPr>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527" y="3749403"/>
              <a:ext cx="2723920" cy="2406811"/>
            </a:xfrm>
            <a:prstGeom prst="rect">
              <a:avLst/>
            </a:prstGeom>
          </p:spPr>
        </p:pic>
        <p:sp>
          <p:nvSpPr>
            <p:cNvPr id="23" name="正方形/長方形 22"/>
            <p:cNvSpPr/>
            <p:nvPr/>
          </p:nvSpPr>
          <p:spPr>
            <a:xfrm>
              <a:off x="1814356" y="5272352"/>
              <a:ext cx="7591926" cy="923330"/>
            </a:xfrm>
            <a:prstGeom prst="rect">
              <a:avLst/>
            </a:prstGeom>
            <a:noFill/>
          </p:spPr>
          <p:txBody>
            <a:bodyPr wrap="square" lIns="91440" tIns="45720" rIns="91440" bIns="45720">
              <a:spAutoFit/>
            </a:bodyPr>
            <a:lstStyle/>
            <a:p>
              <a:pPr algn="ctr"/>
              <a:r>
                <a:rPr lang="ja-JP" altLang="en-US" sz="5400" b="1" u="sng"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ＭＳ Ｐゴシック" panose="020B0600070205080204" pitchFamily="50" charset="-128"/>
                  <a:ea typeface="ＭＳ Ｐゴシック" panose="020B0600070205080204" pitchFamily="50" charset="-128"/>
                </a:rPr>
                <a:t>中小企業政策の策定</a:t>
              </a:r>
            </a:p>
          </p:txBody>
        </p:sp>
      </p:grpSp>
      <p:sp>
        <p:nvSpPr>
          <p:cNvPr id="24" name="タイトル 1"/>
          <p:cNvSpPr txBox="1">
            <a:spLocks/>
          </p:cNvSpPr>
          <p:nvPr/>
        </p:nvSpPr>
        <p:spPr>
          <a:xfrm>
            <a:off x="1997176" y="4669665"/>
            <a:ext cx="7226286" cy="566288"/>
          </a:xfrm>
          <a:prstGeom prst="rect">
            <a:avLst/>
          </a:prstGeom>
          <a:solidFill>
            <a:schemeClr val="accent4">
              <a:lumMod val="20000"/>
              <a:lumOff val="80000"/>
            </a:schemeClr>
          </a:solidFill>
          <a:ln w="38100">
            <a:solidFill>
              <a:srgbClr val="FF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ＭＳ Ｐゴシック" panose="020B0600070205080204" pitchFamily="50" charset="-128"/>
                <a:ea typeface="ＭＳ Ｐゴシック" panose="020B0600070205080204" pitchFamily="50" charset="-128"/>
              </a:rPr>
              <a:t>様々な角度から中小企業への支援が必要</a:t>
            </a:r>
          </a:p>
        </p:txBody>
      </p:sp>
      <p:sp>
        <p:nvSpPr>
          <p:cNvPr id="25" name="タイトル 1"/>
          <p:cNvSpPr txBox="1">
            <a:spLocks/>
          </p:cNvSpPr>
          <p:nvPr/>
        </p:nvSpPr>
        <p:spPr>
          <a:xfrm>
            <a:off x="1997176" y="3505390"/>
            <a:ext cx="7226287" cy="522191"/>
          </a:xfrm>
          <a:prstGeom prst="rect">
            <a:avLst/>
          </a:prstGeom>
          <a:solidFill>
            <a:schemeClr val="accent4">
              <a:lumMod val="20000"/>
              <a:lumOff val="80000"/>
            </a:schemeClr>
          </a:solidFill>
          <a:ln w="38100">
            <a:solidFill>
              <a:srgbClr val="FF0000"/>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ＭＳ Ｐゴシック" panose="020B0600070205080204" pitchFamily="50" charset="-128"/>
                <a:ea typeface="ＭＳ Ｐゴシック" panose="020B0600070205080204" pitchFamily="50" charset="-128"/>
              </a:rPr>
              <a:t>各々の中小企業の努力だけでは不十分</a:t>
            </a:r>
          </a:p>
        </p:txBody>
      </p:sp>
    </p:spTree>
    <p:extLst>
      <p:ext uri="{BB962C8B-B14F-4D97-AF65-F5344CB8AC3E}">
        <p14:creationId xmlns:p14="http://schemas.microsoft.com/office/powerpoint/2010/main" val="158811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4" grpId="0" animBg="1"/>
      <p:bldP spid="2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p:cNvSpPr>
            <a:spLocks/>
          </p:cNvSpPr>
          <p:nvPr/>
        </p:nvSpPr>
        <p:spPr>
          <a:xfrm>
            <a:off x="1322206" y="3787422"/>
            <a:ext cx="4217742" cy="1808031"/>
          </a:xfrm>
          <a:prstGeom prst="ellipse">
            <a:avLst/>
          </a:prstGeom>
          <a:gradFill>
            <a:gsLst>
              <a:gs pos="0">
                <a:srgbClr val="000000"/>
              </a:gs>
              <a:gs pos="38000">
                <a:srgbClr val="0A128C"/>
              </a:gs>
              <a:gs pos="100000">
                <a:srgbClr val="181CC7"/>
              </a:gs>
              <a:gs pos="100000">
                <a:srgbClr val="7005D4"/>
              </a:gs>
              <a:gs pos="100000">
                <a:srgbClr val="8C3D91"/>
              </a:gs>
            </a:gsLst>
            <a:lin ang="5400000" scaled="0"/>
          </a:gra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spc="300" dirty="0">
                <a:solidFill>
                  <a:schemeClr val="bg1"/>
                </a:solidFill>
                <a:latin typeface="HGPｺﾞｼｯｸE" panose="020B0900000000000000" pitchFamily="50" charset="-128"/>
                <a:ea typeface="HGPｺﾞｼｯｸE" panose="020B0900000000000000" pitchFamily="50" charset="-128"/>
              </a:rPr>
              <a:t>中小企業政策</a:t>
            </a:r>
          </a:p>
        </p:txBody>
      </p:sp>
      <p:sp>
        <p:nvSpPr>
          <p:cNvPr id="20" name="角丸四角形 19"/>
          <p:cNvSpPr/>
          <p:nvPr/>
        </p:nvSpPr>
        <p:spPr>
          <a:xfrm>
            <a:off x="2052884" y="4471652"/>
            <a:ext cx="2778125" cy="946150"/>
          </a:xfrm>
          <a:prstGeom prst="roundRect">
            <a:avLst>
              <a:gd name="adj" fmla="val 15507"/>
            </a:avLst>
          </a:prstGeom>
          <a:gradFill>
            <a:gsLst>
              <a:gs pos="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2400" spc="300" dirty="0">
                <a:solidFill>
                  <a:schemeClr val="tx1"/>
                </a:solidFill>
                <a:latin typeface="HGPｺﾞｼｯｸE" panose="020B0900000000000000" pitchFamily="50" charset="-128"/>
                <a:ea typeface="HGPｺﾞｼｯｸE" panose="020B0900000000000000" pitchFamily="50" charset="-128"/>
              </a:rPr>
              <a:t>中小企業税制</a:t>
            </a:r>
          </a:p>
        </p:txBody>
      </p:sp>
      <p:sp>
        <p:nvSpPr>
          <p:cNvPr id="16" name="タイトル 1"/>
          <p:cNvSpPr txBox="1">
            <a:spLocks/>
          </p:cNvSpPr>
          <p:nvPr/>
        </p:nvSpPr>
        <p:spPr>
          <a:xfrm>
            <a:off x="221942" y="333502"/>
            <a:ext cx="11727402" cy="499621"/>
          </a:xfrm>
          <a:prstGeom prst="rect">
            <a:avLst/>
          </a:prstGeom>
          <a:solidFill>
            <a:srgbClr val="000099"/>
          </a:solidFill>
          <a:ln>
            <a:solidFill>
              <a:schemeClr val="accent1">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中小企業政策としての中小企業税制</a:t>
            </a:r>
          </a:p>
        </p:txBody>
      </p:sp>
      <p:sp>
        <p:nvSpPr>
          <p:cNvPr id="17" name="テキスト ボックス 16"/>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1" name="角丸四角形 20"/>
          <p:cNvSpPr/>
          <p:nvPr/>
        </p:nvSpPr>
        <p:spPr>
          <a:xfrm>
            <a:off x="2109389" y="4974139"/>
            <a:ext cx="851624" cy="382824"/>
          </a:xfrm>
          <a:prstGeom prst="roundRect">
            <a:avLst>
              <a:gd name="adj" fmla="val 31794"/>
            </a:avLst>
          </a:prstGeom>
          <a:gradFill>
            <a:gsLst>
              <a:gs pos="3000">
                <a:schemeClr val="accent4">
                  <a:lumMod val="40000"/>
                  <a:lumOff val="60000"/>
                </a:schemeClr>
              </a:gs>
              <a:gs pos="50000">
                <a:schemeClr val="accent4">
                  <a:lumMod val="20000"/>
                  <a:lumOff val="80000"/>
                </a:schemeClr>
              </a:gs>
              <a:gs pos="100000">
                <a:schemeClr val="accent4">
                  <a:lumMod val="20000"/>
                  <a:lumOff val="8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HGPｺﾞｼｯｸE" panose="020B0900000000000000" pitchFamily="50" charset="-128"/>
                <a:ea typeface="HGPｺﾞｼｯｸE" panose="020B0900000000000000" pitchFamily="50" charset="-128"/>
              </a:rPr>
              <a:t>目的</a:t>
            </a:r>
          </a:p>
        </p:txBody>
      </p:sp>
      <p:sp>
        <p:nvSpPr>
          <p:cNvPr id="13" name="テキスト ボックス 12"/>
          <p:cNvSpPr txBox="1"/>
          <p:nvPr/>
        </p:nvSpPr>
        <p:spPr>
          <a:xfrm>
            <a:off x="1392054" y="2270839"/>
            <a:ext cx="4449944" cy="1446550"/>
          </a:xfrm>
          <a:prstGeom prst="rect">
            <a:avLst/>
          </a:prstGeom>
          <a:solidFill>
            <a:srgbClr val="FFFF00"/>
          </a:solidFill>
          <a:ln w="25400">
            <a:solidFill>
              <a:schemeClr val="tx1"/>
            </a:solidFill>
          </a:ln>
        </p:spPr>
        <p:txBody>
          <a:bodyPr wrap="square" rtlCol="0">
            <a:spAutoFit/>
          </a:bodyPr>
          <a:lstStyle/>
          <a:p>
            <a:r>
              <a:rPr lang="ja-JP" altLang="en-US" sz="2200" spc="-150" dirty="0">
                <a:latin typeface="HGPｺﾞｼｯｸE" panose="020B0900000000000000" pitchFamily="50" charset="-128"/>
                <a:ea typeface="HGPｺﾞｼｯｸE" panose="020B0900000000000000" pitchFamily="50" charset="-128"/>
              </a:rPr>
              <a:t>* 経営の革新、創業の促進</a:t>
            </a:r>
          </a:p>
          <a:p>
            <a:r>
              <a:rPr lang="en-US" altLang="ja-JP" sz="2200" spc="-150" dirty="0">
                <a:latin typeface="HGPｺﾞｼｯｸE" panose="020B0900000000000000" pitchFamily="50" charset="-128"/>
                <a:ea typeface="HGPｺﾞｼｯｸE" panose="020B0900000000000000" pitchFamily="50" charset="-128"/>
              </a:rPr>
              <a:t>* </a:t>
            </a:r>
            <a:r>
              <a:rPr lang="ja-JP" altLang="en-US" sz="2200" spc="-150" dirty="0">
                <a:latin typeface="HGPｺﾞｼｯｸE" panose="020B0900000000000000" pitchFamily="50" charset="-128"/>
                <a:ea typeface="HGPｺﾞｼｯｸE" panose="020B0900000000000000" pitchFamily="50" charset="-128"/>
              </a:rPr>
              <a:t>経営基盤の強化</a:t>
            </a:r>
          </a:p>
          <a:p>
            <a:r>
              <a:rPr lang="en-US" altLang="ja-JP" sz="2200" spc="-150" dirty="0">
                <a:latin typeface="HGPｺﾞｼｯｸE" panose="020B0900000000000000" pitchFamily="50" charset="-128"/>
                <a:ea typeface="HGPｺﾞｼｯｸE" panose="020B0900000000000000" pitchFamily="50" charset="-128"/>
              </a:rPr>
              <a:t>* </a:t>
            </a:r>
            <a:r>
              <a:rPr lang="ja-JP" altLang="en-US" sz="2200" spc="-150" dirty="0">
                <a:latin typeface="HGPｺﾞｼｯｸE" panose="020B0900000000000000" pitchFamily="50" charset="-128"/>
                <a:ea typeface="HGPｺﾞｼｯｸE" panose="020B0900000000000000" pitchFamily="50" charset="-128"/>
              </a:rPr>
              <a:t>環境変化への適応の円滑化</a:t>
            </a:r>
            <a:endParaRPr lang="en-US" altLang="ja-JP" sz="2200" spc="-150" dirty="0">
              <a:latin typeface="HGPｺﾞｼｯｸE" panose="020B0900000000000000" pitchFamily="50" charset="-128"/>
              <a:ea typeface="HGPｺﾞｼｯｸE" panose="020B0900000000000000" pitchFamily="50" charset="-128"/>
            </a:endParaRPr>
          </a:p>
          <a:p>
            <a:r>
              <a:rPr lang="en-US" altLang="ja-JP" sz="2200" spc="-150" dirty="0">
                <a:latin typeface="HGPｺﾞｼｯｸE" panose="020B0900000000000000" pitchFamily="50" charset="-128"/>
                <a:ea typeface="HGPｺﾞｼｯｸE" panose="020B0900000000000000" pitchFamily="50" charset="-128"/>
              </a:rPr>
              <a:t>* </a:t>
            </a:r>
            <a:r>
              <a:rPr lang="ja-JP" altLang="en-US" sz="2200" spc="-150" dirty="0">
                <a:latin typeface="HGPｺﾞｼｯｸE" panose="020B0900000000000000" pitchFamily="50" charset="-128"/>
                <a:ea typeface="HGPｺﾞｼｯｸE" panose="020B0900000000000000" pitchFamily="50" charset="-128"/>
              </a:rPr>
              <a:t>資金提供の円滑化、自己資本の充実</a:t>
            </a:r>
          </a:p>
        </p:txBody>
      </p:sp>
      <p:sp>
        <p:nvSpPr>
          <p:cNvPr id="15" name="テキスト ボックス 14"/>
          <p:cNvSpPr txBox="1"/>
          <p:nvPr/>
        </p:nvSpPr>
        <p:spPr>
          <a:xfrm>
            <a:off x="221942" y="1762362"/>
            <a:ext cx="5620057" cy="430887"/>
          </a:xfrm>
          <a:prstGeom prst="rect">
            <a:avLst/>
          </a:prstGeom>
          <a:solidFill>
            <a:srgbClr val="FFFF00"/>
          </a:solidFill>
          <a:ln w="25400">
            <a:solidFill>
              <a:schemeClr val="tx1"/>
            </a:solidFill>
          </a:ln>
        </p:spPr>
        <p:txBody>
          <a:bodyPr wrap="square" rtlCol="0">
            <a:spAutoFit/>
          </a:bodyPr>
          <a:lstStyle/>
          <a:p>
            <a:r>
              <a:rPr lang="ja-JP" altLang="en-US" sz="2200" spc="-150" dirty="0">
                <a:latin typeface="HGPｺﾞｼｯｸE" panose="020B0900000000000000" pitchFamily="50" charset="-128"/>
                <a:ea typeface="HGPｺﾞｼｯｸE" panose="020B0900000000000000" pitchFamily="50" charset="-128"/>
              </a:rPr>
              <a:t>☆ 我が国の経済の基盤　</a:t>
            </a:r>
            <a:r>
              <a:rPr kumimoji="1" lang="ja-JP" altLang="en-US" sz="2200" spc="-150" dirty="0">
                <a:latin typeface="HGPｺﾞｼｯｸE" panose="020B0900000000000000" pitchFamily="50" charset="-128"/>
                <a:ea typeface="HGPｺﾞｼｯｸE" panose="020B0900000000000000" pitchFamily="50" charset="-128"/>
              </a:rPr>
              <a:t>☆ ダイナミズムの源泉　　</a:t>
            </a:r>
          </a:p>
        </p:txBody>
      </p:sp>
      <p:sp>
        <p:nvSpPr>
          <p:cNvPr id="2" name="角丸四角形 1"/>
          <p:cNvSpPr/>
          <p:nvPr/>
        </p:nvSpPr>
        <p:spPr>
          <a:xfrm>
            <a:off x="245131" y="937153"/>
            <a:ext cx="5596867" cy="426462"/>
          </a:xfrm>
          <a:prstGeom prst="roundRect">
            <a:avLst>
              <a:gd name="adj" fmla="val 28679"/>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ｺﾞｼｯｸE" panose="020B0900000000000000" pitchFamily="50" charset="-128"/>
                <a:ea typeface="HGPｺﾞｼｯｸE" panose="020B0900000000000000" pitchFamily="50" charset="-128"/>
              </a:rPr>
              <a:t>新中小企業基本法（</a:t>
            </a:r>
            <a:r>
              <a:rPr kumimoji="1" lang="en-US" altLang="ja-JP" sz="2400" dirty="0">
                <a:solidFill>
                  <a:schemeClr val="tx1"/>
                </a:solidFill>
                <a:latin typeface="HGPｺﾞｼｯｸE" panose="020B0900000000000000" pitchFamily="50" charset="-128"/>
                <a:ea typeface="HGPｺﾞｼｯｸE" panose="020B0900000000000000" pitchFamily="50" charset="-128"/>
              </a:rPr>
              <a:t>1999</a:t>
            </a:r>
            <a:r>
              <a:rPr kumimoji="1" lang="ja-JP" altLang="en-US" sz="2400" dirty="0">
                <a:solidFill>
                  <a:schemeClr val="tx1"/>
                </a:solidFill>
                <a:latin typeface="HGPｺﾞｼｯｸE" panose="020B0900000000000000" pitchFamily="50" charset="-128"/>
                <a:ea typeface="HGPｺﾞｼｯｸE" panose="020B0900000000000000" pitchFamily="50" charset="-128"/>
              </a:rPr>
              <a:t>年制定）</a:t>
            </a:r>
          </a:p>
        </p:txBody>
      </p:sp>
      <p:sp>
        <p:nvSpPr>
          <p:cNvPr id="23" name="テキスト ボックス 22"/>
          <p:cNvSpPr txBox="1"/>
          <p:nvPr/>
        </p:nvSpPr>
        <p:spPr>
          <a:xfrm>
            <a:off x="1536634" y="5532142"/>
            <a:ext cx="4003314" cy="430887"/>
          </a:xfrm>
          <a:prstGeom prst="rect">
            <a:avLst/>
          </a:prstGeom>
          <a:noFill/>
        </p:spPr>
        <p:txBody>
          <a:bodyPr wrap="square" rtlCol="0">
            <a:spAutoFit/>
          </a:bodyPr>
          <a:lstStyle/>
          <a:p>
            <a:r>
              <a:rPr lang="ja-JP" altLang="en-US" sz="2200" dirty="0">
                <a:latin typeface="HGPｺﾞｼｯｸE" panose="020B0900000000000000" pitchFamily="50" charset="-128"/>
                <a:ea typeface="HGPｺﾞｼｯｸE" panose="020B0900000000000000" pitchFamily="50" charset="-128"/>
              </a:rPr>
              <a:t>中小企業政策の効率＆効果ＵＰ</a:t>
            </a:r>
            <a:endParaRPr kumimoji="1" lang="ja-JP" altLang="en-US" sz="2200" dirty="0">
              <a:latin typeface="HGPｺﾞｼｯｸE" panose="020B0900000000000000" pitchFamily="50" charset="-128"/>
              <a:ea typeface="HGPｺﾞｼｯｸE" panose="020B0900000000000000" pitchFamily="50" charset="-128"/>
            </a:endParaRPr>
          </a:p>
        </p:txBody>
      </p:sp>
      <p:sp>
        <p:nvSpPr>
          <p:cNvPr id="26" name="テキスト ボックス 25"/>
          <p:cNvSpPr txBox="1"/>
          <p:nvPr/>
        </p:nvSpPr>
        <p:spPr>
          <a:xfrm>
            <a:off x="221942" y="1365846"/>
            <a:ext cx="2007908" cy="430887"/>
          </a:xfrm>
          <a:prstGeom prst="rect">
            <a:avLst/>
          </a:prstGeom>
          <a:noFill/>
        </p:spPr>
        <p:txBody>
          <a:bodyPr wrap="square" rtlCol="0">
            <a:spAutoFit/>
          </a:bodyPr>
          <a:lstStyle/>
          <a:p>
            <a:r>
              <a:rPr lang="ja-JP" altLang="en-US" sz="2200" dirty="0">
                <a:latin typeface="HGPｺﾞｼｯｸE" panose="020B0900000000000000" pitchFamily="50" charset="-128"/>
                <a:ea typeface="HGPｺﾞｼｯｸE" panose="020B0900000000000000" pitchFamily="50" charset="-128"/>
              </a:rPr>
              <a:t>中小企業像</a:t>
            </a:r>
            <a:endParaRPr kumimoji="1" lang="ja-JP" altLang="en-US" sz="2200" dirty="0">
              <a:latin typeface="HGPｺﾞｼｯｸE" panose="020B0900000000000000" pitchFamily="50" charset="-128"/>
              <a:ea typeface="HGPｺﾞｼｯｸE" panose="020B0900000000000000" pitchFamily="50" charset="-128"/>
            </a:endParaRPr>
          </a:p>
        </p:txBody>
      </p:sp>
      <p:sp>
        <p:nvSpPr>
          <p:cNvPr id="27" name="テキスト ボックス 26"/>
          <p:cNvSpPr txBox="1"/>
          <p:nvPr/>
        </p:nvSpPr>
        <p:spPr>
          <a:xfrm>
            <a:off x="2583" y="2272907"/>
            <a:ext cx="1389471" cy="430887"/>
          </a:xfrm>
          <a:prstGeom prst="rect">
            <a:avLst/>
          </a:prstGeom>
          <a:noFill/>
        </p:spPr>
        <p:txBody>
          <a:bodyPr wrap="square" rtlCol="0">
            <a:spAutoFit/>
          </a:bodyPr>
          <a:lstStyle/>
          <a:p>
            <a:pPr algn="r"/>
            <a:r>
              <a:rPr lang="ja-JP" altLang="en-US" sz="2200" dirty="0" smtClean="0">
                <a:latin typeface="HGPｺﾞｼｯｸE" panose="020B0900000000000000" pitchFamily="50" charset="-128"/>
                <a:ea typeface="HGPｺﾞｼｯｸE" panose="020B0900000000000000" pitchFamily="50" charset="-128"/>
              </a:rPr>
              <a:t>基</a:t>
            </a:r>
            <a:r>
              <a:rPr lang="ja-JP" altLang="en-US" sz="2200" dirty="0">
                <a:latin typeface="HGPｺﾞｼｯｸE" panose="020B0900000000000000" pitchFamily="50" charset="-128"/>
                <a:ea typeface="HGPｺﾞｼｯｸE" panose="020B0900000000000000" pitchFamily="50" charset="-128"/>
              </a:rPr>
              <a:t>本方</a:t>
            </a:r>
            <a:r>
              <a:rPr lang="ja-JP" altLang="en-US" sz="2200" dirty="0" smtClean="0">
                <a:latin typeface="HGPｺﾞｼｯｸE" panose="020B0900000000000000" pitchFamily="50" charset="-128"/>
                <a:ea typeface="HGPｺﾞｼｯｸE" panose="020B0900000000000000" pitchFamily="50" charset="-128"/>
              </a:rPr>
              <a:t>針</a:t>
            </a:r>
            <a:endParaRPr kumimoji="1" lang="ja-JP" altLang="en-US" sz="2200" dirty="0">
              <a:latin typeface="HGPｺﾞｼｯｸE" panose="020B0900000000000000" pitchFamily="50" charset="-128"/>
              <a:ea typeface="HGPｺﾞｼｯｸE" panose="020B0900000000000000" pitchFamily="50" charset="-128"/>
            </a:endParaRPr>
          </a:p>
        </p:txBody>
      </p:sp>
      <p:sp>
        <p:nvSpPr>
          <p:cNvPr id="5" name="四角形吹き出し 4"/>
          <p:cNvSpPr/>
          <p:nvPr/>
        </p:nvSpPr>
        <p:spPr>
          <a:xfrm>
            <a:off x="5935605" y="1363614"/>
            <a:ext cx="6012000" cy="4788000"/>
          </a:xfrm>
          <a:prstGeom prst="wedgeRectCallout">
            <a:avLst>
              <a:gd name="adj1" fmla="val -72399"/>
              <a:gd name="adj2" fmla="val 20066"/>
            </a:avLst>
          </a:prstGeom>
          <a:solidFill>
            <a:schemeClr val="accent6">
              <a:lumMod val="20000"/>
              <a:lumOff val="80000"/>
              <a:alpha val="80000"/>
            </a:schemeClr>
          </a:solidFill>
          <a:ln w="508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391730" y="6223237"/>
            <a:ext cx="2103097" cy="461665"/>
          </a:xfrm>
          <a:prstGeom prst="rect">
            <a:avLst/>
          </a:prstGeom>
          <a:noFill/>
        </p:spPr>
        <p:txBody>
          <a:bodyPr wrap="square" rtlCol="0">
            <a:spAutoFit/>
          </a:bodyPr>
          <a:lstStyle/>
          <a:p>
            <a:r>
              <a:rPr kumimoji="1" lang="ja-JP" altLang="en-US" sz="2400" dirty="0">
                <a:latin typeface="HGPｺﾞｼｯｸE" panose="020B0900000000000000" pitchFamily="50" charset="-128"/>
                <a:ea typeface="HGPｺﾞｼｯｸE" panose="020B0900000000000000" pitchFamily="50" charset="-128"/>
              </a:rPr>
              <a:t>に繋がる！</a:t>
            </a:r>
          </a:p>
        </p:txBody>
      </p:sp>
      <p:sp>
        <p:nvSpPr>
          <p:cNvPr id="3" name="星 32 2"/>
          <p:cNvSpPr/>
          <p:nvPr/>
        </p:nvSpPr>
        <p:spPr>
          <a:xfrm rot="20994164">
            <a:off x="943421" y="3952560"/>
            <a:ext cx="1382364" cy="773806"/>
          </a:xfrm>
          <a:prstGeom prst="star32">
            <a:avLst>
              <a:gd name="adj" fmla="val 41858"/>
            </a:avLst>
          </a:prstGeom>
          <a:gradFill>
            <a:gsLst>
              <a:gs pos="3000">
                <a:schemeClr val="accent4">
                  <a:lumMod val="60000"/>
                  <a:lumOff val="40000"/>
                </a:schemeClr>
              </a:gs>
              <a:gs pos="50000">
                <a:schemeClr val="accent4">
                  <a:lumMod val="40000"/>
                  <a:lumOff val="60000"/>
                </a:schemeClr>
              </a:gs>
              <a:gs pos="100000">
                <a:schemeClr val="accent4">
                  <a:lumMod val="20000"/>
                  <a:lumOff val="80000"/>
                </a:schemeClr>
              </a:gs>
            </a:gsLst>
            <a:lin ang="5400000" scaled="0"/>
          </a:gradFill>
          <a:ln w="25400" cap="rnd">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spc="-150" dirty="0">
                <a:solidFill>
                  <a:schemeClr val="tx1"/>
                </a:solidFill>
                <a:latin typeface="HGPｺﾞｼｯｸE" panose="020B0900000000000000" pitchFamily="50" charset="-128"/>
                <a:ea typeface="HGPｺﾞｼｯｸE" panose="020B0900000000000000" pitchFamily="50" charset="-128"/>
              </a:rPr>
              <a:t>一 体</a:t>
            </a:r>
          </a:p>
        </p:txBody>
      </p:sp>
      <p:sp>
        <p:nvSpPr>
          <p:cNvPr id="22" name="テキスト ボックス 21"/>
          <p:cNvSpPr txBox="1"/>
          <p:nvPr/>
        </p:nvSpPr>
        <p:spPr>
          <a:xfrm>
            <a:off x="-47656" y="5800195"/>
            <a:ext cx="1439710" cy="430887"/>
          </a:xfrm>
          <a:prstGeom prst="rect">
            <a:avLst/>
          </a:prstGeom>
          <a:noFill/>
        </p:spPr>
        <p:txBody>
          <a:bodyPr wrap="square" rtlCol="0">
            <a:spAutoFit/>
          </a:bodyPr>
          <a:lstStyle/>
          <a:p>
            <a:pPr algn="r"/>
            <a:r>
              <a:rPr lang="ja-JP" altLang="en-US" sz="2200" dirty="0" smtClean="0">
                <a:latin typeface="HGPｺﾞｼｯｸE" panose="020B0900000000000000" pitchFamily="50" charset="-128"/>
                <a:ea typeface="HGPｺﾞｼｯｸE" panose="020B0900000000000000" pitchFamily="50" charset="-128"/>
              </a:rPr>
              <a:t>政</a:t>
            </a:r>
            <a:r>
              <a:rPr lang="ja-JP" altLang="en-US" sz="2200" dirty="0">
                <a:latin typeface="HGPｺﾞｼｯｸE" panose="020B0900000000000000" pitchFamily="50" charset="-128"/>
                <a:ea typeface="HGPｺﾞｼｯｸE" panose="020B0900000000000000" pitchFamily="50" charset="-128"/>
              </a:rPr>
              <a:t>策理</a:t>
            </a:r>
            <a:r>
              <a:rPr lang="ja-JP" altLang="en-US" sz="2200" dirty="0" smtClean="0">
                <a:latin typeface="HGPｺﾞｼｯｸE" panose="020B0900000000000000" pitchFamily="50" charset="-128"/>
                <a:ea typeface="HGPｺﾞｼｯｸE" panose="020B0900000000000000" pitchFamily="50" charset="-128"/>
              </a:rPr>
              <a:t>念</a:t>
            </a:r>
            <a:endParaRPr kumimoji="1" lang="ja-JP" altLang="en-US" sz="2200" dirty="0">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5970816" y="1344808"/>
            <a:ext cx="5940000" cy="4752000"/>
          </a:xfrm>
          <a:prstGeom prst="rect">
            <a:avLst/>
          </a:prstGeom>
          <a:solidFill>
            <a:schemeClr val="accent6">
              <a:lumMod val="20000"/>
              <a:lumOff val="80000"/>
            </a:schemeClr>
          </a:solidFill>
        </p:spPr>
        <p:txBody>
          <a:bodyPr wrap="square" rtlCol="0">
            <a:spAutoFit/>
          </a:bodyPr>
          <a:lstStyle/>
          <a:p>
            <a:r>
              <a:rPr lang="ja-JP" altLang="en-US" sz="2300" dirty="0" smtClean="0">
                <a:latin typeface="HGPｺﾞｼｯｸE" panose="020B0900000000000000" pitchFamily="50" charset="-128"/>
                <a:ea typeface="HGPｺﾞｼｯｸE" panose="020B0900000000000000" pitchFamily="50" charset="-128"/>
              </a:rPr>
              <a:t>① 「法</a:t>
            </a:r>
            <a:r>
              <a:rPr lang="ja-JP" altLang="en-US" sz="2300" dirty="0">
                <a:latin typeface="HGPｺﾞｼｯｸE" panose="020B0900000000000000" pitchFamily="50" charset="-128"/>
                <a:ea typeface="HGPｺﾞｼｯｸE" panose="020B0900000000000000" pitchFamily="50" charset="-128"/>
              </a:rPr>
              <a:t>人成り」の問題 </a:t>
            </a:r>
            <a:endParaRPr lang="en-US" altLang="ja-JP" sz="2300" dirty="0">
              <a:latin typeface="HGPｺﾞｼｯｸE" panose="020B0900000000000000" pitchFamily="50" charset="-128"/>
              <a:ea typeface="HGPｺﾞｼｯｸE" panose="020B0900000000000000" pitchFamily="50" charset="-128"/>
            </a:endParaRPr>
          </a:p>
          <a:p>
            <a:r>
              <a:rPr lang="en-US" altLang="ja-JP" sz="2200" dirty="0">
                <a:solidFill>
                  <a:srgbClr val="000099"/>
                </a:solidFill>
                <a:latin typeface="HGPｺﾞｼｯｸE" panose="020B0900000000000000" pitchFamily="50" charset="-128"/>
                <a:ea typeface="HGPｺﾞｼｯｸE" panose="020B0900000000000000" pitchFamily="50" charset="-128"/>
              </a:rPr>
              <a:t>    </a:t>
            </a:r>
            <a:r>
              <a:rPr lang="ja-JP" altLang="en-US" sz="2200" dirty="0" smtClean="0">
                <a:solidFill>
                  <a:srgbClr val="FF0000"/>
                </a:solidFill>
                <a:latin typeface="HGPｺﾞｼｯｸE" panose="020B0900000000000000" pitchFamily="50" charset="-128"/>
                <a:ea typeface="HGPｺﾞｼｯｸE" panose="020B0900000000000000" pitchFamily="50" charset="-128"/>
              </a:rPr>
              <a:t>～</a:t>
            </a:r>
            <a:r>
              <a:rPr lang="ja-JP" altLang="en-US" sz="2200" dirty="0">
                <a:solidFill>
                  <a:srgbClr val="FF0000"/>
                </a:solidFill>
                <a:latin typeface="HGPｺﾞｼｯｸE" panose="020B0900000000000000" pitchFamily="50" charset="-128"/>
                <a:ea typeface="HGPｺﾞｼｯｸE" panose="020B0900000000000000" pitchFamily="50" charset="-128"/>
              </a:rPr>
              <a:t>税制が事業形態選択に大きく影響～</a:t>
            </a:r>
            <a:endParaRPr lang="en-US" altLang="ja-JP" sz="2200" dirty="0">
              <a:solidFill>
                <a:srgbClr val="FF0000"/>
              </a:solidFill>
              <a:latin typeface="HGPｺﾞｼｯｸE" panose="020B0900000000000000" pitchFamily="50" charset="-128"/>
              <a:ea typeface="HGPｺﾞｼｯｸE" panose="020B0900000000000000" pitchFamily="50" charset="-128"/>
            </a:endParaRPr>
          </a:p>
          <a:p>
            <a:r>
              <a:rPr lang="ja-JP" altLang="en-US" sz="2200" dirty="0">
                <a:latin typeface="HGPｺﾞｼｯｸE" panose="020B0900000000000000" pitchFamily="50" charset="-128"/>
                <a:ea typeface="HGPｺﾞｼｯｸE" panose="020B0900000000000000" pitchFamily="50" charset="-128"/>
              </a:rPr>
              <a:t>  課税の中立性を高め、</a:t>
            </a:r>
            <a:endParaRPr lang="en-US" altLang="ja-JP" sz="2200" dirty="0">
              <a:latin typeface="HGPｺﾞｼｯｸE" panose="020B0900000000000000" pitchFamily="50" charset="-128"/>
              <a:ea typeface="HGPｺﾞｼｯｸE" panose="020B0900000000000000" pitchFamily="50" charset="-128"/>
            </a:endParaRPr>
          </a:p>
          <a:p>
            <a:r>
              <a:rPr lang="ja-JP" altLang="en-US" sz="2200" dirty="0">
                <a:latin typeface="HGPｺﾞｼｯｸE" panose="020B0900000000000000" pitchFamily="50" charset="-128"/>
                <a:ea typeface="HGPｺﾞｼｯｸE" panose="020B0900000000000000" pitchFamily="50" charset="-128"/>
              </a:rPr>
              <a:t>  中小企業政策の効率的な制度設計を図る。</a:t>
            </a:r>
            <a:endParaRPr lang="en-US" altLang="ja-JP" sz="2200" dirty="0">
              <a:latin typeface="HGPｺﾞｼｯｸE" panose="020B0900000000000000" pitchFamily="50" charset="-128"/>
              <a:ea typeface="HGPｺﾞｼｯｸE" panose="020B0900000000000000" pitchFamily="50" charset="-128"/>
            </a:endParaRPr>
          </a:p>
          <a:p>
            <a:endParaRPr lang="en-US" altLang="ja-JP" sz="800" dirty="0">
              <a:latin typeface="HGPｺﾞｼｯｸE" panose="020B0900000000000000" pitchFamily="50" charset="-128"/>
              <a:ea typeface="HGPｺﾞｼｯｸE" panose="020B0900000000000000" pitchFamily="50" charset="-128"/>
            </a:endParaRPr>
          </a:p>
          <a:p>
            <a:r>
              <a:rPr kumimoji="1" lang="ja-JP" altLang="en-US" sz="2300" dirty="0" smtClean="0">
                <a:latin typeface="HGPｺﾞｼｯｸE" panose="020B0900000000000000" pitchFamily="50" charset="-128"/>
                <a:ea typeface="HGPｺﾞｼｯｸE" panose="020B0900000000000000" pitchFamily="50" charset="-128"/>
              </a:rPr>
              <a:t>② 「</a:t>
            </a:r>
            <a:r>
              <a:rPr kumimoji="1" lang="ja-JP" altLang="en-US" sz="2300" dirty="0">
                <a:latin typeface="HGPｺﾞｼｯｸE" panose="020B0900000000000000" pitchFamily="50" charset="-128"/>
                <a:ea typeface="HGPｺﾞｼｯｸE" panose="020B0900000000000000" pitchFamily="50" charset="-128"/>
              </a:rPr>
              <a:t>役員給与制度」の問題</a:t>
            </a:r>
            <a:endParaRPr kumimoji="1" lang="en-US" altLang="ja-JP" sz="2300" dirty="0">
              <a:latin typeface="HGPｺﾞｼｯｸE" panose="020B0900000000000000" pitchFamily="50" charset="-128"/>
              <a:ea typeface="HGPｺﾞｼｯｸE" panose="020B0900000000000000" pitchFamily="50" charset="-128"/>
            </a:endParaRPr>
          </a:p>
          <a:p>
            <a:r>
              <a:rPr kumimoji="1" lang="ja-JP" altLang="en-US" sz="2200" dirty="0">
                <a:solidFill>
                  <a:srgbClr val="000099"/>
                </a:solidFill>
                <a:latin typeface="HGPｺﾞｼｯｸE" panose="020B0900000000000000" pitchFamily="50" charset="-128"/>
                <a:ea typeface="HGPｺﾞｼｯｸE" panose="020B0900000000000000" pitchFamily="50" charset="-128"/>
              </a:rPr>
              <a:t>    </a:t>
            </a:r>
            <a:r>
              <a:rPr kumimoji="1" lang="ja-JP" altLang="en-US" sz="2200" dirty="0" smtClean="0">
                <a:solidFill>
                  <a:srgbClr val="FF0000"/>
                </a:solidFill>
                <a:latin typeface="HGPｺﾞｼｯｸE" panose="020B0900000000000000" pitchFamily="50" charset="-128"/>
                <a:ea typeface="HGPｺﾞｼｯｸE" panose="020B0900000000000000" pitchFamily="50" charset="-128"/>
              </a:rPr>
              <a:t>～</a:t>
            </a:r>
            <a:r>
              <a:rPr kumimoji="1" lang="ja-JP" altLang="en-US" sz="2200" dirty="0">
                <a:solidFill>
                  <a:srgbClr val="FF0000"/>
                </a:solidFill>
                <a:latin typeface="HGPｺﾞｼｯｸE" panose="020B0900000000000000" pitchFamily="50" charset="-128"/>
                <a:ea typeface="HGPｺﾞｼｯｸE" panose="020B0900000000000000" pitchFamily="50" charset="-128"/>
              </a:rPr>
              <a:t>中小企業の実態に合わない制度～</a:t>
            </a:r>
            <a:endParaRPr kumimoji="1" lang="en-US" altLang="ja-JP" sz="2200" dirty="0">
              <a:solidFill>
                <a:srgbClr val="FF0000"/>
              </a:solidFill>
              <a:latin typeface="HGPｺﾞｼｯｸE" panose="020B0900000000000000" pitchFamily="50" charset="-128"/>
              <a:ea typeface="HGPｺﾞｼｯｸE" panose="020B0900000000000000" pitchFamily="50" charset="-128"/>
            </a:endParaRPr>
          </a:p>
          <a:p>
            <a:r>
              <a:rPr lang="ja-JP" altLang="en-US" sz="2200" dirty="0">
                <a:latin typeface="HGPｺﾞｼｯｸE" panose="020B0900000000000000" pitchFamily="50" charset="-128"/>
                <a:ea typeface="HGPｺﾞｼｯｸE" panose="020B0900000000000000" pitchFamily="50" charset="-128"/>
              </a:rPr>
              <a:t>  過度に形式的な現行税制では、</a:t>
            </a:r>
            <a:endParaRPr lang="en-US" altLang="ja-JP" sz="2200" dirty="0">
              <a:latin typeface="HGPｺﾞｼｯｸE" panose="020B0900000000000000" pitchFamily="50" charset="-128"/>
              <a:ea typeface="HGPｺﾞｼｯｸE" panose="020B0900000000000000" pitchFamily="50" charset="-128"/>
            </a:endParaRPr>
          </a:p>
          <a:p>
            <a:r>
              <a:rPr lang="ja-JP" altLang="en-US" sz="2200" dirty="0">
                <a:latin typeface="HGPｺﾞｼｯｸE" panose="020B0900000000000000" pitchFamily="50" charset="-128"/>
                <a:ea typeface="HGPｺﾞｼｯｸE" panose="020B0900000000000000" pitchFamily="50" charset="-128"/>
              </a:rPr>
              <a:t>  経営環境の変化に柔軟に対応できない。</a:t>
            </a:r>
            <a:endParaRPr lang="en-US" altLang="ja-JP" sz="2200" dirty="0">
              <a:latin typeface="HGPｺﾞｼｯｸE" panose="020B0900000000000000" pitchFamily="50" charset="-128"/>
              <a:ea typeface="HGPｺﾞｼｯｸE" panose="020B0900000000000000" pitchFamily="50" charset="-128"/>
            </a:endParaRPr>
          </a:p>
          <a:p>
            <a:r>
              <a:rPr lang="en-US" altLang="ja-JP" sz="2200" dirty="0">
                <a:latin typeface="HGPｺﾞｼｯｸE" panose="020B0900000000000000" pitchFamily="50" charset="-128"/>
                <a:ea typeface="HGPｺﾞｼｯｸE" panose="020B0900000000000000" pitchFamily="50" charset="-128"/>
              </a:rPr>
              <a:t>  </a:t>
            </a:r>
            <a:r>
              <a:rPr lang="ja-JP" altLang="en-US" sz="2200" dirty="0">
                <a:latin typeface="HGPｺﾞｼｯｸE" panose="020B0900000000000000" pitchFamily="50" charset="-128"/>
                <a:ea typeface="HGPｺﾞｼｯｸE" panose="020B0900000000000000" pitchFamily="50" charset="-128"/>
              </a:rPr>
              <a:t>経営の機動力を抑制しない制度が望まれる。</a:t>
            </a:r>
            <a:r>
              <a:rPr lang="ja-JP" altLang="en-US" sz="2000" dirty="0">
                <a:latin typeface="HGPｺﾞｼｯｸE" panose="020B0900000000000000" pitchFamily="50" charset="-128"/>
                <a:ea typeface="HGPｺﾞｼｯｸE" panose="020B0900000000000000" pitchFamily="50" charset="-128"/>
              </a:rPr>
              <a:t>  </a:t>
            </a:r>
            <a:endParaRPr kumimoji="1" lang="en-US" altLang="ja-JP" sz="2000" dirty="0">
              <a:latin typeface="HGPｺﾞｼｯｸE" panose="020B0900000000000000" pitchFamily="50" charset="-128"/>
              <a:ea typeface="HGPｺﾞｼｯｸE" panose="020B0900000000000000" pitchFamily="50" charset="-128"/>
            </a:endParaRPr>
          </a:p>
          <a:p>
            <a:endParaRPr lang="en-US" altLang="ja-JP" sz="800" dirty="0">
              <a:latin typeface="HGPｺﾞｼｯｸE" panose="020B0900000000000000" pitchFamily="50" charset="-128"/>
              <a:ea typeface="HGPｺﾞｼｯｸE" panose="020B0900000000000000" pitchFamily="50" charset="-128"/>
            </a:endParaRPr>
          </a:p>
          <a:p>
            <a:r>
              <a:rPr kumimoji="1" lang="ja-JP" altLang="en-US" sz="2300" dirty="0" smtClean="0">
                <a:latin typeface="HGPｺﾞｼｯｸE" panose="020B0900000000000000" pitchFamily="50" charset="-128"/>
                <a:ea typeface="HGPｺﾞｼｯｸE" panose="020B0900000000000000" pitchFamily="50" charset="-128"/>
              </a:rPr>
              <a:t>③ 「</a:t>
            </a:r>
            <a:r>
              <a:rPr kumimoji="1" lang="ja-JP" altLang="en-US" sz="2300" dirty="0">
                <a:latin typeface="HGPｺﾞｼｯｸE" panose="020B0900000000000000" pitchFamily="50" charset="-128"/>
                <a:ea typeface="HGPｺﾞｼｯｸE" panose="020B0900000000000000" pitchFamily="50" charset="-128"/>
              </a:rPr>
              <a:t>中小企業の区分」の問題</a:t>
            </a:r>
            <a:endParaRPr kumimoji="1" lang="en-US" altLang="ja-JP" sz="2300" dirty="0">
              <a:latin typeface="HGPｺﾞｼｯｸE" panose="020B0900000000000000" pitchFamily="50" charset="-128"/>
              <a:ea typeface="HGPｺﾞｼｯｸE" panose="020B0900000000000000" pitchFamily="50" charset="-128"/>
            </a:endParaRPr>
          </a:p>
          <a:p>
            <a:r>
              <a:rPr kumimoji="1" lang="ja-JP" altLang="en-US" sz="2200" dirty="0">
                <a:solidFill>
                  <a:srgbClr val="000099"/>
                </a:solidFill>
                <a:latin typeface="HGPｺﾞｼｯｸE" panose="020B0900000000000000" pitchFamily="50" charset="-128"/>
                <a:ea typeface="HGPｺﾞｼｯｸE" panose="020B0900000000000000" pitchFamily="50" charset="-128"/>
              </a:rPr>
              <a:t>   </a:t>
            </a:r>
            <a:r>
              <a:rPr kumimoji="1" lang="ja-JP" altLang="en-US" sz="2200" dirty="0">
                <a:solidFill>
                  <a:srgbClr val="FF0000"/>
                </a:solidFill>
                <a:latin typeface="HGPｺﾞｼｯｸE" panose="020B0900000000000000" pitchFamily="50" charset="-128"/>
                <a:ea typeface="HGPｺﾞｼｯｸE" panose="020B0900000000000000" pitchFamily="50" charset="-128"/>
              </a:rPr>
              <a:t> </a:t>
            </a:r>
            <a:r>
              <a:rPr kumimoji="1" lang="ja-JP" altLang="en-US" sz="2200" dirty="0" smtClean="0">
                <a:solidFill>
                  <a:srgbClr val="FF0000"/>
                </a:solidFill>
                <a:latin typeface="HGPｺﾞｼｯｸE" panose="020B0900000000000000" pitchFamily="50" charset="-128"/>
                <a:ea typeface="HGPｺﾞｼｯｸE" panose="020B0900000000000000" pitchFamily="50" charset="-128"/>
              </a:rPr>
              <a:t>～</a:t>
            </a:r>
            <a:r>
              <a:rPr kumimoji="1" lang="ja-JP" altLang="en-US" sz="2200" dirty="0">
                <a:solidFill>
                  <a:srgbClr val="FF0000"/>
                </a:solidFill>
                <a:latin typeface="HGPｺﾞｼｯｸE" panose="020B0900000000000000" pitchFamily="50" charset="-128"/>
                <a:ea typeface="HGPｺﾞｼｯｸE" panose="020B0900000000000000" pitchFamily="50" charset="-128"/>
              </a:rPr>
              <a:t>制度趣旨と異なる対象が範囲に含まれる～</a:t>
            </a:r>
            <a:endParaRPr kumimoji="1" lang="en-US" altLang="ja-JP" sz="2200" dirty="0">
              <a:solidFill>
                <a:srgbClr val="FF0000"/>
              </a:solidFill>
              <a:latin typeface="HGPｺﾞｼｯｸE" panose="020B0900000000000000" pitchFamily="50" charset="-128"/>
              <a:ea typeface="HGPｺﾞｼｯｸE" panose="020B0900000000000000" pitchFamily="50" charset="-128"/>
            </a:endParaRPr>
          </a:p>
          <a:p>
            <a:r>
              <a:rPr lang="ja-JP" altLang="en-US" sz="2200" dirty="0">
                <a:latin typeface="HGPｺﾞｼｯｸE" panose="020B0900000000000000" pitchFamily="50" charset="-128"/>
                <a:ea typeface="HGPｺﾞｼｯｸE" panose="020B0900000000000000" pitchFamily="50" charset="-128"/>
              </a:rPr>
              <a:t>  中小企業政策を効果的に機能させるためには、</a:t>
            </a:r>
            <a:endParaRPr lang="en-US" altLang="ja-JP" sz="2200" dirty="0">
              <a:latin typeface="HGPｺﾞｼｯｸE" panose="020B0900000000000000" pitchFamily="50" charset="-128"/>
              <a:ea typeface="HGPｺﾞｼｯｸE" panose="020B0900000000000000" pitchFamily="50" charset="-128"/>
            </a:endParaRPr>
          </a:p>
          <a:p>
            <a:r>
              <a:rPr lang="ja-JP" altLang="en-US" sz="2200" dirty="0">
                <a:latin typeface="HGPｺﾞｼｯｸE" panose="020B0900000000000000" pitchFamily="50" charset="-128"/>
                <a:ea typeface="HGPｺﾞｼｯｸE" panose="020B0900000000000000" pitchFamily="50" charset="-128"/>
              </a:rPr>
              <a:t>  対象範囲が適切であることが重要。</a:t>
            </a:r>
          </a:p>
        </p:txBody>
      </p:sp>
      <p:sp>
        <p:nvSpPr>
          <p:cNvPr id="30" name="角丸四角形 29"/>
          <p:cNvSpPr/>
          <p:nvPr/>
        </p:nvSpPr>
        <p:spPr>
          <a:xfrm>
            <a:off x="3031970" y="4974139"/>
            <a:ext cx="851624" cy="382824"/>
          </a:xfrm>
          <a:prstGeom prst="roundRect">
            <a:avLst>
              <a:gd name="adj" fmla="val 31794"/>
            </a:avLst>
          </a:prstGeom>
          <a:gradFill>
            <a:gsLst>
              <a:gs pos="3000">
                <a:schemeClr val="accent4">
                  <a:lumMod val="40000"/>
                  <a:lumOff val="60000"/>
                </a:schemeClr>
              </a:gs>
              <a:gs pos="50000">
                <a:schemeClr val="accent4">
                  <a:lumMod val="20000"/>
                  <a:lumOff val="80000"/>
                </a:schemeClr>
              </a:gs>
              <a:gs pos="100000">
                <a:schemeClr val="accent4">
                  <a:lumMod val="20000"/>
                  <a:lumOff val="8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latin typeface="HGPｺﾞｼｯｸE" panose="020B0900000000000000" pitchFamily="50" charset="-128"/>
                <a:ea typeface="HGPｺﾞｼｯｸE" panose="020B0900000000000000" pitchFamily="50" charset="-128"/>
              </a:rPr>
              <a:t>範囲</a:t>
            </a:r>
            <a:endParaRPr kumimoji="1" lang="ja-JP" altLang="en-US" sz="2200" dirty="0">
              <a:solidFill>
                <a:schemeClr val="tx1"/>
              </a:solidFill>
              <a:latin typeface="HGPｺﾞｼｯｸE" panose="020B0900000000000000" pitchFamily="50" charset="-128"/>
              <a:ea typeface="HGPｺﾞｼｯｸE" panose="020B0900000000000000" pitchFamily="50" charset="-128"/>
            </a:endParaRPr>
          </a:p>
        </p:txBody>
      </p:sp>
      <p:sp>
        <p:nvSpPr>
          <p:cNvPr id="31" name="角丸四角形 30"/>
          <p:cNvSpPr/>
          <p:nvPr/>
        </p:nvSpPr>
        <p:spPr>
          <a:xfrm>
            <a:off x="3934935" y="4974139"/>
            <a:ext cx="851624" cy="382824"/>
          </a:xfrm>
          <a:prstGeom prst="roundRect">
            <a:avLst>
              <a:gd name="adj" fmla="val 31794"/>
            </a:avLst>
          </a:prstGeom>
          <a:gradFill>
            <a:gsLst>
              <a:gs pos="3000">
                <a:schemeClr val="accent4">
                  <a:lumMod val="40000"/>
                  <a:lumOff val="60000"/>
                </a:schemeClr>
              </a:gs>
              <a:gs pos="50000">
                <a:schemeClr val="accent4">
                  <a:lumMod val="20000"/>
                  <a:lumOff val="80000"/>
                </a:schemeClr>
              </a:gs>
              <a:gs pos="100000">
                <a:schemeClr val="accent4">
                  <a:lumMod val="20000"/>
                  <a:lumOff val="8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tx1"/>
                </a:solidFill>
                <a:latin typeface="HGPｺﾞｼｯｸE" panose="020B0900000000000000" pitchFamily="50" charset="-128"/>
                <a:ea typeface="HGPｺﾞｼｯｸE" panose="020B0900000000000000" pitchFamily="50" charset="-128"/>
              </a:rPr>
              <a:t>手段</a:t>
            </a:r>
            <a:endParaRPr kumimoji="1" lang="ja-JP" altLang="en-US" sz="2200"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5935604" y="922499"/>
            <a:ext cx="6013739" cy="461665"/>
          </a:xfrm>
          <a:prstGeom prst="rect">
            <a:avLst/>
          </a:prstGeom>
          <a:solidFill>
            <a:schemeClr val="accent2">
              <a:lumMod val="20000"/>
              <a:lumOff val="80000"/>
            </a:schemeClr>
          </a:solidFill>
          <a:ln w="50800">
            <a:solidFill>
              <a:schemeClr val="accent1">
                <a:lumMod val="50000"/>
              </a:schemeClr>
            </a:solidFill>
          </a:ln>
        </p:spPr>
        <p:txBody>
          <a:bodyPr wrap="square" rtlCol="0">
            <a:spAutoFit/>
          </a:bodyPr>
          <a:lstStyle/>
          <a:p>
            <a:pPr algn="ctr"/>
            <a:r>
              <a:rPr kumimoji="1" lang="ja-JP" altLang="en-US" sz="2400" dirty="0">
                <a:latin typeface="HGPｺﾞｼｯｸE" panose="020B0900000000000000" pitchFamily="50" charset="-128"/>
                <a:ea typeface="HGPｺﾞｼｯｸE" panose="020B0900000000000000" pitchFamily="50" charset="-128"/>
              </a:rPr>
              <a:t>中小企業税</a:t>
            </a:r>
            <a:r>
              <a:rPr kumimoji="1" lang="ja-JP" altLang="en-US" sz="2400" dirty="0" smtClean="0">
                <a:latin typeface="HGPｺﾞｼｯｸE" panose="020B0900000000000000" pitchFamily="50" charset="-128"/>
                <a:ea typeface="HGPｺﾞｼｯｸE" panose="020B0900000000000000" pitchFamily="50" charset="-128"/>
              </a:rPr>
              <a:t>制</a:t>
            </a:r>
            <a:r>
              <a:rPr lang="ja-JP" altLang="en-US" sz="2400" dirty="0">
                <a:latin typeface="HGPｺﾞｼｯｸE" panose="020B0900000000000000" pitchFamily="50" charset="-128"/>
                <a:ea typeface="HGPｺﾞｼｯｸE" panose="020B0900000000000000" pitchFamily="50" charset="-128"/>
              </a:rPr>
              <a:t>の</a:t>
            </a:r>
            <a:r>
              <a:rPr kumimoji="1" lang="ja-JP" altLang="en-US" sz="2400" dirty="0" smtClean="0">
                <a:latin typeface="HGPｺﾞｼｯｸE" panose="020B0900000000000000" pitchFamily="50" charset="-128"/>
                <a:ea typeface="HGPｺﾞｼｯｸE" panose="020B0900000000000000" pitchFamily="50" charset="-128"/>
              </a:rPr>
              <a:t>諸問題</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1" name="テキスト ボックス 10"/>
          <p:cNvSpPr txBox="1"/>
          <p:nvPr/>
        </p:nvSpPr>
        <p:spPr>
          <a:xfrm>
            <a:off x="245131" y="6223238"/>
            <a:ext cx="6146599" cy="461665"/>
          </a:xfrm>
          <a:prstGeom prst="rect">
            <a:avLst/>
          </a:prstGeom>
          <a:solidFill>
            <a:srgbClr val="FFFF00"/>
          </a:solidFill>
          <a:ln w="25400" cmpd="sng">
            <a:solidFill>
              <a:schemeClr val="tx1"/>
            </a:solidFill>
          </a:ln>
        </p:spPr>
        <p:txBody>
          <a:bodyPr wrap="square" rtlCol="0" anchor="ctr">
            <a:spAutoFit/>
          </a:bodyPr>
          <a:lstStyle/>
          <a:p>
            <a:pPr algn="ctr"/>
            <a:r>
              <a:rPr kumimoji="1" lang="ja-JP" altLang="en-US" sz="2400" dirty="0">
                <a:latin typeface="HGPｺﾞｼｯｸE" panose="020B0900000000000000" pitchFamily="50" charset="-128"/>
                <a:ea typeface="HGPｺﾞｼｯｸE" panose="020B0900000000000000" pitchFamily="50" charset="-128"/>
              </a:rPr>
              <a:t>独立した中小企業の多様で活力ある成長発展</a:t>
            </a:r>
            <a:endParaRPr kumimoji="1" lang="en-US" altLang="ja-JP" sz="2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11603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中小企業政策の変遷</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graphicFrame>
        <p:nvGraphicFramePr>
          <p:cNvPr id="15" name="図表 14"/>
          <p:cNvGraphicFramePr/>
          <p:nvPr>
            <p:extLst>
              <p:ext uri="{D42A27DB-BD31-4B8C-83A1-F6EECF244321}">
                <p14:modId xmlns:p14="http://schemas.microsoft.com/office/powerpoint/2010/main" val="284496403"/>
              </p:ext>
            </p:extLst>
          </p:nvPr>
        </p:nvGraphicFramePr>
        <p:xfrm>
          <a:off x="346364" y="1009806"/>
          <a:ext cx="11540835" cy="585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テキスト ボックス 25"/>
          <p:cNvSpPr txBox="1"/>
          <p:nvPr/>
        </p:nvSpPr>
        <p:spPr>
          <a:xfrm>
            <a:off x="729018" y="1988275"/>
            <a:ext cx="5257576" cy="3785652"/>
          </a:xfrm>
          <a:prstGeom prst="rect">
            <a:avLst/>
          </a:prstGeom>
          <a:noFill/>
        </p:spPr>
        <p:txBody>
          <a:bodyPr wrap="square" rtlCol="0">
            <a:spAutoFit/>
          </a:bodyPr>
          <a:lstStyle/>
          <a:p>
            <a:r>
              <a:rPr kumimoji="1" lang="ja-JP" altLang="en-US" sz="2000" b="1" u="heavy" dirty="0">
                <a:solidFill>
                  <a:srgbClr val="ED7D31"/>
                </a:solidFill>
                <a:uFill>
                  <a:solidFill>
                    <a:srgbClr val="ED7D31"/>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rgbClr val="ED7D31"/>
                  </a:solidFill>
                </a:uFill>
                <a:latin typeface="ＭＳ Ｐゴシック" panose="020B0600070205080204" pitchFamily="50" charset="-128"/>
                <a:ea typeface="ＭＳ Ｐゴシック" panose="020B0600070205080204" pitchFamily="50" charset="-128"/>
              </a:rPr>
              <a:t>　中小企業庁の設立（１９４８）</a:t>
            </a:r>
            <a:endParaRPr kumimoji="1" lang="en-US" altLang="ja-JP" sz="2000" b="1" u="heavy" dirty="0">
              <a:uFill>
                <a:solidFill>
                  <a:srgbClr val="ED7D31"/>
                </a:solidFill>
              </a:uFill>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solidFill>
                  <a:srgbClr val="ED7D31"/>
                </a:solidFill>
                <a:uFill>
                  <a:solidFill>
                    <a:srgbClr val="ED7D31"/>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rgbClr val="ED7D31"/>
                  </a:solidFill>
                </a:uFill>
                <a:latin typeface="ＭＳ Ｐゴシック" panose="020B0600070205080204" pitchFamily="50" charset="-128"/>
                <a:ea typeface="ＭＳ Ｐゴシック" panose="020B0600070205080204" pitchFamily="50" charset="-128"/>
              </a:rPr>
              <a:t>　国民金融公庫（１９４９）</a:t>
            </a:r>
            <a:endParaRPr kumimoji="1" lang="en-US" altLang="ja-JP" sz="2000" b="1" u="heavy" dirty="0">
              <a:uFill>
                <a:solidFill>
                  <a:srgbClr val="ED7D31"/>
                </a:solidFill>
              </a:uFill>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solidFill>
                  <a:srgbClr val="ED7D31"/>
                </a:solidFill>
                <a:uFill>
                  <a:solidFill>
                    <a:srgbClr val="ED7D31"/>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rgbClr val="ED7D31"/>
                  </a:solidFill>
                </a:uFill>
                <a:latin typeface="ＭＳ Ｐゴシック" panose="020B0600070205080204" pitchFamily="50" charset="-128"/>
                <a:ea typeface="ＭＳ Ｐゴシック" panose="020B0600070205080204" pitchFamily="50" charset="-128"/>
              </a:rPr>
              <a:t>　青色申告制度（１９４９）</a:t>
            </a:r>
            <a:endParaRPr kumimoji="1" lang="en-US" altLang="ja-JP" sz="2000" b="1" u="heavy" dirty="0">
              <a:uFill>
                <a:solidFill>
                  <a:srgbClr val="ED7D31"/>
                </a:solidFill>
              </a:uFill>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solidFill>
                  <a:srgbClr val="ED7D31"/>
                </a:solidFill>
                <a:uFill>
                  <a:solidFill>
                    <a:srgbClr val="ED7D31"/>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rgbClr val="ED7D31"/>
                  </a:solidFill>
                </a:uFill>
                <a:latin typeface="ＭＳ Ｐゴシック" panose="020B0600070205080204" pitchFamily="50" charset="-128"/>
                <a:ea typeface="ＭＳ Ｐゴシック" panose="020B0600070205080204" pitchFamily="50" charset="-128"/>
              </a:rPr>
              <a:t>　商工会議所法（１９５３）</a:t>
            </a:r>
          </a:p>
        </p:txBody>
      </p:sp>
      <p:sp>
        <p:nvSpPr>
          <p:cNvPr id="27" name="テキスト ボックス 26"/>
          <p:cNvSpPr txBox="1"/>
          <p:nvPr/>
        </p:nvSpPr>
        <p:spPr>
          <a:xfrm>
            <a:off x="2778456" y="2401263"/>
            <a:ext cx="8490547" cy="2862322"/>
          </a:xfrm>
          <a:prstGeom prst="rect">
            <a:avLst/>
          </a:prstGeom>
          <a:noFill/>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solidFill>
                  <a:schemeClr val="accent6">
                    <a:lumMod val="75000"/>
                  </a:schemeClr>
                </a:solidFill>
                <a:uFill>
                  <a:solidFill>
                    <a:schemeClr val="accent6">
                      <a:lumMod val="75000"/>
                    </a:schemeClr>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rPr>
              <a:t>　中小企業基本法の制定（１９６３）</a:t>
            </a:r>
            <a:endParaRPr kumimoji="1" lang="en-US" altLang="ja-JP"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u="heavy" dirty="0">
                <a:solidFill>
                  <a:schemeClr val="accent6">
                    <a:lumMod val="75000"/>
                  </a:schemeClr>
                </a:solidFill>
                <a:uFill>
                  <a:solidFill>
                    <a:schemeClr val="accent6">
                      <a:lumMod val="75000"/>
                    </a:schemeClr>
                  </a:solidFill>
                </a:uFill>
                <a:latin typeface="ＭＳ Ｐゴシック" panose="020B0600070205080204" pitchFamily="50" charset="-128"/>
                <a:ea typeface="ＭＳ Ｐゴシック" panose="020B0600070205080204" pitchFamily="50" charset="-128"/>
              </a:rPr>
              <a:t>●</a:t>
            </a:r>
            <a:r>
              <a:rPr lang="ja-JP" altLang="en-US"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rPr>
              <a:t>　中小企業倒産防止共済法（１９７８）</a:t>
            </a:r>
            <a:endParaRPr lang="en-US" altLang="ja-JP"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solidFill>
                  <a:schemeClr val="accent6">
                    <a:lumMod val="75000"/>
                  </a:schemeClr>
                </a:solidFill>
                <a:uFill>
                  <a:solidFill>
                    <a:schemeClr val="accent6">
                      <a:lumMod val="75000"/>
                    </a:schemeClr>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rPr>
              <a:t>　下請代金法（１９５６）</a:t>
            </a:r>
            <a:endParaRPr kumimoji="1" lang="en-US" altLang="ja-JP"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u="heavy" dirty="0">
                <a:solidFill>
                  <a:schemeClr val="accent6">
                    <a:lumMod val="75000"/>
                  </a:schemeClr>
                </a:solidFill>
                <a:uFill>
                  <a:solidFill>
                    <a:schemeClr val="accent6">
                      <a:lumMod val="75000"/>
                    </a:schemeClr>
                  </a:solidFill>
                </a:uFill>
                <a:latin typeface="ＭＳ Ｐゴシック" panose="020B0600070205080204" pitchFamily="50" charset="-128"/>
                <a:ea typeface="ＭＳ Ｐゴシック" panose="020B0600070205080204" pitchFamily="50" charset="-128"/>
              </a:rPr>
              <a:t>●</a:t>
            </a:r>
            <a:r>
              <a:rPr lang="ja-JP" altLang="en-US"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rPr>
              <a:t>　小規模企業共済法（１９６５）</a:t>
            </a:r>
            <a:endParaRPr lang="en-US" altLang="ja-JP" sz="2000" b="1" u="heavy" dirty="0">
              <a:uFill>
                <a:solidFill>
                  <a:schemeClr val="accent6">
                    <a:lumMod val="75000"/>
                  </a:schemeClr>
                </a:solidFill>
              </a:u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7241270" y="2068547"/>
            <a:ext cx="4576553" cy="3785652"/>
          </a:xfrm>
          <a:prstGeom prst="rect">
            <a:avLst/>
          </a:prstGeom>
          <a:noFill/>
        </p:spPr>
        <p:txBody>
          <a:bodyPr wrap="square" rtlCol="0">
            <a:spAutoFit/>
          </a:bodyPr>
          <a:lstStyle/>
          <a:p>
            <a:endParaRPr kumimoji="1"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solidFill>
                  <a:schemeClr val="accent1">
                    <a:lumMod val="75000"/>
                  </a:schemeClr>
                </a:solidFill>
                <a:uFill>
                  <a:solidFill>
                    <a:schemeClr val="accent1">
                      <a:lumMod val="75000"/>
                    </a:schemeClr>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　中小企業基本法の改正（１９９９）</a:t>
            </a:r>
            <a:endParaRPr kumimoji="1"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u="heavy" dirty="0">
                <a:solidFill>
                  <a:schemeClr val="accent1">
                    <a:lumMod val="75000"/>
                  </a:schemeClr>
                </a:solidFill>
                <a:uFill>
                  <a:solidFill>
                    <a:schemeClr val="accent1">
                      <a:lumMod val="75000"/>
                    </a:schemeClr>
                  </a:solidFill>
                </a:uFill>
                <a:latin typeface="ＭＳ Ｐゴシック" panose="020B0600070205080204" pitchFamily="50" charset="-128"/>
                <a:ea typeface="ＭＳ Ｐゴシック" panose="020B0600070205080204" pitchFamily="50" charset="-128"/>
              </a:rPr>
              <a:t>●</a:t>
            </a:r>
            <a:r>
              <a:rPr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　日本政策金融公庫（２００７）</a:t>
            </a:r>
            <a:endParaRPr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a:p>
            <a:endParaRPr kumimoji="1" lang="en-US" altLang="ja-JP" sz="2000" b="1" dirty="0">
              <a:latin typeface="ＭＳ Ｐゴシック" panose="020B0600070205080204" pitchFamily="50" charset="-128"/>
              <a:ea typeface="ＭＳ Ｐゴシック" panose="020B0600070205080204" pitchFamily="50" charset="-128"/>
            </a:endParaRPr>
          </a:p>
          <a:p>
            <a:r>
              <a:rPr kumimoji="1"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solidFill>
                  <a:schemeClr val="accent1">
                    <a:lumMod val="75000"/>
                  </a:schemeClr>
                </a:solidFill>
                <a:uFill>
                  <a:solidFill>
                    <a:schemeClr val="accent1">
                      <a:lumMod val="75000"/>
                    </a:schemeClr>
                  </a:solidFill>
                </a:uFill>
                <a:latin typeface="ＭＳ Ｐゴシック" panose="020B0600070205080204" pitchFamily="50" charset="-128"/>
                <a:ea typeface="ＭＳ Ｐゴシック" panose="020B0600070205080204" pitchFamily="50" charset="-128"/>
              </a:rPr>
              <a:t>●</a:t>
            </a:r>
            <a:r>
              <a:rPr kumimoji="1"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　中小企業基盤整備機構</a:t>
            </a:r>
            <a:endParaRPr kumimoji="1"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kumimoji="1"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（２００４）</a:t>
            </a:r>
            <a:endParaRPr kumimoji="1"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u="heavy" dirty="0">
                <a:solidFill>
                  <a:schemeClr val="accent1">
                    <a:lumMod val="75000"/>
                  </a:schemeClr>
                </a:solidFill>
                <a:uFill>
                  <a:solidFill>
                    <a:schemeClr val="accent1">
                      <a:lumMod val="75000"/>
                    </a:schemeClr>
                  </a:solidFill>
                </a:uFill>
                <a:latin typeface="ＭＳ Ｐゴシック" panose="020B0600070205080204" pitchFamily="50" charset="-128"/>
                <a:ea typeface="ＭＳ Ｐゴシック" panose="020B0600070205080204" pitchFamily="50" charset="-128"/>
              </a:rPr>
              <a:t>●</a:t>
            </a:r>
            <a:r>
              <a:rPr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　中小ものづくり高度化法</a:t>
            </a:r>
            <a:endParaRPr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（２００６）</a:t>
            </a:r>
            <a:endParaRPr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dirty="0">
                <a:solidFill>
                  <a:schemeClr val="accent1">
                    <a:lumMod val="75000"/>
                  </a:schemeClr>
                </a:solidFill>
                <a:latin typeface="ＭＳ Ｐゴシック" panose="020B0600070205080204" pitchFamily="50" charset="-128"/>
                <a:ea typeface="ＭＳ Ｐゴシック" panose="020B0600070205080204" pitchFamily="50" charset="-128"/>
              </a:rPr>
              <a:t>　</a:t>
            </a:r>
            <a:r>
              <a:rPr lang="ja-JP" altLang="en-US" sz="2000" b="1" u="heavy" dirty="0">
                <a:solidFill>
                  <a:schemeClr val="accent1">
                    <a:lumMod val="75000"/>
                  </a:schemeClr>
                </a:solidFill>
                <a:uFill>
                  <a:solidFill>
                    <a:schemeClr val="accent1">
                      <a:lumMod val="75000"/>
                    </a:schemeClr>
                  </a:solidFill>
                </a:uFill>
                <a:latin typeface="ＭＳ Ｐゴシック" panose="020B0600070205080204" pitchFamily="50" charset="-128"/>
                <a:ea typeface="ＭＳ Ｐゴシック" panose="020B0600070205080204" pitchFamily="50" charset="-128"/>
              </a:rPr>
              <a:t>●</a:t>
            </a:r>
            <a:r>
              <a:rPr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　認定経営革新支援機構</a:t>
            </a:r>
            <a:endParaRPr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ja-JP" altLang="en-US"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rPr>
              <a:t>（２０１２）</a:t>
            </a:r>
            <a:endParaRPr lang="en-US" altLang="ja-JP" sz="2000" b="1" u="heavy" dirty="0">
              <a:uFill>
                <a:solidFill>
                  <a:schemeClr val="accent1">
                    <a:lumMod val="75000"/>
                  </a:schemeClr>
                </a:solidFill>
              </a:uFill>
              <a:latin typeface="ＭＳ Ｐゴシック" panose="020B0600070205080204" pitchFamily="50" charset="-128"/>
              <a:ea typeface="ＭＳ Ｐゴシック" panose="020B0600070205080204" pitchFamily="50" charset="-128"/>
            </a:endParaRPr>
          </a:p>
        </p:txBody>
      </p:sp>
      <p:grpSp>
        <p:nvGrpSpPr>
          <p:cNvPr id="29" name="グループ化 28"/>
          <p:cNvGrpSpPr/>
          <p:nvPr/>
        </p:nvGrpSpPr>
        <p:grpSpPr>
          <a:xfrm>
            <a:off x="3116179" y="2402671"/>
            <a:ext cx="8578516" cy="404058"/>
            <a:chOff x="3035906" y="3155068"/>
            <a:chExt cx="8578516" cy="404058"/>
          </a:xfrm>
        </p:grpSpPr>
        <p:sp>
          <p:nvSpPr>
            <p:cNvPr id="30" name="角丸四角形 13"/>
            <p:cNvSpPr/>
            <p:nvPr/>
          </p:nvSpPr>
          <p:spPr>
            <a:xfrm>
              <a:off x="3035906" y="3155069"/>
              <a:ext cx="4137123" cy="40405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a:ln w="38100">
                  <a:solidFill>
                    <a:schemeClr val="tx1"/>
                  </a:solidFill>
                </a:ln>
                <a:latin typeface="ＭＳ Ｐゴシック" panose="020B0600070205080204" pitchFamily="50" charset="-128"/>
                <a:ea typeface="ＭＳ Ｐゴシック" panose="020B0600070205080204" pitchFamily="50" charset="-128"/>
              </a:endParaRPr>
            </a:p>
          </p:txBody>
        </p:sp>
        <p:sp>
          <p:nvSpPr>
            <p:cNvPr id="31" name="角丸四角形 14"/>
            <p:cNvSpPr/>
            <p:nvPr/>
          </p:nvSpPr>
          <p:spPr>
            <a:xfrm>
              <a:off x="7510752" y="3155068"/>
              <a:ext cx="4103670" cy="404057"/>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a:latin typeface="ＭＳ Ｐゴシック" panose="020B0600070205080204" pitchFamily="50" charset="-128"/>
                <a:ea typeface="ＭＳ Ｐゴシック" panose="020B0600070205080204" pitchFamily="50" charset="-128"/>
              </a:endParaRPr>
            </a:p>
          </p:txBody>
        </p:sp>
      </p:grpSp>
      <p:sp>
        <p:nvSpPr>
          <p:cNvPr id="32" name="テキスト ボックス 31"/>
          <p:cNvSpPr txBox="1"/>
          <p:nvPr/>
        </p:nvSpPr>
        <p:spPr>
          <a:xfrm>
            <a:off x="389509" y="5785082"/>
            <a:ext cx="11497690" cy="584775"/>
          </a:xfrm>
          <a:prstGeom prst="rect">
            <a:avLst/>
          </a:prstGeom>
          <a:solidFill>
            <a:schemeClr val="accent4">
              <a:lumMod val="20000"/>
              <a:lumOff val="80000"/>
            </a:schemeClr>
          </a:solidFill>
          <a:ln>
            <a:solidFill>
              <a:srgbClr val="002060"/>
            </a:solidFill>
          </a:ln>
        </p:spPr>
        <p:txBody>
          <a:bodyPr wrap="square" rtlCol="0">
            <a:spAutoFit/>
          </a:bodyPr>
          <a:lstStyle/>
          <a:p>
            <a:pPr algn="ctr"/>
            <a:r>
              <a:rPr lang="ja-JP" altLang="en-US" sz="3200" b="1" dirty="0">
                <a:solidFill>
                  <a:srgbClr val="FF0000"/>
                </a:solidFill>
                <a:latin typeface="ＭＳ Ｐゴシック" panose="020B0600070205080204" pitchFamily="50" charset="-128"/>
                <a:ea typeface="ＭＳ Ｐゴシック" panose="020B0600070205080204" pitchFamily="50" charset="-128"/>
              </a:rPr>
              <a:t>中小企業政策の根幹である中小企業基本法の大きな改正</a:t>
            </a:r>
            <a:endParaRPr kumimoji="1" lang="en-US" altLang="ja-JP" sz="3200" b="1" dirty="0">
              <a:solidFill>
                <a:srgbClr val="FF0000"/>
              </a:solidFill>
              <a:latin typeface="ＭＳ Ｐゴシック" panose="020B0600070205080204" pitchFamily="50" charset="-128"/>
              <a:ea typeface="ＭＳ Ｐゴシック" panose="020B0600070205080204" pitchFamily="50" charset="-128"/>
            </a:endParaRPr>
          </a:p>
        </p:txBody>
      </p:sp>
      <p:sp>
        <p:nvSpPr>
          <p:cNvPr id="33" name="角丸四角形 15"/>
          <p:cNvSpPr/>
          <p:nvPr/>
        </p:nvSpPr>
        <p:spPr>
          <a:xfrm>
            <a:off x="346363" y="1622335"/>
            <a:ext cx="2514823" cy="3932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健全な中小企業の育成</a:t>
            </a:r>
          </a:p>
        </p:txBody>
      </p:sp>
      <p:sp>
        <p:nvSpPr>
          <p:cNvPr id="34" name="角丸四角形 16"/>
          <p:cNvSpPr/>
          <p:nvPr/>
        </p:nvSpPr>
        <p:spPr>
          <a:xfrm>
            <a:off x="2954413" y="1622335"/>
            <a:ext cx="3957664" cy="39329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大企業との格差是正</a:t>
            </a:r>
          </a:p>
        </p:txBody>
      </p:sp>
      <p:sp>
        <p:nvSpPr>
          <p:cNvPr id="35" name="角丸四角形 17"/>
          <p:cNvSpPr/>
          <p:nvPr/>
        </p:nvSpPr>
        <p:spPr>
          <a:xfrm>
            <a:off x="7033561" y="1626102"/>
            <a:ext cx="3957664" cy="39329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やる気と能力のある中小企業の支援</a:t>
            </a:r>
          </a:p>
        </p:txBody>
      </p:sp>
      <p:sp>
        <p:nvSpPr>
          <p:cNvPr id="36" name="テキスト ボックス 35"/>
          <p:cNvSpPr txBox="1"/>
          <p:nvPr/>
        </p:nvSpPr>
        <p:spPr>
          <a:xfrm>
            <a:off x="357530" y="6533969"/>
            <a:ext cx="5467546" cy="261610"/>
          </a:xfrm>
          <a:prstGeom prst="rect">
            <a:avLst/>
          </a:prstGeom>
          <a:noFill/>
        </p:spPr>
        <p:txBody>
          <a:bodyPr wrap="square" rtlCol="0">
            <a:spAutoFit/>
          </a:bodyPr>
          <a:lstStyle/>
          <a:p>
            <a:r>
              <a:rPr kumimoji="1" lang="ja-JP" altLang="en-US" sz="1050" dirty="0"/>
              <a:t>資料：経済産業省中小企業庁</a:t>
            </a:r>
            <a:r>
              <a:rPr kumimoji="1" lang="en-US" altLang="ja-JP" sz="1050" dirty="0"/>
              <a:t>『</a:t>
            </a:r>
            <a:r>
              <a:rPr kumimoji="1" lang="ja-JP" altLang="en-US" sz="1050" dirty="0"/>
              <a:t>日本の中小企業・小規模事業者政策（</a:t>
            </a:r>
            <a:r>
              <a:rPr kumimoji="1" lang="en-US" altLang="ja-JP" sz="1050" dirty="0"/>
              <a:t>2013</a:t>
            </a:r>
            <a:r>
              <a:rPr kumimoji="1" lang="ja-JP" altLang="en-US" sz="1050" dirty="0"/>
              <a:t>年</a:t>
            </a:r>
            <a:r>
              <a:rPr kumimoji="1" lang="en-US" altLang="ja-JP" sz="1050" dirty="0"/>
              <a:t>8</a:t>
            </a:r>
            <a:r>
              <a:rPr kumimoji="1" lang="ja-JP" altLang="en-US" sz="1050" dirty="0"/>
              <a:t>月）</a:t>
            </a:r>
            <a:r>
              <a:rPr kumimoji="1" lang="en-US" altLang="ja-JP" sz="1050" dirty="0"/>
              <a:t>』</a:t>
            </a:r>
            <a:endParaRPr kumimoji="1" lang="ja-JP" altLang="en-US" sz="1050" dirty="0"/>
          </a:p>
        </p:txBody>
      </p:sp>
    </p:spTree>
    <p:extLst>
      <p:ext uri="{BB962C8B-B14F-4D97-AF65-F5344CB8AC3E}">
        <p14:creationId xmlns:p14="http://schemas.microsoft.com/office/powerpoint/2010/main" val="21425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childTnLst>
                          </p:cTn>
                        </p:par>
                        <p:par>
                          <p:cTn id="17" fill="hold">
                            <p:stCondLst>
                              <p:cond delay="1000"/>
                            </p:stCondLst>
                            <p:childTnLst>
                              <p:par>
                                <p:cTn id="18" presetID="10" presetClass="entr" presetSubtype="0" fill="hold" grpId="0" nodeType="afterEffect">
                                  <p:stCondLst>
                                    <p:cond delay="10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childTnLst>
                          </p:cTn>
                        </p:par>
                        <p:par>
                          <p:cTn id="26" fill="hold">
                            <p:stCondLst>
                              <p:cond delay="1000"/>
                            </p:stCondLst>
                            <p:childTnLst>
                              <p:par>
                                <p:cTn id="27" presetID="10" presetClass="entr" presetSubtype="0" fill="hold" grpId="0" nodeType="afterEffect">
                                  <p:stCondLst>
                                    <p:cond delay="10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3" grpId="0" animBg="1"/>
      <p:bldP spid="34" grpId="0" animBg="1"/>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中小企業基本法の改正</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17" name="フリーフォーム 5"/>
          <p:cNvSpPr/>
          <p:nvPr/>
        </p:nvSpPr>
        <p:spPr>
          <a:xfrm>
            <a:off x="424316" y="1179473"/>
            <a:ext cx="5465390" cy="4631392"/>
          </a:xfrm>
          <a:custGeom>
            <a:avLst/>
            <a:gdLst>
              <a:gd name="connsiteX0" fmla="*/ 0 w 5465390"/>
              <a:gd name="connsiteY0" fmla="*/ 468854 h 4688543"/>
              <a:gd name="connsiteX1" fmla="*/ 468854 w 5465390"/>
              <a:gd name="connsiteY1" fmla="*/ 0 h 4688543"/>
              <a:gd name="connsiteX2" fmla="*/ 4996536 w 5465390"/>
              <a:gd name="connsiteY2" fmla="*/ 0 h 4688543"/>
              <a:gd name="connsiteX3" fmla="*/ 5465390 w 5465390"/>
              <a:gd name="connsiteY3" fmla="*/ 468854 h 4688543"/>
              <a:gd name="connsiteX4" fmla="*/ 5465390 w 5465390"/>
              <a:gd name="connsiteY4" fmla="*/ 4219689 h 4688543"/>
              <a:gd name="connsiteX5" fmla="*/ 4996536 w 5465390"/>
              <a:gd name="connsiteY5" fmla="*/ 4688543 h 4688543"/>
              <a:gd name="connsiteX6" fmla="*/ 468854 w 5465390"/>
              <a:gd name="connsiteY6" fmla="*/ 4688543 h 4688543"/>
              <a:gd name="connsiteX7" fmla="*/ 0 w 5465390"/>
              <a:gd name="connsiteY7" fmla="*/ 4219689 h 4688543"/>
              <a:gd name="connsiteX8" fmla="*/ 0 w 5465390"/>
              <a:gd name="connsiteY8" fmla="*/ 468854 h 468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5390" h="4688543">
                <a:moveTo>
                  <a:pt x="0" y="468854"/>
                </a:moveTo>
                <a:cubicBezTo>
                  <a:pt x="0" y="209913"/>
                  <a:pt x="209913" y="0"/>
                  <a:pt x="468854" y="0"/>
                </a:cubicBezTo>
                <a:lnTo>
                  <a:pt x="4996536" y="0"/>
                </a:lnTo>
                <a:cubicBezTo>
                  <a:pt x="5255477" y="0"/>
                  <a:pt x="5465390" y="209913"/>
                  <a:pt x="5465390" y="468854"/>
                </a:cubicBezTo>
                <a:lnTo>
                  <a:pt x="5465390" y="4219689"/>
                </a:lnTo>
                <a:cubicBezTo>
                  <a:pt x="5465390" y="4478630"/>
                  <a:pt x="5255477" y="4688543"/>
                  <a:pt x="4996536" y="4688543"/>
                </a:cubicBezTo>
                <a:lnTo>
                  <a:pt x="468854" y="4688543"/>
                </a:lnTo>
                <a:cubicBezTo>
                  <a:pt x="209913" y="4688543"/>
                  <a:pt x="0" y="4478630"/>
                  <a:pt x="0" y="4219689"/>
                </a:cubicBezTo>
                <a:lnTo>
                  <a:pt x="0" y="468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373421" numCol="1" spcCol="1270" anchor="ctr" anchorCtr="0">
            <a:noAutofit/>
          </a:bodyPr>
          <a:lstStyle/>
          <a:p>
            <a:pPr lvl="0" algn="ctr" defTabSz="1066800">
              <a:lnSpc>
                <a:spcPct val="90000"/>
              </a:lnSpc>
              <a:spcBef>
                <a:spcPct val="0"/>
              </a:spcBef>
              <a:spcAft>
                <a:spcPct val="35000"/>
              </a:spcAft>
            </a:pPr>
            <a:r>
              <a:rPr kumimoji="1" lang="ja-JP" altLang="en-US" sz="2800" kern="1200" dirty="0">
                <a:latin typeface="ＭＳ Ｐゴシック" panose="020B0600070205080204" pitchFamily="50" charset="-128"/>
                <a:ea typeface="ＭＳ Ｐゴシック" panose="020B0600070205080204" pitchFamily="50" charset="-128"/>
              </a:rPr>
              <a:t>旧基本法（１９６３）</a:t>
            </a:r>
            <a:endParaRPr kumimoji="1" lang="en-US" altLang="ja-JP" sz="2800" kern="1200" dirty="0">
              <a:latin typeface="ＭＳ Ｐゴシック" panose="020B0600070205080204" pitchFamily="50" charset="-128"/>
              <a:ea typeface="ＭＳ Ｐゴシック" panose="020B0600070205080204" pitchFamily="50" charset="-128"/>
            </a:endParaRPr>
          </a:p>
          <a:p>
            <a:pPr lvl="0" algn="ctr" defTabSz="1066800">
              <a:lnSpc>
                <a:spcPct val="90000"/>
              </a:lnSpc>
              <a:spcBef>
                <a:spcPct val="0"/>
              </a:spcBef>
              <a:spcAft>
                <a:spcPct val="35000"/>
              </a:spcAft>
            </a:pPr>
            <a:r>
              <a:rPr kumimoji="1" lang="ja-JP" altLang="en-US" sz="2800" kern="1200" dirty="0">
                <a:solidFill>
                  <a:srgbClr val="FF0000"/>
                </a:solidFill>
                <a:latin typeface="ＭＳ Ｐゴシック" panose="020B0600070205080204" pitchFamily="50" charset="-128"/>
                <a:ea typeface="ＭＳ Ｐゴシック" panose="020B0600070205080204" pitchFamily="50" charset="-128"/>
              </a:rPr>
              <a:t>中小企業→「社会的弱者」</a:t>
            </a:r>
            <a:endParaRPr kumimoji="1" lang="en-US" altLang="ja-JP" sz="2800" kern="12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8" name="グループ化 17"/>
          <p:cNvGrpSpPr/>
          <p:nvPr/>
        </p:nvGrpSpPr>
        <p:grpSpPr>
          <a:xfrm>
            <a:off x="970855" y="2785851"/>
            <a:ext cx="4377993" cy="2613761"/>
            <a:chOff x="970855" y="3277851"/>
            <a:chExt cx="4377993" cy="3046979"/>
          </a:xfrm>
          <a:solidFill>
            <a:schemeClr val="accent5"/>
          </a:solidFill>
        </p:grpSpPr>
        <p:sp>
          <p:nvSpPr>
            <p:cNvPr id="19" name="フリーフォーム 8"/>
            <p:cNvSpPr/>
            <p:nvPr/>
          </p:nvSpPr>
          <p:spPr>
            <a:xfrm>
              <a:off x="970855" y="3277851"/>
              <a:ext cx="4372312" cy="543600"/>
            </a:xfrm>
            <a:custGeom>
              <a:avLst/>
              <a:gdLst>
                <a:gd name="connsiteX0" fmla="*/ 0 w 4372312"/>
                <a:gd name="connsiteY0" fmla="*/ 54224 h 542241"/>
                <a:gd name="connsiteX1" fmla="*/ 54224 w 4372312"/>
                <a:gd name="connsiteY1" fmla="*/ 0 h 542241"/>
                <a:gd name="connsiteX2" fmla="*/ 4318088 w 4372312"/>
                <a:gd name="connsiteY2" fmla="*/ 0 h 542241"/>
                <a:gd name="connsiteX3" fmla="*/ 4372312 w 4372312"/>
                <a:gd name="connsiteY3" fmla="*/ 54224 h 542241"/>
                <a:gd name="connsiteX4" fmla="*/ 4372312 w 4372312"/>
                <a:gd name="connsiteY4" fmla="*/ 488017 h 542241"/>
                <a:gd name="connsiteX5" fmla="*/ 4318088 w 4372312"/>
                <a:gd name="connsiteY5" fmla="*/ 542241 h 542241"/>
                <a:gd name="connsiteX6" fmla="*/ 54224 w 4372312"/>
                <a:gd name="connsiteY6" fmla="*/ 542241 h 542241"/>
                <a:gd name="connsiteX7" fmla="*/ 0 w 4372312"/>
                <a:gd name="connsiteY7" fmla="*/ 488017 h 542241"/>
                <a:gd name="connsiteX8" fmla="*/ 0 w 4372312"/>
                <a:gd name="connsiteY8" fmla="*/ 54224 h 54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241">
                  <a:moveTo>
                    <a:pt x="0" y="54224"/>
                  </a:moveTo>
                  <a:cubicBezTo>
                    <a:pt x="0" y="24277"/>
                    <a:pt x="24277" y="0"/>
                    <a:pt x="54224" y="0"/>
                  </a:cubicBezTo>
                  <a:lnTo>
                    <a:pt x="4318088" y="0"/>
                  </a:lnTo>
                  <a:cubicBezTo>
                    <a:pt x="4348035" y="0"/>
                    <a:pt x="4372312" y="24277"/>
                    <a:pt x="4372312" y="54224"/>
                  </a:cubicBezTo>
                  <a:lnTo>
                    <a:pt x="4372312" y="488017"/>
                  </a:lnTo>
                  <a:cubicBezTo>
                    <a:pt x="4372312" y="517964"/>
                    <a:pt x="4348035" y="542241"/>
                    <a:pt x="4318088" y="542241"/>
                  </a:cubicBezTo>
                  <a:lnTo>
                    <a:pt x="54224" y="542241"/>
                  </a:lnTo>
                  <a:cubicBezTo>
                    <a:pt x="24277" y="542241"/>
                    <a:pt x="0" y="517964"/>
                    <a:pt x="0" y="488017"/>
                  </a:cubicBezTo>
                  <a:lnTo>
                    <a:pt x="0" y="5422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2" tIns="55887" rIns="69222" bIns="55887"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格差の是正</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20" name="フリーフォーム 9"/>
            <p:cNvSpPr/>
            <p:nvPr/>
          </p:nvSpPr>
          <p:spPr>
            <a:xfrm>
              <a:off x="976536" y="3903696"/>
              <a:ext cx="4372312" cy="543600"/>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中小企業構造の高度化等</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21" name="フリーフォーム 10"/>
            <p:cNvSpPr/>
            <p:nvPr/>
          </p:nvSpPr>
          <p:spPr>
            <a:xfrm>
              <a:off x="976536" y="4529541"/>
              <a:ext cx="4372312" cy="543600"/>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事業活動の不利の補正</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22" name="フリーフォーム 11"/>
            <p:cNvSpPr/>
            <p:nvPr/>
          </p:nvSpPr>
          <p:spPr>
            <a:xfrm>
              <a:off x="976536" y="5155386"/>
              <a:ext cx="4372312" cy="543600"/>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小規模企業</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23" name="フリーフォーム 12"/>
            <p:cNvSpPr/>
            <p:nvPr/>
          </p:nvSpPr>
          <p:spPr>
            <a:xfrm>
              <a:off x="970855" y="5781230"/>
              <a:ext cx="4372312" cy="543600"/>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金融、税制等</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grpSp>
      <p:sp>
        <p:nvSpPr>
          <p:cNvPr id="24" name="フリーフォーム 13"/>
          <p:cNvSpPr/>
          <p:nvPr/>
        </p:nvSpPr>
        <p:spPr>
          <a:xfrm>
            <a:off x="6305292" y="1179473"/>
            <a:ext cx="5465390" cy="4611728"/>
          </a:xfrm>
          <a:custGeom>
            <a:avLst/>
            <a:gdLst>
              <a:gd name="connsiteX0" fmla="*/ 0 w 5465390"/>
              <a:gd name="connsiteY0" fmla="*/ 468854 h 4688543"/>
              <a:gd name="connsiteX1" fmla="*/ 468854 w 5465390"/>
              <a:gd name="connsiteY1" fmla="*/ 0 h 4688543"/>
              <a:gd name="connsiteX2" fmla="*/ 4996536 w 5465390"/>
              <a:gd name="connsiteY2" fmla="*/ 0 h 4688543"/>
              <a:gd name="connsiteX3" fmla="*/ 5465390 w 5465390"/>
              <a:gd name="connsiteY3" fmla="*/ 468854 h 4688543"/>
              <a:gd name="connsiteX4" fmla="*/ 5465390 w 5465390"/>
              <a:gd name="connsiteY4" fmla="*/ 4219689 h 4688543"/>
              <a:gd name="connsiteX5" fmla="*/ 4996536 w 5465390"/>
              <a:gd name="connsiteY5" fmla="*/ 4688543 h 4688543"/>
              <a:gd name="connsiteX6" fmla="*/ 468854 w 5465390"/>
              <a:gd name="connsiteY6" fmla="*/ 4688543 h 4688543"/>
              <a:gd name="connsiteX7" fmla="*/ 0 w 5465390"/>
              <a:gd name="connsiteY7" fmla="*/ 4219689 h 4688543"/>
              <a:gd name="connsiteX8" fmla="*/ 0 w 5465390"/>
              <a:gd name="connsiteY8" fmla="*/ 468854 h 468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5390" h="4688543">
                <a:moveTo>
                  <a:pt x="0" y="468854"/>
                </a:moveTo>
                <a:cubicBezTo>
                  <a:pt x="0" y="209913"/>
                  <a:pt x="209913" y="0"/>
                  <a:pt x="468854" y="0"/>
                </a:cubicBezTo>
                <a:lnTo>
                  <a:pt x="4996536" y="0"/>
                </a:lnTo>
                <a:cubicBezTo>
                  <a:pt x="5255477" y="0"/>
                  <a:pt x="5465390" y="209913"/>
                  <a:pt x="5465390" y="468854"/>
                </a:cubicBezTo>
                <a:lnTo>
                  <a:pt x="5465390" y="4219689"/>
                </a:lnTo>
                <a:cubicBezTo>
                  <a:pt x="5465390" y="4478630"/>
                  <a:pt x="5255477" y="4688543"/>
                  <a:pt x="4996536" y="4688543"/>
                </a:cubicBezTo>
                <a:lnTo>
                  <a:pt x="468854" y="4688543"/>
                </a:lnTo>
                <a:cubicBezTo>
                  <a:pt x="209913" y="4688543"/>
                  <a:pt x="0" y="4478630"/>
                  <a:pt x="0" y="4219689"/>
                </a:cubicBezTo>
                <a:lnTo>
                  <a:pt x="0" y="468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373421" numCol="1" spcCol="1270" anchor="ctr" anchorCtr="0">
            <a:noAutofit/>
          </a:bodyPr>
          <a:lstStyle/>
          <a:p>
            <a:pPr lvl="0" algn="ctr" defTabSz="1066800">
              <a:lnSpc>
                <a:spcPct val="90000"/>
              </a:lnSpc>
              <a:spcBef>
                <a:spcPct val="0"/>
              </a:spcBef>
              <a:spcAft>
                <a:spcPct val="35000"/>
              </a:spcAft>
            </a:pPr>
            <a:r>
              <a:rPr kumimoji="1" lang="en-US" altLang="ja-JP" sz="2400" kern="1200" dirty="0">
                <a:latin typeface="ＭＳ Ｐゴシック" panose="020B0600070205080204" pitchFamily="50" charset="-128"/>
                <a:ea typeface="ＭＳ Ｐゴシック" panose="020B0600070205080204" pitchFamily="50" charset="-128"/>
              </a:rPr>
              <a:t/>
            </a:r>
            <a:br>
              <a:rPr kumimoji="1" lang="en-US" altLang="ja-JP" sz="2400" kern="1200" dirty="0">
                <a:latin typeface="ＭＳ Ｐゴシック" panose="020B0600070205080204" pitchFamily="50" charset="-128"/>
                <a:ea typeface="ＭＳ Ｐゴシック" panose="020B0600070205080204" pitchFamily="50" charset="-128"/>
              </a:rPr>
            </a:br>
            <a:r>
              <a:rPr kumimoji="1" lang="ja-JP" altLang="en-US" sz="2800" kern="1200" dirty="0">
                <a:latin typeface="ＭＳ Ｐゴシック" panose="020B0600070205080204" pitchFamily="50" charset="-128"/>
                <a:ea typeface="ＭＳ Ｐゴシック" panose="020B0600070205080204" pitchFamily="50" charset="-128"/>
              </a:rPr>
              <a:t>新基本法（１９９９）</a:t>
            </a:r>
            <a:r>
              <a:rPr kumimoji="1" lang="en-US" altLang="ja-JP" sz="2800" kern="1200" dirty="0">
                <a:latin typeface="ＭＳ Ｐゴシック" panose="020B0600070205080204" pitchFamily="50" charset="-128"/>
                <a:ea typeface="ＭＳ Ｐゴシック" panose="020B0600070205080204" pitchFamily="50" charset="-128"/>
              </a:rPr>
              <a:t/>
            </a:r>
            <a:br>
              <a:rPr kumimoji="1" lang="en-US" altLang="ja-JP" sz="2800" kern="1200" dirty="0">
                <a:latin typeface="ＭＳ Ｐゴシック" panose="020B0600070205080204" pitchFamily="50" charset="-128"/>
                <a:ea typeface="ＭＳ Ｐゴシック" panose="020B0600070205080204" pitchFamily="50" charset="-128"/>
              </a:rPr>
            </a:br>
            <a:r>
              <a:rPr kumimoji="1" lang="ja-JP" altLang="en-US" sz="2800" kern="1200" dirty="0">
                <a:solidFill>
                  <a:srgbClr val="FF0000"/>
                </a:solidFill>
                <a:latin typeface="ＭＳ Ｐゴシック" panose="020B0600070205080204" pitchFamily="50" charset="-128"/>
                <a:ea typeface="ＭＳ Ｐゴシック" panose="020B0600070205080204" pitchFamily="50" charset="-128"/>
              </a:rPr>
              <a:t>中小企業→</a:t>
            </a:r>
            <a:r>
              <a:rPr kumimoji="1" lang="en-US" altLang="ja-JP" sz="2800" kern="1200" dirty="0">
                <a:solidFill>
                  <a:srgbClr val="FF0000"/>
                </a:solidFill>
                <a:latin typeface="ＭＳ Ｐゴシック" panose="020B0600070205080204" pitchFamily="50" charset="-128"/>
                <a:ea typeface="ＭＳ Ｐゴシック" panose="020B0600070205080204" pitchFamily="50" charset="-128"/>
              </a:rPr>
              <a:t/>
            </a:r>
            <a:br>
              <a:rPr kumimoji="1" lang="en-US" altLang="ja-JP" sz="2800" kern="1200" dirty="0">
                <a:solidFill>
                  <a:srgbClr val="FF0000"/>
                </a:solidFill>
                <a:latin typeface="ＭＳ Ｐゴシック" panose="020B0600070205080204" pitchFamily="50" charset="-128"/>
                <a:ea typeface="ＭＳ Ｐゴシック" panose="020B0600070205080204" pitchFamily="50" charset="-128"/>
              </a:rPr>
            </a:br>
            <a:r>
              <a:rPr kumimoji="1" lang="ja-JP" altLang="en-US" sz="2800" kern="1200" dirty="0">
                <a:solidFill>
                  <a:srgbClr val="FF0000"/>
                </a:solidFill>
                <a:latin typeface="ＭＳ Ｐゴシック" panose="020B0600070205080204" pitchFamily="50" charset="-128"/>
                <a:ea typeface="ＭＳ Ｐゴシック" panose="020B0600070205080204" pitchFamily="50" charset="-128"/>
              </a:rPr>
              <a:t>「我が国経済の基盤」</a:t>
            </a:r>
            <a:r>
              <a:rPr lang="en-US" altLang="ja-JP" sz="2800" dirty="0">
                <a:solidFill>
                  <a:srgbClr val="FF0000"/>
                </a:solidFill>
                <a:latin typeface="ＭＳ Ｐゴシック" panose="020B0600070205080204" pitchFamily="50" charset="-128"/>
                <a:ea typeface="ＭＳ Ｐゴシック" panose="020B0600070205080204" pitchFamily="50" charset="-128"/>
              </a:rPr>
              <a:t/>
            </a:r>
            <a:br>
              <a:rPr lang="en-US" altLang="ja-JP" sz="2800" dirty="0">
                <a:solidFill>
                  <a:srgbClr val="FF0000"/>
                </a:solidFill>
                <a:latin typeface="ＭＳ Ｐゴシック" panose="020B0600070205080204" pitchFamily="50" charset="-128"/>
                <a:ea typeface="ＭＳ Ｐゴシック" panose="020B0600070205080204" pitchFamily="50" charset="-128"/>
              </a:rPr>
            </a:br>
            <a:r>
              <a:rPr lang="ja-JP" altLang="en-US" sz="28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800" kern="1200" dirty="0">
                <a:solidFill>
                  <a:srgbClr val="FF0000"/>
                </a:solidFill>
                <a:latin typeface="ＭＳ Ｐゴシック" panose="020B0600070205080204" pitchFamily="50" charset="-128"/>
                <a:ea typeface="ＭＳ Ｐゴシック" panose="020B0600070205080204" pitchFamily="50" charset="-128"/>
              </a:rPr>
              <a:t>ダイナミズムの源泉」</a:t>
            </a:r>
            <a:endParaRPr kumimoji="1" lang="en-US" altLang="ja-JP" sz="2400" kern="1200" dirty="0">
              <a:solidFill>
                <a:srgbClr val="FF0000"/>
              </a:solidFill>
              <a:latin typeface="ＭＳ Ｐゴシック" panose="020B0600070205080204" pitchFamily="50" charset="-128"/>
              <a:ea typeface="ＭＳ Ｐゴシック" panose="020B0600070205080204" pitchFamily="50" charset="-128"/>
            </a:endParaRPr>
          </a:p>
        </p:txBody>
      </p:sp>
      <p:sp>
        <p:nvSpPr>
          <p:cNvPr id="25" name="フリーフォーム 14"/>
          <p:cNvSpPr/>
          <p:nvPr/>
        </p:nvSpPr>
        <p:spPr>
          <a:xfrm>
            <a:off x="6851831" y="2840183"/>
            <a:ext cx="4372312" cy="475359"/>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経営の革新、創業の促進</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grpSp>
        <p:nvGrpSpPr>
          <p:cNvPr id="37" name="グループ化 36"/>
          <p:cNvGrpSpPr/>
          <p:nvPr/>
        </p:nvGrpSpPr>
        <p:grpSpPr>
          <a:xfrm>
            <a:off x="6851831" y="3467229"/>
            <a:ext cx="4372312" cy="1983543"/>
            <a:chOff x="6851831" y="3986785"/>
            <a:chExt cx="4372312" cy="2419933"/>
          </a:xfrm>
          <a:solidFill>
            <a:schemeClr val="accent5"/>
          </a:solidFill>
        </p:grpSpPr>
        <p:sp>
          <p:nvSpPr>
            <p:cNvPr id="38" name="フリーフォーム 16"/>
            <p:cNvSpPr/>
            <p:nvPr/>
          </p:nvSpPr>
          <p:spPr>
            <a:xfrm>
              <a:off x="6851831" y="3986785"/>
              <a:ext cx="4372312" cy="542398"/>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多様で活力ある成長発展</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39" name="フリーフォーム 17"/>
            <p:cNvSpPr/>
            <p:nvPr/>
          </p:nvSpPr>
          <p:spPr>
            <a:xfrm>
              <a:off x="6851831" y="4612630"/>
              <a:ext cx="4372312" cy="542398"/>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経営基盤の強化</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40" name="フリーフォーム 18"/>
            <p:cNvSpPr/>
            <p:nvPr/>
          </p:nvSpPr>
          <p:spPr>
            <a:xfrm>
              <a:off x="6851831" y="5238475"/>
              <a:ext cx="4372312" cy="542398"/>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環境変化への適応の円滑化</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41" name="フリーフォーム 19"/>
            <p:cNvSpPr/>
            <p:nvPr/>
          </p:nvSpPr>
          <p:spPr>
            <a:xfrm>
              <a:off x="6851831" y="5864320"/>
              <a:ext cx="4372312" cy="542398"/>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資金供給の円滑化と自己資本の充実</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grpSp>
      <p:sp>
        <p:nvSpPr>
          <p:cNvPr id="42" name="右矢印 20"/>
          <p:cNvSpPr/>
          <p:nvPr/>
        </p:nvSpPr>
        <p:spPr>
          <a:xfrm>
            <a:off x="5663824" y="3673691"/>
            <a:ext cx="879136" cy="1510681"/>
          </a:xfrm>
          <a:prstGeom prst="rightArrow">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5153" y="2705647"/>
            <a:ext cx="4681183" cy="2770924"/>
          </a:xfrm>
          <a:prstGeom prst="rect">
            <a:avLst/>
          </a:prstGeom>
          <a:noFill/>
          <a:ln w="31750">
            <a:solidFill>
              <a:schemeClr val="accent5"/>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4" name="正方形/長方形 43"/>
          <p:cNvSpPr/>
          <p:nvPr/>
        </p:nvSpPr>
        <p:spPr>
          <a:xfrm>
            <a:off x="6698658" y="3408757"/>
            <a:ext cx="4681183" cy="2122147"/>
          </a:xfrm>
          <a:prstGeom prst="rect">
            <a:avLst/>
          </a:prstGeom>
          <a:noFill/>
          <a:ln w="31750">
            <a:solidFill>
              <a:schemeClr val="accent5"/>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5" name="テキスト ボックス 44"/>
          <p:cNvSpPr txBox="1"/>
          <p:nvPr/>
        </p:nvSpPr>
        <p:spPr>
          <a:xfrm>
            <a:off x="432620" y="5707445"/>
            <a:ext cx="11326761" cy="584775"/>
          </a:xfrm>
          <a:prstGeom prst="rect">
            <a:avLst/>
          </a:prstGeom>
          <a:solidFill>
            <a:schemeClr val="accent4">
              <a:lumMod val="20000"/>
              <a:lumOff val="80000"/>
            </a:schemeClr>
          </a:solidFill>
          <a:ln>
            <a:solidFill>
              <a:srgbClr val="002060"/>
            </a:solidFill>
          </a:ln>
        </p:spPr>
        <p:txBody>
          <a:bodyPr wrap="square" rtlCol="0">
            <a:spAutoFit/>
          </a:bodyPr>
          <a:lstStyle/>
          <a:p>
            <a:pPr algn="ctr"/>
            <a:r>
              <a:rPr lang="ja-JP" altLang="en-US" sz="3200" b="1" dirty="0">
                <a:solidFill>
                  <a:srgbClr val="FF0000"/>
                </a:solidFill>
                <a:latin typeface="ＭＳ Ｐゴシック" panose="020B0600070205080204" pitchFamily="50" charset="-128"/>
                <a:ea typeface="ＭＳ Ｐゴシック" panose="020B0600070205080204" pitchFamily="50" charset="-128"/>
              </a:rPr>
              <a:t>中小企業基本法の理念や目的を基礎に中小企業政策を策定</a:t>
            </a:r>
            <a:endParaRPr kumimoji="1" lang="en-US" altLang="ja-JP" sz="3200" b="1" dirty="0">
              <a:solidFill>
                <a:srgbClr val="FF0000"/>
              </a:solidFill>
              <a:latin typeface="ＭＳ Ｐゴシック" panose="020B0600070205080204" pitchFamily="50" charset="-128"/>
              <a:ea typeface="ＭＳ Ｐゴシック" panose="020B0600070205080204" pitchFamily="50" charset="-128"/>
            </a:endParaRPr>
          </a:p>
        </p:txBody>
      </p:sp>
      <p:sp>
        <p:nvSpPr>
          <p:cNvPr id="64" name="テキスト ボックス 63"/>
          <p:cNvSpPr txBox="1"/>
          <p:nvPr/>
        </p:nvSpPr>
        <p:spPr>
          <a:xfrm>
            <a:off x="357530" y="6533969"/>
            <a:ext cx="8469478" cy="253916"/>
          </a:xfrm>
          <a:prstGeom prst="rect">
            <a:avLst/>
          </a:prstGeom>
          <a:noFill/>
        </p:spPr>
        <p:txBody>
          <a:bodyPr wrap="square" rtlCol="0">
            <a:spAutoFit/>
          </a:bodyPr>
          <a:lstStyle/>
          <a:p>
            <a:r>
              <a:rPr kumimoji="1" lang="ja-JP" altLang="en-US" sz="1050" dirty="0"/>
              <a:t>資料：中小企業庁審議会“ちいさな企業”未来部会</a:t>
            </a:r>
            <a:r>
              <a:rPr kumimoji="1" lang="en-US" altLang="ja-JP" sz="1050" dirty="0"/>
              <a:t>2012</a:t>
            </a:r>
            <a:r>
              <a:rPr kumimoji="1" lang="ja-JP" altLang="en-US" sz="1050" dirty="0"/>
              <a:t>年</a:t>
            </a:r>
            <a:r>
              <a:rPr kumimoji="1" lang="en-US" altLang="ja-JP" sz="1050" dirty="0"/>
              <a:t>9</a:t>
            </a:r>
            <a:r>
              <a:rPr kumimoji="1" lang="ja-JP" altLang="en-US" sz="1050" dirty="0"/>
              <a:t>月</a:t>
            </a:r>
            <a:r>
              <a:rPr kumimoji="1" lang="en-US" altLang="ja-JP" sz="1050" dirty="0"/>
              <a:t>5</a:t>
            </a:r>
            <a:r>
              <a:rPr lang="ja-JP" altLang="en-US" sz="1050" dirty="0"/>
              <a:t>日配布資料及び高田亮爾「中小企業政策の歴史と課題（</a:t>
            </a:r>
            <a:r>
              <a:rPr lang="en-US" altLang="ja-JP" sz="1050" dirty="0"/>
              <a:t>1</a:t>
            </a:r>
            <a:r>
              <a:rPr lang="ja-JP" altLang="en-US" sz="1050" dirty="0"/>
              <a:t>）」（</a:t>
            </a:r>
            <a:r>
              <a:rPr lang="en-US" altLang="ja-JP" sz="1050" dirty="0"/>
              <a:t>2009</a:t>
            </a:r>
            <a:r>
              <a:rPr lang="ja-JP" altLang="en-US" sz="1050" dirty="0"/>
              <a:t>年）</a:t>
            </a:r>
            <a:endParaRPr kumimoji="1" lang="ja-JP" altLang="en-US" sz="1050" dirty="0"/>
          </a:p>
        </p:txBody>
      </p:sp>
    </p:spTree>
    <p:extLst>
      <p:ext uri="{BB962C8B-B14F-4D97-AF65-F5344CB8AC3E}">
        <p14:creationId xmlns:p14="http://schemas.microsoft.com/office/powerpoint/2010/main" val="16376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2" grpId="0" animBg="1"/>
      <p:bldP spid="43" grpId="0" animBg="1"/>
      <p:bldP spid="44" grpId="0" animBg="1"/>
      <p:bldP spid="45" grpId="0" animBg="1"/>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412242" y="1011753"/>
            <a:ext cx="11406717" cy="4730285"/>
          </a:xfrm>
          <a:prstGeom prst="roundRect">
            <a:avLst>
              <a:gd name="adj" fmla="val 64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p:cNvSpPr/>
          <p:nvPr/>
        </p:nvSpPr>
        <p:spPr>
          <a:xfrm>
            <a:off x="696329" y="1668139"/>
            <a:ext cx="5419271" cy="3390589"/>
          </a:xfrm>
          <a:prstGeom prst="roundRect">
            <a:avLst>
              <a:gd name="adj" fmla="val 909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新基本法（</a:t>
            </a:r>
            <a:r>
              <a:rPr kumimoji="1" lang="en-US" altLang="ja-JP" sz="2800" b="1" dirty="0">
                <a:solidFill>
                  <a:schemeClr val="tx1"/>
                </a:solidFill>
                <a:latin typeface="ＭＳ Ｐゴシック" panose="020B0600070205080204" pitchFamily="50" charset="-128"/>
                <a:ea typeface="ＭＳ Ｐゴシック" panose="020B0600070205080204" pitchFamily="50" charset="-128"/>
              </a:rPr>
              <a:t>1999</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a:t>
            </a:r>
          </a:p>
        </p:txBody>
      </p:sp>
      <p:sp>
        <p:nvSpPr>
          <p:cNvPr id="2" name="タイトル 1"/>
          <p:cNvSpPr>
            <a:spLocks noGrp="1"/>
          </p:cNvSpPr>
          <p:nvPr>
            <p:ph type="title"/>
          </p:nvPr>
        </p:nvSpPr>
        <p:spPr>
          <a:xfrm>
            <a:off x="221942" y="333502"/>
            <a:ext cx="11727402" cy="499621"/>
          </a:xfrm>
          <a:solidFill>
            <a:srgbClr val="000099"/>
          </a:solidFill>
          <a:ln>
            <a:solidFill>
              <a:srgbClr val="3399FF"/>
            </a:solidFill>
          </a:ln>
        </p:spPr>
        <p:txBody>
          <a:bodyPr>
            <a:noAutofit/>
          </a:bodyPr>
          <a:lstStyle/>
          <a:p>
            <a:pPr algn="ctr"/>
            <a:r>
              <a:rPr kumimoji="1" lang="ja-JP" altLang="en-US" sz="3200" b="1" dirty="0">
                <a:solidFill>
                  <a:schemeClr val="bg1"/>
                </a:solidFill>
                <a:latin typeface="ＭＳ ゴシック" panose="020B0609070205080204" pitchFamily="49" charset="-128"/>
                <a:ea typeface="ＭＳ ゴシック" panose="020B0609070205080204" pitchFamily="49" charset="-128"/>
              </a:rPr>
              <a:t>中小企業税制の位置づけ</a:t>
            </a:r>
          </a:p>
        </p:txBody>
      </p:sp>
      <p:sp>
        <p:nvSpPr>
          <p:cNvPr id="4" name="テキスト ボックス 3"/>
          <p:cNvSpPr txBox="1"/>
          <p:nvPr/>
        </p:nvSpPr>
        <p:spPr>
          <a:xfrm>
            <a:off x="187733" y="97654"/>
            <a:ext cx="2893741" cy="253916"/>
          </a:xfrm>
          <a:prstGeom prst="rect">
            <a:avLst/>
          </a:prstGeom>
          <a:noFill/>
        </p:spPr>
        <p:txBody>
          <a:bodyPr wrap="none" rtlCol="0">
            <a:spAutoFit/>
          </a:bodyPr>
          <a:lstStyle/>
          <a:p>
            <a:r>
              <a:rPr kumimoji="1" lang="ja-JP" altLang="en-US" sz="1050" dirty="0"/>
              <a:t>第</a:t>
            </a:r>
            <a:r>
              <a:rPr kumimoji="1" lang="en-US" altLang="ja-JP" sz="1050" dirty="0"/>
              <a:t>43</a:t>
            </a:r>
            <a:r>
              <a:rPr kumimoji="1" lang="ja-JP" altLang="en-US" sz="1050" dirty="0"/>
              <a:t>回　日本税理士会連合会公開研究討論会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300" y="6454071"/>
            <a:ext cx="1758581" cy="351220"/>
          </a:xfrm>
          <a:prstGeom prst="rect">
            <a:avLst/>
          </a:prstGeom>
        </p:spPr>
      </p:pic>
      <p:sp>
        <p:nvSpPr>
          <p:cNvPr id="27" name="フリーフォーム 6"/>
          <p:cNvSpPr/>
          <p:nvPr/>
        </p:nvSpPr>
        <p:spPr>
          <a:xfrm>
            <a:off x="4273721" y="958123"/>
            <a:ext cx="3683759" cy="617270"/>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3200" b="1" kern="1200" dirty="0">
                <a:solidFill>
                  <a:srgbClr val="002060"/>
                </a:solidFill>
                <a:latin typeface="ＭＳ Ｐゴシック" panose="020B0600070205080204" pitchFamily="50" charset="-128"/>
                <a:ea typeface="ＭＳ Ｐゴシック" panose="020B0600070205080204" pitchFamily="50" charset="-128"/>
              </a:rPr>
              <a:t>中小企業政策</a:t>
            </a:r>
            <a:endParaRPr kumimoji="1" lang="en-US" altLang="ja-JP" sz="3200" b="1" kern="1200" dirty="0">
              <a:solidFill>
                <a:srgbClr val="002060"/>
              </a:solidFill>
              <a:latin typeface="ＭＳ Ｐゴシック" panose="020B0600070205080204" pitchFamily="50" charset="-128"/>
              <a:ea typeface="ＭＳ Ｐゴシック" panose="020B0600070205080204" pitchFamily="50" charset="-128"/>
            </a:endParaRPr>
          </a:p>
        </p:txBody>
      </p:sp>
      <p:sp>
        <p:nvSpPr>
          <p:cNvPr id="29" name="フリーフォーム 10"/>
          <p:cNvSpPr/>
          <p:nvPr/>
        </p:nvSpPr>
        <p:spPr>
          <a:xfrm>
            <a:off x="1228932" y="2379243"/>
            <a:ext cx="4372312"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経営の革新、創業の促進</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30" name="フリーフォーム 11"/>
          <p:cNvSpPr/>
          <p:nvPr/>
        </p:nvSpPr>
        <p:spPr>
          <a:xfrm>
            <a:off x="1228932" y="2884495"/>
            <a:ext cx="4372312"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多様で活力ある成長発展</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31" name="フリーフォーム 13"/>
          <p:cNvSpPr/>
          <p:nvPr/>
        </p:nvSpPr>
        <p:spPr>
          <a:xfrm>
            <a:off x="1228932" y="3895002"/>
            <a:ext cx="4372312"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環境変化への適応の円滑化</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32" name="フリーフォーム 15"/>
          <p:cNvSpPr/>
          <p:nvPr/>
        </p:nvSpPr>
        <p:spPr>
          <a:xfrm>
            <a:off x="6573878" y="1563115"/>
            <a:ext cx="5047972" cy="1278222"/>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lvl="0" algn="ctr" defTabSz="933450">
              <a:lnSpc>
                <a:spcPct val="90000"/>
              </a:lnSpc>
              <a:spcBef>
                <a:spcPct val="0"/>
              </a:spcBef>
              <a:spcAft>
                <a:spcPct val="35000"/>
              </a:spcAft>
            </a:pPr>
            <a:r>
              <a:rPr kumimoji="1" lang="ja-JP" altLang="en-US" sz="2800" b="1" kern="1200" dirty="0">
                <a:latin typeface="ＭＳ Ｐゴシック" panose="020B0600070205080204" pitchFamily="50" charset="-128"/>
                <a:ea typeface="ＭＳ Ｐゴシック" panose="020B0600070205080204" pitchFamily="50" charset="-128"/>
              </a:rPr>
              <a:t>中小企業税制による</a:t>
            </a:r>
            <a:r>
              <a:rPr kumimoji="1" lang="en-US" altLang="ja-JP" sz="2800" b="1" kern="1200" dirty="0">
                <a:latin typeface="ＭＳ Ｐゴシック" panose="020B0600070205080204" pitchFamily="50" charset="-128"/>
                <a:ea typeface="ＭＳ Ｐゴシック" panose="020B0600070205080204" pitchFamily="50" charset="-128"/>
              </a:rPr>
              <a:t/>
            </a:r>
            <a:br>
              <a:rPr kumimoji="1" lang="en-US" altLang="ja-JP" sz="2800" b="1" kern="1200" dirty="0">
                <a:latin typeface="ＭＳ Ｐゴシック" panose="020B0600070205080204" pitchFamily="50" charset="-128"/>
                <a:ea typeface="ＭＳ Ｐゴシック" panose="020B0600070205080204" pitchFamily="50" charset="-128"/>
              </a:rPr>
            </a:br>
            <a:r>
              <a:rPr lang="ja-JP" altLang="en-US" sz="2800" b="1" dirty="0">
                <a:latin typeface="ＭＳ Ｐゴシック" panose="020B0600070205080204" pitchFamily="50" charset="-128"/>
                <a:ea typeface="ＭＳ Ｐゴシック" panose="020B0600070205080204" pitchFamily="50" charset="-128"/>
              </a:rPr>
              <a:t>税負担の軽減</a:t>
            </a:r>
            <a:r>
              <a:rPr lang="en-US" altLang="ja-JP" sz="2800" b="1" dirty="0">
                <a:latin typeface="ＭＳ Ｐゴシック" panose="020B0600070205080204" pitchFamily="50" charset="-128"/>
                <a:ea typeface="ＭＳ Ｐゴシック" panose="020B0600070205080204" pitchFamily="50" charset="-128"/>
              </a:rPr>
              <a:t/>
            </a:r>
            <a:br>
              <a:rPr lang="en-US" altLang="ja-JP" sz="2800" b="1" dirty="0">
                <a:latin typeface="ＭＳ Ｐゴシック" panose="020B0600070205080204" pitchFamily="50" charset="-128"/>
                <a:ea typeface="ＭＳ Ｐゴシック" panose="020B0600070205080204" pitchFamily="50" charset="-128"/>
              </a:rPr>
            </a:br>
            <a:r>
              <a:rPr kumimoji="1" lang="ja-JP" altLang="en-US" sz="2800" b="1" kern="1200" dirty="0">
                <a:latin typeface="ＭＳ Ｐゴシック" panose="020B0600070205080204" pitchFamily="50" charset="-128"/>
                <a:ea typeface="ＭＳ Ｐゴシック" panose="020B0600070205080204" pitchFamily="50" charset="-128"/>
              </a:rPr>
              <a:t>（課税所得の縮減、税率軽減）</a:t>
            </a:r>
            <a:endParaRPr kumimoji="1" lang="en-US" altLang="ja-JP" sz="2800" b="1" kern="1200" dirty="0">
              <a:latin typeface="ＭＳ Ｐゴシック" panose="020B0600070205080204" pitchFamily="50" charset="-128"/>
              <a:ea typeface="ＭＳ Ｐゴシック" panose="020B0600070205080204" pitchFamily="50" charset="-128"/>
            </a:endParaRPr>
          </a:p>
        </p:txBody>
      </p:sp>
      <p:sp>
        <p:nvSpPr>
          <p:cNvPr id="33" name="下矢印 16"/>
          <p:cNvSpPr/>
          <p:nvPr/>
        </p:nvSpPr>
        <p:spPr>
          <a:xfrm>
            <a:off x="7650064" y="2882465"/>
            <a:ext cx="2895600" cy="1521015"/>
          </a:xfrm>
          <a:prstGeom prst="downArrow">
            <a:avLst>
              <a:gd name="adj1" fmla="val 56699"/>
              <a:gd name="adj2" fmla="val 46774"/>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tIns="396000" bIns="288000" rtlCol="0" anchor="ctr"/>
          <a:lstStyle/>
          <a:p>
            <a:pPr algn="ctr"/>
            <a:r>
              <a:rPr kumimoji="1" lang="ja-JP" altLang="en-US" sz="2800" b="1" dirty="0">
                <a:solidFill>
                  <a:schemeClr val="bg1"/>
                </a:solidFill>
                <a:latin typeface="ＭＳ Ｐゴシック" panose="020B0600070205080204" pitchFamily="50" charset="-128"/>
                <a:ea typeface="ＭＳ Ｐゴシック" panose="020B0600070205080204" pitchFamily="50" charset="-128"/>
              </a:rPr>
              <a:t>財務</a:t>
            </a:r>
            <a:endParaRPr kumimoji="1" lang="en-US" altLang="ja-JP" sz="2800" b="1"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2800" b="1" dirty="0">
                <a:solidFill>
                  <a:schemeClr val="bg1"/>
                </a:solidFill>
                <a:latin typeface="ＭＳ Ｐゴシック" panose="020B0600070205080204" pitchFamily="50" charset="-128"/>
                <a:ea typeface="ＭＳ Ｐゴシック" panose="020B0600070205080204" pitchFamily="50" charset="-128"/>
              </a:rPr>
              <a:t>基盤</a:t>
            </a:r>
            <a:endParaRPr kumimoji="1" lang="en-US" altLang="ja-JP" sz="2800" b="1"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2800" b="1" dirty="0">
                <a:solidFill>
                  <a:schemeClr val="bg1"/>
                </a:solidFill>
                <a:latin typeface="ＭＳ Ｐゴシック" panose="020B0600070205080204" pitchFamily="50" charset="-128"/>
                <a:ea typeface="ＭＳ Ｐゴシック" panose="020B0600070205080204" pitchFamily="50" charset="-128"/>
              </a:rPr>
              <a:t>の強化</a:t>
            </a:r>
          </a:p>
        </p:txBody>
      </p:sp>
      <p:sp>
        <p:nvSpPr>
          <p:cNvPr id="34" name="フリーフォーム 24"/>
          <p:cNvSpPr/>
          <p:nvPr/>
        </p:nvSpPr>
        <p:spPr>
          <a:xfrm>
            <a:off x="1226243" y="4402768"/>
            <a:ext cx="2364834"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latin typeface="ＭＳ Ｐゴシック" panose="020B0600070205080204" pitchFamily="50" charset="-128"/>
                <a:ea typeface="ＭＳ Ｐゴシック" panose="020B0600070205080204" pitchFamily="50" charset="-128"/>
              </a:rPr>
              <a:t>資金供給の円滑化</a:t>
            </a:r>
            <a:endParaRPr kumimoji="1" lang="en-US" altLang="ja-JP" sz="2100" b="1" kern="1200" dirty="0">
              <a:latin typeface="ＭＳ Ｐゴシック" panose="020B0600070205080204" pitchFamily="50" charset="-128"/>
              <a:ea typeface="ＭＳ Ｐゴシック" panose="020B0600070205080204" pitchFamily="50" charset="-128"/>
            </a:endParaRPr>
          </a:p>
        </p:txBody>
      </p:sp>
      <p:sp>
        <p:nvSpPr>
          <p:cNvPr id="35" name="フリーフォーム 25"/>
          <p:cNvSpPr/>
          <p:nvPr/>
        </p:nvSpPr>
        <p:spPr>
          <a:xfrm>
            <a:off x="3557758" y="4400496"/>
            <a:ext cx="2052000"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solidFill>
                  <a:schemeClr val="tx1"/>
                </a:solidFill>
                <a:latin typeface="ＭＳ Ｐゴシック" panose="020B0600070205080204" pitchFamily="50" charset="-128"/>
                <a:ea typeface="ＭＳ Ｐゴシック" panose="020B0600070205080204" pitchFamily="50" charset="-128"/>
              </a:rPr>
              <a:t>自己資本の充実</a:t>
            </a:r>
            <a:endParaRPr kumimoji="1" lang="en-US" altLang="ja-JP" sz="2100" b="1"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フリーフォーム 26"/>
          <p:cNvSpPr/>
          <p:nvPr/>
        </p:nvSpPr>
        <p:spPr>
          <a:xfrm>
            <a:off x="1226243" y="3377887"/>
            <a:ext cx="4372312"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solidFill>
                  <a:schemeClr val="tx1"/>
                </a:solidFill>
                <a:latin typeface="ＭＳ Ｐゴシック" panose="020B0600070205080204" pitchFamily="50" charset="-128"/>
                <a:ea typeface="ＭＳ Ｐゴシック" panose="020B0600070205080204" pitchFamily="50" charset="-128"/>
              </a:rPr>
              <a:t>経営基盤の強化</a:t>
            </a:r>
            <a:endParaRPr kumimoji="1" lang="en-US" altLang="ja-JP" sz="2100" b="1"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46" name="フリーフォーム 22"/>
          <p:cNvSpPr/>
          <p:nvPr/>
        </p:nvSpPr>
        <p:spPr>
          <a:xfrm>
            <a:off x="7259210" y="4942898"/>
            <a:ext cx="3689422"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55891" rIns="36000"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solidFill>
                  <a:schemeClr val="tx1"/>
                </a:solidFill>
                <a:latin typeface="ＭＳ Ｐゴシック" panose="020B0600070205080204" pitchFamily="50" charset="-128"/>
                <a:ea typeface="ＭＳ Ｐゴシック" panose="020B0600070205080204" pitchFamily="50" charset="-128"/>
              </a:rPr>
              <a:t>自己資本の充実</a:t>
            </a:r>
            <a:endParaRPr kumimoji="1" lang="en-US" altLang="ja-JP" sz="2100" b="1" kern="1200" dirty="0">
              <a:solidFill>
                <a:schemeClr val="tx1"/>
              </a:solidFill>
              <a:latin typeface="ＭＳ Ｐゴシック" panose="020B0600070205080204" pitchFamily="50" charset="-128"/>
              <a:ea typeface="ＭＳ Ｐゴシック" panose="020B0600070205080204" pitchFamily="50" charset="-128"/>
            </a:endParaRPr>
          </a:p>
        </p:txBody>
      </p:sp>
      <p:sp>
        <p:nvSpPr>
          <p:cNvPr id="47" name="フリーフォーム 23"/>
          <p:cNvSpPr/>
          <p:nvPr/>
        </p:nvSpPr>
        <p:spPr>
          <a:xfrm>
            <a:off x="7262042" y="4457068"/>
            <a:ext cx="3683759" cy="462094"/>
          </a:xfrm>
          <a:custGeom>
            <a:avLst/>
            <a:gdLst>
              <a:gd name="connsiteX0" fmla="*/ 0 w 4372312"/>
              <a:gd name="connsiteY0" fmla="*/ 54240 h 542398"/>
              <a:gd name="connsiteX1" fmla="*/ 54240 w 4372312"/>
              <a:gd name="connsiteY1" fmla="*/ 0 h 542398"/>
              <a:gd name="connsiteX2" fmla="*/ 4318072 w 4372312"/>
              <a:gd name="connsiteY2" fmla="*/ 0 h 542398"/>
              <a:gd name="connsiteX3" fmla="*/ 4372312 w 4372312"/>
              <a:gd name="connsiteY3" fmla="*/ 54240 h 542398"/>
              <a:gd name="connsiteX4" fmla="*/ 4372312 w 4372312"/>
              <a:gd name="connsiteY4" fmla="*/ 488158 h 542398"/>
              <a:gd name="connsiteX5" fmla="*/ 4318072 w 4372312"/>
              <a:gd name="connsiteY5" fmla="*/ 542398 h 542398"/>
              <a:gd name="connsiteX6" fmla="*/ 54240 w 4372312"/>
              <a:gd name="connsiteY6" fmla="*/ 542398 h 542398"/>
              <a:gd name="connsiteX7" fmla="*/ 0 w 4372312"/>
              <a:gd name="connsiteY7" fmla="*/ 488158 h 542398"/>
              <a:gd name="connsiteX8" fmla="*/ 0 w 4372312"/>
              <a:gd name="connsiteY8" fmla="*/ 54240 h 5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312" h="542398">
                <a:moveTo>
                  <a:pt x="0" y="54240"/>
                </a:moveTo>
                <a:cubicBezTo>
                  <a:pt x="0" y="24284"/>
                  <a:pt x="24284" y="0"/>
                  <a:pt x="54240" y="0"/>
                </a:cubicBezTo>
                <a:lnTo>
                  <a:pt x="4318072" y="0"/>
                </a:lnTo>
                <a:cubicBezTo>
                  <a:pt x="4348028" y="0"/>
                  <a:pt x="4372312" y="24284"/>
                  <a:pt x="4372312" y="54240"/>
                </a:cubicBezTo>
                <a:lnTo>
                  <a:pt x="4372312" y="488158"/>
                </a:lnTo>
                <a:cubicBezTo>
                  <a:pt x="4372312" y="518114"/>
                  <a:pt x="4348028" y="542398"/>
                  <a:pt x="4318072" y="542398"/>
                </a:cubicBezTo>
                <a:lnTo>
                  <a:pt x="54240" y="542398"/>
                </a:lnTo>
                <a:cubicBezTo>
                  <a:pt x="24284" y="542398"/>
                  <a:pt x="0" y="518114"/>
                  <a:pt x="0" y="488158"/>
                </a:cubicBezTo>
                <a:lnTo>
                  <a:pt x="0" y="5424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226" tIns="55891" rIns="69226" bIns="55891" numCol="1" spcCol="1270" anchor="ctr" anchorCtr="0">
            <a:noAutofit/>
          </a:bodyPr>
          <a:lstStyle/>
          <a:p>
            <a:pPr lvl="0" algn="ctr" defTabSz="933450">
              <a:lnSpc>
                <a:spcPct val="90000"/>
              </a:lnSpc>
              <a:spcBef>
                <a:spcPct val="0"/>
              </a:spcBef>
              <a:spcAft>
                <a:spcPct val="35000"/>
              </a:spcAft>
            </a:pPr>
            <a:r>
              <a:rPr kumimoji="1" lang="ja-JP" altLang="en-US" sz="2100" b="1" kern="1200" dirty="0">
                <a:solidFill>
                  <a:schemeClr val="tx1"/>
                </a:solidFill>
                <a:latin typeface="ＭＳ Ｐゴシック" panose="020B0600070205080204" pitchFamily="50" charset="-128"/>
                <a:ea typeface="ＭＳ Ｐゴシック" panose="020B0600070205080204" pitchFamily="50" charset="-128"/>
              </a:rPr>
              <a:t>経営基盤の強化</a:t>
            </a:r>
            <a:endParaRPr kumimoji="1" lang="en-US" altLang="ja-JP" sz="2100" b="1" kern="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48" name="直線矢印コネクタ 47"/>
          <p:cNvCxnSpPr/>
          <p:nvPr/>
        </p:nvCxnSpPr>
        <p:spPr>
          <a:xfrm>
            <a:off x="5695590" y="3591589"/>
            <a:ext cx="1560788" cy="1047778"/>
          </a:xfrm>
          <a:prstGeom prst="straightConnector1">
            <a:avLst/>
          </a:prstGeom>
          <a:ln w="1333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695590" y="4617657"/>
            <a:ext cx="1560788" cy="487394"/>
          </a:xfrm>
          <a:prstGeom prst="straightConnector1">
            <a:avLst/>
          </a:prstGeom>
          <a:ln w="1333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631740" y="5443899"/>
            <a:ext cx="9578626" cy="954107"/>
          </a:xfrm>
          <a:prstGeom prst="rect">
            <a:avLst/>
          </a:prstGeom>
          <a:solidFill>
            <a:schemeClr val="accent6">
              <a:lumMod val="20000"/>
              <a:lumOff val="80000"/>
            </a:schemeClr>
          </a:solidFill>
          <a:ln>
            <a:solidFill>
              <a:srgbClr val="002060"/>
            </a:solidFill>
          </a:ln>
        </p:spPr>
        <p:txBody>
          <a:bodyPr wrap="square" rtlCol="0">
            <a:spAutoFit/>
          </a:bodyPr>
          <a:lstStyle/>
          <a:p>
            <a:pPr algn="ctr"/>
            <a:r>
              <a:rPr kumimoji="1" lang="ja-JP" altLang="en-US" sz="2800" b="1" dirty="0">
                <a:solidFill>
                  <a:srgbClr val="002060"/>
                </a:solidFill>
                <a:latin typeface="ＭＳ Ｐゴシック" panose="020B0600070205080204" pitchFamily="50" charset="-128"/>
                <a:ea typeface="ＭＳ Ｐゴシック" panose="020B0600070205080204" pitchFamily="50" charset="-128"/>
              </a:rPr>
              <a:t>設備投資などの支援策といった側面もあるが、</a:t>
            </a:r>
            <a:endParaRPr kumimoji="1" lang="en-US" altLang="ja-JP" sz="2800" b="1" dirty="0">
              <a:solidFill>
                <a:srgbClr val="002060"/>
              </a:solidFill>
              <a:latin typeface="ＭＳ Ｐゴシック" panose="020B0600070205080204" pitchFamily="50" charset="-128"/>
              <a:ea typeface="ＭＳ Ｐゴシック" panose="020B0600070205080204" pitchFamily="50" charset="-128"/>
            </a:endParaRPr>
          </a:p>
          <a:p>
            <a:pPr algn="ctr"/>
            <a:r>
              <a:rPr lang="ja-JP" altLang="en-US" sz="2800" b="1" dirty="0">
                <a:solidFill>
                  <a:srgbClr val="002060"/>
                </a:solidFill>
                <a:latin typeface="ＭＳ Ｐゴシック" panose="020B0600070205080204" pitchFamily="50" charset="-128"/>
                <a:ea typeface="ＭＳ Ｐゴシック" panose="020B0600070205080204" pitchFamily="50" charset="-128"/>
              </a:rPr>
              <a:t>税負担軽減による財務基盤の強化策が重要</a:t>
            </a:r>
            <a:endParaRPr kumimoji="1" lang="en-US" altLang="ja-JP" sz="2800" b="1" dirty="0">
              <a:solidFill>
                <a:srgbClr val="00206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987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1.1|0.8|1.2|0.8|1.4"/>
</p:tagLst>
</file>

<file path=ppt/tags/tag2.xml><?xml version="1.0" encoding="utf-8"?>
<p:tagLst xmlns:a="http://schemas.openxmlformats.org/drawingml/2006/main" xmlns:r="http://schemas.openxmlformats.org/officeDocument/2006/relationships" xmlns:p="http://schemas.openxmlformats.org/presentationml/2006/main">
  <p:tag name="TIMING" val="|0.9|1.1|0.5|0.9|0.7"/>
</p:tagLst>
</file>

<file path=ppt/tags/tag3.xml><?xml version="1.0" encoding="utf-8"?>
<p:tagLst xmlns:a="http://schemas.openxmlformats.org/drawingml/2006/main" xmlns:r="http://schemas.openxmlformats.org/officeDocument/2006/relationships" xmlns:p="http://schemas.openxmlformats.org/presentationml/2006/main">
  <p:tag name="TIMING" val="|0.9|1.1|0.5|0.9|0.7"/>
</p:tagLst>
</file>

<file path=ppt/tags/tag4.xml><?xml version="1.0" encoding="utf-8"?>
<p:tagLst xmlns:a="http://schemas.openxmlformats.org/drawingml/2006/main" xmlns:r="http://schemas.openxmlformats.org/officeDocument/2006/relationships" xmlns:p="http://schemas.openxmlformats.org/presentationml/2006/main">
  <p:tag name="TIMING" val="|0.5|0.8|0.7"/>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6|1.3|2.5"/>
</p:tagLst>
</file>

<file path=ppt/tags/tag7.xml><?xml version="1.0" encoding="utf-8"?>
<p:tagLst xmlns:a="http://schemas.openxmlformats.org/drawingml/2006/main" xmlns:r="http://schemas.openxmlformats.org/officeDocument/2006/relationships" xmlns:p="http://schemas.openxmlformats.org/presentationml/2006/main">
  <p:tag name="TIMING" val="|0.9|2.1|3.9|5.8"/>
</p:tagLst>
</file>

<file path=ppt/tags/tag8.xml><?xml version="1.0" encoding="utf-8"?>
<p:tagLst xmlns:a="http://schemas.openxmlformats.org/drawingml/2006/main" xmlns:r="http://schemas.openxmlformats.org/officeDocument/2006/relationships" xmlns:p="http://schemas.openxmlformats.org/presentationml/2006/main">
  <p:tag name="TIMING" val="|0.9|2.1|3.9|5.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1097</TotalTime>
  <Words>5470</Words>
  <Application>Microsoft Office PowerPoint</Application>
  <PresentationFormat>ワイド画面</PresentationFormat>
  <Paragraphs>1396</Paragraphs>
  <Slides>60</Slides>
  <Notes>48</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60</vt:i4>
      </vt:variant>
    </vt:vector>
  </HeadingPairs>
  <TitlesOfParts>
    <vt:vector size="75" baseType="lpstr">
      <vt:lpstr>AR P丸ゴシック体M</vt:lpstr>
      <vt:lpstr>HGPｺﾞｼｯｸE</vt:lpstr>
      <vt:lpstr>HGP創英角ｺﾞｼｯｸUB</vt:lpstr>
      <vt:lpstr>HGSｺﾞｼｯｸE</vt:lpstr>
      <vt:lpstr>ＭＳ Ｐゴシック</vt:lpstr>
      <vt:lpstr>ＭＳ ゴシック</vt:lpstr>
      <vt:lpstr>ＭＳ 明朝</vt:lpstr>
      <vt:lpstr>游ゴシック</vt:lpstr>
      <vt:lpstr>游ゴシック Light</vt:lpstr>
      <vt:lpstr>Arial</vt:lpstr>
      <vt:lpstr>Calibri</vt:lpstr>
      <vt:lpstr>Century</vt:lpstr>
      <vt:lpstr>Times New Roman</vt:lpstr>
      <vt:lpstr>Wingdings</vt:lpstr>
      <vt:lpstr>Office テーマ</vt:lpstr>
      <vt:lpstr>PowerPoint プレゼンテーション</vt:lpstr>
      <vt:lpstr>PowerPoint プレゼンテーション</vt:lpstr>
      <vt:lpstr>中小企業のイメージは？</vt:lpstr>
      <vt:lpstr>中小企業が担う役割は？</vt:lpstr>
      <vt:lpstr>中小企業の現状は？</vt:lpstr>
      <vt:lpstr>中小企業の発展のために</vt:lpstr>
      <vt:lpstr>中小企業政策の変遷</vt:lpstr>
      <vt:lpstr>中小企業基本法の改正</vt:lpstr>
      <vt:lpstr>中小企業税制の位置づけ</vt:lpstr>
      <vt:lpstr>中小企業税制と租税原則の関係</vt:lpstr>
      <vt:lpstr>中小企業税制の見直し</vt:lpstr>
      <vt:lpstr>PowerPoint プレゼンテーション</vt:lpstr>
      <vt:lpstr>法人成りの動機</vt:lpstr>
      <vt:lpstr>法人成りの動機</vt:lpstr>
      <vt:lpstr>規模別の個人事業者及び法人数</vt:lpstr>
      <vt:lpstr>従業員数から見た法人の財務状況の違い</vt:lpstr>
      <vt:lpstr>問題点の検証</vt:lpstr>
      <vt:lpstr>PowerPoint プレゼンテーション</vt:lpstr>
      <vt:lpstr>給与所得控除の性格と問題点</vt:lpstr>
      <vt:lpstr>新しい給与所得控除のかたち①</vt:lpstr>
      <vt:lpstr>新しい給与所得控除のかたち②</vt:lpstr>
      <vt:lpstr>新しい給与所得控除のかたち③</vt:lpstr>
      <vt:lpstr>PowerPoint プレゼンテーション</vt:lpstr>
      <vt:lpstr>役員給与規定</vt:lpstr>
      <vt:lpstr>役員給与規定</vt:lpstr>
      <vt:lpstr>法人税法34条1項の主な問題点①</vt:lpstr>
      <vt:lpstr>法人税法34条1項の主な問題点②</vt:lpstr>
      <vt:lpstr>法人税法34条1項の改正趣旨</vt:lpstr>
      <vt:lpstr>不相当高額基準</vt:lpstr>
      <vt:lpstr>納税額等比較シミュレーション</vt:lpstr>
      <vt:lpstr>不相当高額基準に関する最近の裁判事例</vt:lpstr>
      <vt:lpstr>法人税法34条2項【不相当高額基準】の問題点①</vt:lpstr>
      <vt:lpstr>法人税法34条2項【不相当高額基準】の問題点②</vt:lpstr>
      <vt:lpstr>提　　言</vt:lpstr>
      <vt:lpstr>役員給与　新規定（案）</vt:lpstr>
      <vt:lpstr>新規定導入による効果</vt:lpstr>
      <vt:lpstr>PowerPoint プレゼンテーション</vt:lpstr>
      <vt:lpstr>PowerPoint プレゼンテーション</vt:lpstr>
      <vt:lpstr>現行の資本金基準の問題点</vt:lpstr>
      <vt:lpstr>「成長」とは</vt:lpstr>
      <vt:lpstr>区分するための指標</vt:lpstr>
      <vt:lpstr>資本金・従業員基準</vt:lpstr>
      <vt:lpstr>純資産額基準</vt:lpstr>
      <vt:lpstr>資本金・従業員基準</vt:lpstr>
      <vt:lpstr>簡　素　さ</vt:lpstr>
      <vt:lpstr>純資産額基準</vt:lpstr>
      <vt:lpstr>PowerPoint プレゼンテーション</vt:lpstr>
      <vt:lpstr>純資産額基準</vt:lpstr>
      <vt:lpstr>資本金等・利積基準</vt:lpstr>
      <vt:lpstr>資本金・従業員基準</vt:lpstr>
      <vt:lpstr>公　平　性</vt:lpstr>
      <vt:lpstr>政策目的適合性</vt:lpstr>
      <vt:lpstr>その他の問題点</vt:lpstr>
      <vt:lpstr>新たな基準の提言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タイトルを入れてください</dc:title>
  <dc:creator>next1 nextstage</dc:creator>
  <cp:lastModifiedBy>小倉</cp:lastModifiedBy>
  <cp:revision>129</cp:revision>
  <dcterms:created xsi:type="dcterms:W3CDTF">2016-09-28T06:10:05Z</dcterms:created>
  <dcterms:modified xsi:type="dcterms:W3CDTF">2016-11-16T05:03:30Z</dcterms:modified>
</cp:coreProperties>
</file>